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88163" cy="100203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-vm-fs00\PLANIFICACION\MONITOREO\Referencias%202023\MONITOREOS%202023\Data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DO"/>
              <a:t>Efectividad</a:t>
            </a:r>
            <a:r>
              <a:rPr lang="es-DO" baseline="0"/>
              <a:t> POA 2023, por departamentos</a:t>
            </a:r>
            <a:endParaRPr lang="es-DO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D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'T1'!$C$48:$C$57</c:f>
              <c:strCache>
                <c:ptCount val="10"/>
                <c:pt idx="0">
                  <c:v>NP</c:v>
                </c:pt>
                <c:pt idx="1">
                  <c:v>PC</c:v>
                </c:pt>
                <c:pt idx="2">
                  <c:v>AF</c:v>
                </c:pt>
                <c:pt idx="3">
                  <c:v>RH</c:v>
                </c:pt>
                <c:pt idx="4">
                  <c:v>PD</c:v>
                </c:pt>
                <c:pt idx="5">
                  <c:v>AF</c:v>
                </c:pt>
                <c:pt idx="6">
                  <c:v>TI</c:v>
                </c:pt>
                <c:pt idx="7">
                  <c:v>DC</c:v>
                </c:pt>
                <c:pt idx="8">
                  <c:v>DJ</c:v>
                </c:pt>
                <c:pt idx="9">
                  <c:v>OAI</c:v>
                </c:pt>
              </c:strCache>
            </c:strRef>
          </c:cat>
          <c:val>
            <c:numRef>
              <c:f>'T1'!$H$48:$H$57</c:f>
              <c:numCache>
                <c:formatCode>0%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0.99469999999999992</c:v>
                </c:pt>
                <c:pt idx="5">
                  <c:v>0.99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0.94000000000000006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E6-482E-BFE8-7E0A300F8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9803071"/>
        <c:axId val="729806815"/>
      </c:barChart>
      <c:catAx>
        <c:axId val="729803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DO"/>
          </a:p>
        </c:txPr>
        <c:crossAx val="729806815"/>
        <c:crosses val="autoZero"/>
        <c:auto val="1"/>
        <c:lblAlgn val="ctr"/>
        <c:lblOffset val="100"/>
        <c:noMultiLvlLbl val="0"/>
      </c:catAx>
      <c:valAx>
        <c:axId val="729806815"/>
        <c:scaling>
          <c:orientation val="minMax"/>
          <c:min val="0.1"/>
        </c:scaling>
        <c:delete val="1"/>
        <c:axPos val="l"/>
        <c:numFmt formatCode="0%" sourceLinked="1"/>
        <c:majorTickMark val="none"/>
        <c:minorTickMark val="none"/>
        <c:tickLblPos val="nextTo"/>
        <c:crossAx val="729803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E81D9-5479-4F43-98D0-9055C16A71E1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81BDD-0016-4FDC-A5FD-6BC483B3B56C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8675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2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26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43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542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566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485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19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35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80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738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FA29-EF15-4BB6-B30A-14DABDA62A88}" type="datetimeFigureOut">
              <a:rPr lang="es-DO" smtClean="0"/>
              <a:t>17/4/2023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4624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54893" y="2461367"/>
            <a:ext cx="84623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PLAN OPERATIVO ANUAL 2023, Monitoreo Primer Trimestre</a:t>
            </a:r>
          </a:p>
          <a:p>
            <a:pPr algn="ctr"/>
            <a:r>
              <a:rPr lang="es-DO" sz="2400" b="1" dirty="0"/>
              <a:t>RDC-PD-023</a:t>
            </a:r>
            <a:endParaRPr lang="en-US" sz="2400" b="1" dirty="0"/>
          </a:p>
          <a:p>
            <a:pPr algn="ctr"/>
            <a:r>
              <a:rPr lang="es-MX" sz="4800" b="1" dirty="0">
                <a:solidFill>
                  <a:srgbClr val="0070C0"/>
                </a:solidFill>
              </a:rPr>
              <a:t> </a:t>
            </a:r>
            <a:r>
              <a:rPr lang="es-E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s-DO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69" y="447638"/>
            <a:ext cx="6156004" cy="15289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180" y="4515815"/>
            <a:ext cx="4230255" cy="206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7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051" y="4997236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Primer trimestre 2023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A756903-D082-4EA4-99F4-116849D5D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902642"/>
              </p:ext>
            </p:extLst>
          </p:nvPr>
        </p:nvGraphicFramePr>
        <p:xfrm>
          <a:off x="1820410" y="1104705"/>
          <a:ext cx="8724551" cy="3537052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131726">
                  <a:extLst>
                    <a:ext uri="{9D8B030D-6E8A-4147-A177-3AD203B41FA5}">
                      <a16:colId xmlns:a16="http://schemas.microsoft.com/office/drawing/2014/main" val="3055589955"/>
                    </a:ext>
                  </a:extLst>
                </a:gridCol>
                <a:gridCol w="1399008">
                  <a:extLst>
                    <a:ext uri="{9D8B030D-6E8A-4147-A177-3AD203B41FA5}">
                      <a16:colId xmlns:a16="http://schemas.microsoft.com/office/drawing/2014/main" val="2679889954"/>
                    </a:ext>
                  </a:extLst>
                </a:gridCol>
                <a:gridCol w="1070177">
                  <a:extLst>
                    <a:ext uri="{9D8B030D-6E8A-4147-A177-3AD203B41FA5}">
                      <a16:colId xmlns:a16="http://schemas.microsoft.com/office/drawing/2014/main" val="1635421959"/>
                    </a:ext>
                  </a:extLst>
                </a:gridCol>
                <a:gridCol w="1427193">
                  <a:extLst>
                    <a:ext uri="{9D8B030D-6E8A-4147-A177-3AD203B41FA5}">
                      <a16:colId xmlns:a16="http://schemas.microsoft.com/office/drawing/2014/main" val="4195498401"/>
                    </a:ext>
                  </a:extLst>
                </a:gridCol>
                <a:gridCol w="1696447">
                  <a:extLst>
                    <a:ext uri="{9D8B030D-6E8A-4147-A177-3AD203B41FA5}">
                      <a16:colId xmlns:a16="http://schemas.microsoft.com/office/drawing/2014/main" val="240973117"/>
                    </a:ext>
                  </a:extLst>
                </a:gridCol>
              </a:tblGrid>
              <a:tr h="46563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D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Monitoreo T1</a:t>
                      </a:r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428213"/>
                  </a:ext>
                </a:extLst>
              </a:tr>
              <a:tr h="632529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T4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55280"/>
                  </a:ext>
                </a:extLst>
              </a:tr>
              <a:tr h="4794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Normas y Procedimientos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07473"/>
                  </a:ext>
                </a:extLst>
              </a:tr>
              <a:tr h="53483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Procesamientos Contables y Estados Financieros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38609"/>
                  </a:ext>
                </a:extLst>
              </a:tr>
              <a:tr h="47292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Análisis de la Información Financiera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78517"/>
                  </a:ext>
                </a:extLst>
              </a:tr>
              <a:tr h="475278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Recursos Humanos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55886"/>
                  </a:ext>
                </a:extLst>
              </a:tr>
              <a:tr h="47641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Planificación y Desarrollo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5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6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9080" y="510864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Primer trimestre 2023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E1DC1EE-0E35-403F-A036-E21A54963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879715"/>
              </p:ext>
            </p:extLst>
          </p:nvPr>
        </p:nvGraphicFramePr>
        <p:xfrm>
          <a:off x="1560721" y="1350256"/>
          <a:ext cx="9270059" cy="3653068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327539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486483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137090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516428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802519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858840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T1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Administrativo y Financiero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69706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Tecnología de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22648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Comunicaciones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7512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Jurídico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404943"/>
                  </a:ext>
                </a:extLst>
              </a:tr>
              <a:tr h="32327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Oficina de Acceso a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16132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institucional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89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1968" y="5142451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032877" y="322987"/>
            <a:ext cx="6832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Primer trimestre 2023 (actividades transversales)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3062E73-C6EF-4F71-B8C3-A9DDFD538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271375"/>
              </p:ext>
            </p:extLst>
          </p:nvPr>
        </p:nvGraphicFramePr>
        <p:xfrm>
          <a:off x="1636220" y="1104705"/>
          <a:ext cx="8690627" cy="4037746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234262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285390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170983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142709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857283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523262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  <a:b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Actividades en proceso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Actividades sin realizar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32779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Normas y Procedimientos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79456"/>
                  </a:ext>
                </a:extLst>
              </a:tr>
              <a:tr h="44388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Procesamientos Contables y Estados Financieros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32274"/>
                  </a:ext>
                </a:extLst>
              </a:tr>
              <a:tr h="3346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Análisis de la Información Financiera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354467"/>
                  </a:ext>
                </a:extLst>
              </a:tr>
              <a:tr h="320961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Recursos Humanos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964092"/>
                  </a:ext>
                </a:extLst>
              </a:tr>
              <a:tr h="38790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Planificación y Desarrollo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580045"/>
                  </a:ext>
                </a:extLst>
              </a:tr>
              <a:tr h="27998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y Financiero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17391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Tecnología de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18483"/>
                  </a:ext>
                </a:extLst>
              </a:tr>
              <a:tr h="259501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Comunicaciones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591531"/>
                  </a:ext>
                </a:extLst>
              </a:tr>
              <a:tr h="184382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Jurídico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85273"/>
                  </a:ext>
                </a:extLst>
              </a:tr>
              <a:tr h="23901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Acceso a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21118"/>
                  </a:ext>
                </a:extLst>
              </a:tr>
              <a:tr h="198040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 de actividades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31511"/>
                  </a:ext>
                </a:extLst>
              </a:tr>
              <a:tr h="31987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33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356" y="5052503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621978" y="892322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dirty="0"/>
              <a:t>Efectividad POA 2023, por departamentos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024725"/>
              </p:ext>
            </p:extLst>
          </p:nvPr>
        </p:nvGraphicFramePr>
        <p:xfrm>
          <a:off x="2768368" y="1862357"/>
          <a:ext cx="6703888" cy="3272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822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250" y="4946486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171510" y="934335"/>
            <a:ext cx="533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 2023.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327015" y="4576446"/>
            <a:ext cx="32147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Elaborado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Alexandra Merán</a:t>
            </a:r>
          </a:p>
          <a:p>
            <a:pPr algn="ctr"/>
            <a:r>
              <a:rPr lang="es-ES" sz="1000" dirty="0"/>
              <a:t>Enc. Div. de Monitoreo de Programas, Planes y Proyectos.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B06BBC-50D2-41E8-9758-52F10F8E53C8}"/>
              </a:ext>
            </a:extLst>
          </p:cNvPr>
          <p:cNvSpPr txBox="1"/>
          <p:nvPr/>
        </p:nvSpPr>
        <p:spPr>
          <a:xfrm>
            <a:off x="6071752" y="4523779"/>
            <a:ext cx="342219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Aprobado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Laura Perez Lalane</a:t>
            </a:r>
          </a:p>
          <a:p>
            <a:pPr algn="ctr"/>
            <a:r>
              <a:rPr lang="es-ES" sz="1000" dirty="0"/>
              <a:t>Enc. Dpto. de Planificación y Desarrollo.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676B0A7-8BB0-4047-9DF2-814D9A239DE1}"/>
              </a:ext>
            </a:extLst>
          </p:cNvPr>
          <p:cNvSpPr txBox="1"/>
          <p:nvPr/>
        </p:nvSpPr>
        <p:spPr>
          <a:xfrm>
            <a:off x="4753399" y="3941350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trimestre 2023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E6D699E-B2F5-4F84-BFDC-9BFF898B59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3278" y="1639863"/>
            <a:ext cx="2667698" cy="2026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78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2384</TotalTime>
  <Words>393</Words>
  <Application>Microsoft Office PowerPoint</Application>
  <PresentationFormat>Panorámica</PresentationFormat>
  <Paragraphs>157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 Pimentel Castillo</dc:creator>
  <cp:lastModifiedBy>Alexandra Meran Santana</cp:lastModifiedBy>
  <cp:revision>94</cp:revision>
  <cp:lastPrinted>2023-04-17T14:16:56Z</cp:lastPrinted>
  <dcterms:created xsi:type="dcterms:W3CDTF">2021-12-21T13:29:34Z</dcterms:created>
  <dcterms:modified xsi:type="dcterms:W3CDTF">2023-04-17T15:03:17Z</dcterms:modified>
</cp:coreProperties>
</file>