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65" r:id="rId3"/>
    <p:sldId id="258" r:id="rId4"/>
    <p:sldId id="257" r:id="rId5"/>
    <p:sldId id="259" r:id="rId6"/>
    <p:sldId id="266" r:id="rId7"/>
    <p:sldId id="260" r:id="rId8"/>
    <p:sldId id="298" r:id="rId9"/>
    <p:sldId id="267" r:id="rId10"/>
    <p:sldId id="301" r:id="rId11"/>
    <p:sldId id="302" r:id="rId12"/>
    <p:sldId id="268" r:id="rId13"/>
    <p:sldId id="299" r:id="rId14"/>
    <p:sldId id="303" r:id="rId15"/>
    <p:sldId id="304" r:id="rId16"/>
    <p:sldId id="305" r:id="rId17"/>
    <p:sldId id="283" r:id="rId18"/>
    <p:sldId id="284" r:id="rId19"/>
    <p:sldId id="269" r:id="rId20"/>
    <p:sldId id="306" r:id="rId21"/>
    <p:sldId id="273" r:id="rId22"/>
    <p:sldId id="307" r:id="rId23"/>
    <p:sldId id="261" r:id="rId24"/>
    <p:sldId id="275" r:id="rId25"/>
    <p:sldId id="308" r:id="rId26"/>
    <p:sldId id="309" r:id="rId27"/>
    <p:sldId id="278" r:id="rId28"/>
    <p:sldId id="310" r:id="rId29"/>
    <p:sldId id="277" r:id="rId30"/>
    <p:sldId id="311" r:id="rId31"/>
    <p:sldId id="286" r:id="rId32"/>
    <p:sldId id="263" r:id="rId33"/>
    <p:sldId id="279" r:id="rId34"/>
    <p:sldId id="282" r:id="rId35"/>
    <p:sldId id="276" r:id="rId36"/>
    <p:sldId id="287" r:id="rId37"/>
    <p:sldId id="312" r:id="rId38"/>
    <p:sldId id="313" r:id="rId39"/>
    <p:sldId id="280" r:id="rId40"/>
    <p:sldId id="314" r:id="rId41"/>
    <p:sldId id="290" r:id="rId42"/>
    <p:sldId id="315" r:id="rId43"/>
    <p:sldId id="316" r:id="rId44"/>
    <p:sldId id="292" r:id="rId45"/>
    <p:sldId id="319" r:id="rId46"/>
    <p:sldId id="317" r:id="rId47"/>
    <p:sldId id="281" r:id="rId48"/>
    <p:sldId id="293" r:id="rId49"/>
    <p:sldId id="300" r:id="rId50"/>
    <p:sldId id="318" r:id="rId51"/>
    <p:sldId id="270" r:id="rId52"/>
    <p:sldId id="294" r:id="rId53"/>
    <p:sldId id="295" r:id="rId54"/>
    <p:sldId id="262" r:id="rId55"/>
  </p:sldIdLst>
  <p:sldSz cx="12192000" cy="6858000"/>
  <p:notesSz cx="6888163" cy="100203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4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vr-vm-fs00\PLANIFICACION\MONITOREO\Referencias%202023\MONITOREOS%202023\Data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'T3 2023'!$H$47</c:f>
              <c:strCache>
                <c:ptCount val="1"/>
                <c:pt idx="0">
                  <c:v>Efectividad T2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'T3 2023'!$C$48:$C$57</c:f>
              <c:strCache>
                <c:ptCount val="10"/>
                <c:pt idx="0">
                  <c:v>NP</c:v>
                </c:pt>
                <c:pt idx="1">
                  <c:v>PC</c:v>
                </c:pt>
                <c:pt idx="2">
                  <c:v>AI</c:v>
                </c:pt>
                <c:pt idx="3">
                  <c:v>RH</c:v>
                </c:pt>
                <c:pt idx="4">
                  <c:v>PD</c:v>
                </c:pt>
                <c:pt idx="5">
                  <c:v>AF</c:v>
                </c:pt>
                <c:pt idx="6">
                  <c:v>TI</c:v>
                </c:pt>
                <c:pt idx="7">
                  <c:v>DC</c:v>
                </c:pt>
                <c:pt idx="8">
                  <c:v>DJ</c:v>
                </c:pt>
                <c:pt idx="9">
                  <c:v>OAI</c:v>
                </c:pt>
              </c:strCache>
            </c:strRef>
          </c:cat>
          <c:val>
            <c:numRef>
              <c:f>'T3 2023'!$H$48:$H$57</c:f>
              <c:numCache>
                <c:formatCode>0.00%</c:formatCode>
                <c:ptCount val="10"/>
                <c:pt idx="0">
                  <c:v>1</c:v>
                </c:pt>
                <c:pt idx="1">
                  <c:v>0.99209999999999998</c:v>
                </c:pt>
                <c:pt idx="2">
                  <c:v>1</c:v>
                </c:pt>
                <c:pt idx="3">
                  <c:v>1</c:v>
                </c:pt>
                <c:pt idx="4">
                  <c:v>0.99309999999999998</c:v>
                </c:pt>
                <c:pt idx="5">
                  <c:v>1</c:v>
                </c:pt>
                <c:pt idx="6">
                  <c:v>1</c:v>
                </c:pt>
                <c:pt idx="7">
                  <c:v>0.99170000000000003</c:v>
                </c:pt>
                <c:pt idx="8">
                  <c:v>1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2E-46EB-8F66-6BE5C9044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7888719"/>
        <c:axId val="848192911"/>
      </c:barChart>
      <c:catAx>
        <c:axId val="847888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848192911"/>
        <c:crosses val="autoZero"/>
        <c:auto val="1"/>
        <c:lblAlgn val="ctr"/>
        <c:lblOffset val="100"/>
        <c:noMultiLvlLbl val="0"/>
      </c:catAx>
      <c:valAx>
        <c:axId val="848192911"/>
        <c:scaling>
          <c:orientation val="minMax"/>
          <c:min val="0.1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847888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E81D9-5479-4F43-98D0-9055C16A71E1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81BDD-0016-4FDC-A5FD-6BC483B3B56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86755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F7E70-EF17-4B62-8A59-5C366927CCDD}" type="slidenum">
              <a:rPr lang="es-DO" smtClean="0"/>
              <a:t>32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8345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FF7E70-EF17-4B62-8A59-5C366927CCDD}" type="slidenum">
              <a:rPr lang="es-DO" smtClean="0"/>
              <a:t>37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9351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207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4264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04374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25423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5669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3485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4196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5358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9809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7380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8445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8FA29-EF15-4BB6-B30A-14DABDA62A88}" type="datetimeFigureOut">
              <a:rPr lang="es-DO" smtClean="0"/>
              <a:t>18/10/2023</a:t>
            </a:fld>
            <a:endParaRPr lang="es-D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BA66E-DE2D-4055-8ACF-1C7024A81AA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624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sv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2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9.svg"/><Relationship Id="rId7" Type="http://schemas.openxmlformats.org/officeDocument/2006/relationships/image" Target="../media/image28.png"/><Relationship Id="rId12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32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30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34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3.png"/><Relationship Id="rId10" Type="http://schemas.openxmlformats.org/officeDocument/2006/relationships/image" Target="../media/image33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1.png"/><Relationship Id="rId3" Type="http://schemas.openxmlformats.org/officeDocument/2006/relationships/image" Target="../media/image9.svg"/><Relationship Id="rId7" Type="http://schemas.openxmlformats.org/officeDocument/2006/relationships/image" Target="../media/image38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9.svg"/><Relationship Id="rId7" Type="http://schemas.openxmlformats.org/officeDocument/2006/relationships/image" Target="../media/image39.png"/><Relationship Id="rId12" Type="http://schemas.openxmlformats.org/officeDocument/2006/relationships/image" Target="../media/image3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1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svg"/><Relationship Id="rId7" Type="http://schemas.openxmlformats.org/officeDocument/2006/relationships/image" Target="../media/image38.png"/><Relationship Id="rId12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42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6.png"/><Relationship Id="rId5" Type="http://schemas.openxmlformats.org/officeDocument/2006/relationships/image" Target="../media/image12.png"/><Relationship Id="rId10" Type="http://schemas.openxmlformats.org/officeDocument/2006/relationships/image" Target="../media/image45.png"/><Relationship Id="rId4" Type="http://schemas.openxmlformats.org/officeDocument/2006/relationships/image" Target="../media/image9.svg"/><Relationship Id="rId9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12" Type="http://schemas.openxmlformats.org/officeDocument/2006/relationships/image" Target="../media/image4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33.png"/><Relationship Id="rId5" Type="http://schemas.openxmlformats.org/officeDocument/2006/relationships/image" Target="../media/image13.png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svg"/><Relationship Id="rId7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44.png"/><Relationship Id="rId5" Type="http://schemas.openxmlformats.org/officeDocument/2006/relationships/image" Target="../media/image13.png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15.svg"/><Relationship Id="rId3" Type="http://schemas.openxmlformats.org/officeDocument/2006/relationships/image" Target="../media/image8.png"/><Relationship Id="rId7" Type="http://schemas.openxmlformats.org/officeDocument/2006/relationships/image" Target="../media/image47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51.png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9.svg"/><Relationship Id="rId9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svg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9.svg"/><Relationship Id="rId7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9.svg"/><Relationship Id="rId7" Type="http://schemas.openxmlformats.org/officeDocument/2006/relationships/image" Target="../media/image4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13.png"/><Relationship Id="rId10" Type="http://schemas.openxmlformats.org/officeDocument/2006/relationships/image" Target="../media/image57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5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8.png"/><Relationship Id="rId5" Type="http://schemas.openxmlformats.org/officeDocument/2006/relationships/image" Target="../media/image13.png"/><Relationship Id="rId10" Type="http://schemas.openxmlformats.org/officeDocument/2006/relationships/image" Target="../media/image57.png"/><Relationship Id="rId4" Type="http://schemas.openxmlformats.org/officeDocument/2006/relationships/image" Target="../media/image12.png"/><Relationship Id="rId9" Type="http://schemas.openxmlformats.org/officeDocument/2006/relationships/image" Target="../media/image15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9.svg"/><Relationship Id="rId7" Type="http://schemas.openxmlformats.org/officeDocument/2006/relationships/image" Target="../media/image6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15.svg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5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9.svg"/><Relationship Id="rId7" Type="http://schemas.openxmlformats.org/officeDocument/2006/relationships/image" Target="../media/image6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0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9.svg"/><Relationship Id="rId7" Type="http://schemas.openxmlformats.org/officeDocument/2006/relationships/image" Target="../media/image65.png"/><Relationship Id="rId12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68.png"/><Relationship Id="rId4" Type="http://schemas.openxmlformats.org/officeDocument/2006/relationships/image" Target="../media/image12.png"/><Relationship Id="rId9" Type="http://schemas.openxmlformats.org/officeDocument/2006/relationships/image" Target="../media/image67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9.svg"/><Relationship Id="rId7" Type="http://schemas.openxmlformats.org/officeDocument/2006/relationships/image" Target="../media/image6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69.png"/><Relationship Id="rId5" Type="http://schemas.openxmlformats.org/officeDocument/2006/relationships/image" Target="../media/image13.png"/><Relationship Id="rId10" Type="http://schemas.openxmlformats.org/officeDocument/2006/relationships/image" Target="../media/image15.svg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54893" y="2461367"/>
            <a:ext cx="84623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>
                <a:solidFill>
                  <a:srgbClr val="0070C0"/>
                </a:solidFill>
              </a:rPr>
              <a:t>PLAN OPERATIVO ANUAL 2023, Monitoreo Tercer Trimestre</a:t>
            </a:r>
          </a:p>
          <a:p>
            <a:pPr algn="ctr"/>
            <a:r>
              <a:rPr lang="es-DO" sz="2400" b="1" dirty="0"/>
              <a:t>RDC-PD-023</a:t>
            </a:r>
            <a:endParaRPr lang="en-US" sz="2400" b="1" dirty="0"/>
          </a:p>
          <a:p>
            <a:pPr algn="ctr"/>
            <a:r>
              <a:rPr lang="es-MX" sz="4800" b="1" dirty="0">
                <a:solidFill>
                  <a:srgbClr val="0070C0"/>
                </a:solidFill>
              </a:rPr>
              <a:t> </a:t>
            </a:r>
            <a:r>
              <a:rPr lang="es-ES" sz="4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s-DO" sz="4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69" y="447638"/>
            <a:ext cx="6156004" cy="152894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180" y="4515815"/>
            <a:ext cx="4230255" cy="206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274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43267" y="2311400"/>
            <a:ext cx="737603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8070" y="4943274"/>
            <a:ext cx="1208275" cy="12082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58823" y="3716986"/>
            <a:ext cx="721697" cy="7216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8260" y="3706139"/>
            <a:ext cx="640961" cy="61439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01025" y="2466247"/>
            <a:ext cx="3652663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Dirección de Normas y Procedimientos.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el 2023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645187" y="3606295"/>
            <a:ext cx="5732005" cy="6974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9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compendios de normas, políticas y procedimientos contables elaborados.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16264" y="3816488"/>
            <a:ext cx="355600" cy="36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1"/>
              </a:lnSpc>
            </a:pPr>
            <a:r>
              <a:rPr lang="en-US" sz="2133" b="1" dirty="0">
                <a:solidFill>
                  <a:srgbClr val="DEDEDE"/>
                </a:solidFill>
              </a:rPr>
              <a:t>  3</a:t>
            </a:r>
            <a:endParaRPr lang="en-US" sz="2133" dirty="0">
              <a:solidFill>
                <a:srgbClr val="DEDEDE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DFD0133-2F9D-48D7-903B-CCDF2BE12D7A}"/>
              </a:ext>
            </a:extLst>
          </p:cNvPr>
          <p:cNvSpPr/>
          <p:nvPr/>
        </p:nvSpPr>
        <p:spPr>
          <a:xfrm>
            <a:off x="5635027" y="4656309"/>
            <a:ext cx="6150193" cy="1161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9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técnicos de las áreas financieras y contables del Sector Público No Financiero insertados en el programa de implementación de las normativas contables.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8503A858-766D-47DA-AB5A-94E977B33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73890" y="5049589"/>
            <a:ext cx="640961" cy="628459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D8B861D8-444E-4B29-A90B-691D24FDEA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27143" y="5000774"/>
            <a:ext cx="721697" cy="677273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952C8D7-BD1F-4B71-A935-0E707781BDD5}"/>
              </a:ext>
            </a:extLst>
          </p:cNvPr>
          <p:cNvSpPr txBox="1"/>
          <p:nvPr/>
        </p:nvSpPr>
        <p:spPr>
          <a:xfrm>
            <a:off x="4788260" y="5157561"/>
            <a:ext cx="721697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133" b="1" dirty="0">
                <a:solidFill>
                  <a:schemeClr val="bg1"/>
                </a:solidFill>
              </a:rPr>
              <a:t>15%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130164" y="1955800"/>
            <a:ext cx="7376036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78070" y="4943274"/>
            <a:ext cx="1208275" cy="120827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71252" y="3380026"/>
            <a:ext cx="721697" cy="7216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54997" y="3415242"/>
            <a:ext cx="626594" cy="599650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01025" y="2466247"/>
            <a:ext cx="3652663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Dirección de Normas y Procedimientos.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903282" y="3524764"/>
            <a:ext cx="478309" cy="338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31"/>
              </a:lnSpc>
            </a:pPr>
            <a:r>
              <a:rPr lang="en-US" sz="1467" b="1" dirty="0">
                <a:solidFill>
                  <a:srgbClr val="DEDEDE"/>
                </a:solidFill>
              </a:rPr>
              <a:t>50%</a:t>
            </a:r>
            <a:endParaRPr lang="en-US" sz="1467" dirty="0">
              <a:solidFill>
                <a:srgbClr val="DEDEDE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DFD0133-2F9D-48D7-903B-CCDF2BE12D7A}"/>
              </a:ext>
            </a:extLst>
          </p:cNvPr>
          <p:cNvSpPr/>
          <p:nvPr/>
        </p:nvSpPr>
        <p:spPr>
          <a:xfrm>
            <a:off x="5699943" y="4586241"/>
            <a:ext cx="5530659" cy="789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9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asistencias normativas atendidas satisfactoriamente. </a:t>
            </a:r>
          </a:p>
        </p:txBody>
      </p:sp>
      <p:pic>
        <p:nvPicPr>
          <p:cNvPr id="19" name="Picture 11">
            <a:extLst>
              <a:ext uri="{FF2B5EF4-FFF2-40B4-BE49-F238E27FC236}">
                <a16:creationId xmlns:a16="http://schemas.microsoft.com/office/drawing/2014/main" id="{8503A858-766D-47DA-AB5A-94E977B3396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786942" y="4620699"/>
            <a:ext cx="626594" cy="645149"/>
          </a:xfrm>
          <a:prstGeom prst="rect">
            <a:avLst/>
          </a:prstGeom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D8B861D8-444E-4B29-A90B-691D24FDEA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871252" y="4634831"/>
            <a:ext cx="645149" cy="645149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C952C8D7-BD1F-4B71-A935-0E707781BDD5}"/>
              </a:ext>
            </a:extLst>
          </p:cNvPr>
          <p:cNvSpPr txBox="1"/>
          <p:nvPr/>
        </p:nvSpPr>
        <p:spPr>
          <a:xfrm>
            <a:off x="4807262" y="4768120"/>
            <a:ext cx="574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1467" b="1" dirty="0">
                <a:solidFill>
                  <a:srgbClr val="DEDEDE"/>
                </a:solidFill>
              </a:rPr>
              <a:t>100</a:t>
            </a:r>
            <a:r>
              <a:rPr lang="es-DO" sz="1733" b="1" dirty="0">
                <a:solidFill>
                  <a:srgbClr val="DEDEDE"/>
                </a:solidFill>
              </a:rPr>
              <a:t>%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FCFBC0AA-F6BE-46B4-8069-62FA757460AB}"/>
              </a:ext>
            </a:extLst>
          </p:cNvPr>
          <p:cNvSpPr/>
          <p:nvPr/>
        </p:nvSpPr>
        <p:spPr>
          <a:xfrm>
            <a:off x="5720263" y="3429000"/>
            <a:ext cx="55962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técnicos de las áreas sustantivas de la DIGECOG Insertados en el segundo módulo del Plan de Capacitación Normativo. </a:t>
            </a:r>
          </a:p>
        </p:txBody>
      </p:sp>
    </p:spTree>
    <p:extLst>
      <p:ext uri="{BB962C8B-B14F-4D97-AF65-F5344CB8AC3E}">
        <p14:creationId xmlns:p14="http://schemas.microsoft.com/office/powerpoint/2010/main" val="1774823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79648" y="50410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716453"/>
              </p:ext>
            </p:extLst>
          </p:nvPr>
        </p:nvGraphicFramePr>
        <p:xfrm>
          <a:off x="1134946" y="1236020"/>
          <a:ext cx="9288455" cy="4773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FII-DIGECOG-PC-001: </a:t>
                      </a: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registros contables de Ingresos, Gastos y Financiamiento validados.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FII-DIGECOG-PC-002: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registros contables validados de las cuentas y subcuentas bancarias en el Tesoro.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Unidades Ejecutoras del Gobierno Central con sus bienes muebles, inmuebles e intangibles del período fiscal 2023, registrados en el Sistema de Bienes.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FII-DIGECOG-PC-007: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gobiernos locales , con el registro de su Ejecución Presupuestaria en el CIFE.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FII-DIGECOG-PC-013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Financieros del Gobierno Central elaborados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FII-DIGECOG-PC-014: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Financieros Consolidados del Sector Público No Financiero elaborados.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132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21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7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6752" y="743783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Procesamiento Contable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543589"/>
              </p:ext>
            </p:extLst>
          </p:nvPr>
        </p:nvGraphicFramePr>
        <p:xfrm>
          <a:off x="1084613" y="1310823"/>
          <a:ext cx="9288455" cy="21181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de ejecución presupuestaria elaborados oportunamente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FII-DIGECOG-PC-016: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cuentas ahorro inversión financiamiento del Gobierno Central elaboradas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22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8</a:t>
                      </a:r>
                    </a:p>
                  </a:txBody>
                  <a:tcPr marL="9445" marR="9445" marT="944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25D9187-87FF-4AF5-9919-25BFD23AC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10" y="3693766"/>
            <a:ext cx="1933647" cy="151537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F7D52557-E9B5-472F-BAFE-6EA577D60C99}"/>
              </a:ext>
            </a:extLst>
          </p:cNvPr>
          <p:cNvSpPr txBox="1"/>
          <p:nvPr/>
        </p:nvSpPr>
        <p:spPr>
          <a:xfrm>
            <a:off x="4015529" y="4344137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 la Dirección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1497531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97908" y="2617930"/>
            <a:ext cx="491738" cy="49173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85406" y="3513052"/>
            <a:ext cx="567802" cy="56780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07617" y="4616935"/>
            <a:ext cx="494474" cy="49447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646700"/>
            <a:ext cx="2974822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Dirección de Procesamiento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73166" y="2467768"/>
            <a:ext cx="6387265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Unidades Ejecutoras del Gobierno Central con sus registros contables de Ingresos, Gastos y Financiamiento validados.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82169" y="3547815"/>
            <a:ext cx="6524031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Unidades Ejecutoras del Gobierno Central con sus registros contables validados de las cuentas y subcuentas bancarias en el Tesoro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82169" y="4571875"/>
            <a:ext cx="6524031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Unidades Ejecutoras del Gobierno Central con sus bienes muebles, inmuebles e intangibles del período fiscal 2022, registrados en el Sistema de Bienes.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125380" y="2547093"/>
            <a:ext cx="622430" cy="617507"/>
            <a:chOff x="0" y="0"/>
            <a:chExt cx="1436665" cy="143666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211799" y="169785"/>
              <a:ext cx="1214297" cy="786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031"/>
                </a:lnSpc>
              </a:pPr>
              <a:r>
                <a:rPr lang="en-US" sz="1467" b="1" dirty="0">
                  <a:solidFill>
                    <a:srgbClr val="DEDEDE"/>
                  </a:solidFill>
                </a:rPr>
                <a:t>100%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11370" y="3580733"/>
            <a:ext cx="664525" cy="640004"/>
            <a:chOff x="-62499" y="118764"/>
            <a:chExt cx="1467757" cy="143666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62499" y="118764"/>
              <a:ext cx="1436665" cy="143666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52921" y="280760"/>
              <a:ext cx="1252337" cy="759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31"/>
                </a:lnSpc>
              </a:pPr>
              <a:r>
                <a:rPr lang="en-US" sz="1467" b="1" dirty="0">
                  <a:solidFill>
                    <a:srgbClr val="DEDEDE"/>
                  </a:solidFill>
                </a:rPr>
                <a:t>100%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25380" y="4646958"/>
            <a:ext cx="664554" cy="617507"/>
            <a:chOff x="-28391" y="59741"/>
            <a:chExt cx="153389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28391" y="59741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253165" y="225276"/>
              <a:ext cx="1252339" cy="7869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31"/>
                </a:lnSpc>
              </a:pPr>
              <a:r>
                <a:rPr lang="en-US" sz="1467" b="1" dirty="0">
                  <a:solidFill>
                    <a:srgbClr val="DEDEDE"/>
                  </a:solidFill>
                </a:rPr>
                <a:t>100%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5963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87036" y="4017110"/>
            <a:ext cx="457137" cy="45713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21" y="1646700"/>
            <a:ext cx="3076400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Dirección de Procesamiento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998357" y="3997762"/>
            <a:ext cx="6382657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gobiernos locales , con el registro de su Ejecución Presupuestaria en el CIFE.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8" name="Group 28"/>
          <p:cNvGrpSpPr/>
          <p:nvPr/>
        </p:nvGrpSpPr>
        <p:grpSpPr>
          <a:xfrm>
            <a:off x="4088622" y="3859790"/>
            <a:ext cx="609981" cy="565651"/>
            <a:chOff x="-1" y="77727"/>
            <a:chExt cx="1436665" cy="143666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1" y="77727"/>
              <a:ext cx="1436665" cy="143666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92163" y="322283"/>
              <a:ext cx="1252337" cy="810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pic>
        <p:nvPicPr>
          <p:cNvPr id="39" name="Picture 8">
            <a:extLst>
              <a:ext uri="{FF2B5EF4-FFF2-40B4-BE49-F238E27FC236}">
                <a16:creationId xmlns:a16="http://schemas.microsoft.com/office/drawing/2014/main" id="{538033DC-BB73-4783-B086-AD4659D46AE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6321" y="171352"/>
            <a:ext cx="1094615" cy="666981"/>
          </a:xfrm>
          <a:prstGeom prst="rect">
            <a:avLst/>
          </a:prstGeom>
        </p:spPr>
      </p:pic>
      <p:pic>
        <p:nvPicPr>
          <p:cNvPr id="40" name="Picture 13">
            <a:extLst>
              <a:ext uri="{FF2B5EF4-FFF2-40B4-BE49-F238E27FC236}">
                <a16:creationId xmlns:a16="http://schemas.microsoft.com/office/drawing/2014/main" id="{57087DA5-61EF-423F-B47F-0DE6BC33A1A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66716" y="3099504"/>
            <a:ext cx="428879" cy="457137"/>
          </a:xfrm>
          <a:prstGeom prst="rect">
            <a:avLst/>
          </a:prstGeom>
        </p:spPr>
      </p:pic>
      <p:grpSp>
        <p:nvGrpSpPr>
          <p:cNvPr id="41" name="Group 31">
            <a:extLst>
              <a:ext uri="{FF2B5EF4-FFF2-40B4-BE49-F238E27FC236}">
                <a16:creationId xmlns:a16="http://schemas.microsoft.com/office/drawing/2014/main" id="{65485D6F-FED5-4EA9-8F0E-B651F5AD56E8}"/>
              </a:ext>
            </a:extLst>
          </p:cNvPr>
          <p:cNvGrpSpPr/>
          <p:nvPr/>
        </p:nvGrpSpPr>
        <p:grpSpPr>
          <a:xfrm>
            <a:off x="4095740" y="3033444"/>
            <a:ext cx="609981" cy="597887"/>
            <a:chOff x="0" y="0"/>
            <a:chExt cx="1436665" cy="1436665"/>
          </a:xfrm>
        </p:grpSpPr>
        <p:pic>
          <p:nvPicPr>
            <p:cNvPr id="42" name="Picture 32">
              <a:extLst>
                <a:ext uri="{FF2B5EF4-FFF2-40B4-BE49-F238E27FC236}">
                  <a16:creationId xmlns:a16="http://schemas.microsoft.com/office/drawing/2014/main" id="{6934845F-582C-4C55-B09E-96266D767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43" name="TextBox 33">
              <a:extLst>
                <a:ext uri="{FF2B5EF4-FFF2-40B4-BE49-F238E27FC236}">
                  <a16:creationId xmlns:a16="http://schemas.microsoft.com/office/drawing/2014/main" id="{2A5A45B2-1D20-46F6-B807-F7CEFE47C50F}"/>
                </a:ext>
              </a:extLst>
            </p:cNvPr>
            <p:cNvSpPr txBox="1"/>
            <p:nvPr/>
          </p:nvSpPr>
          <p:spPr>
            <a:xfrm>
              <a:off x="124664" y="235533"/>
              <a:ext cx="1252337" cy="766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9%</a:t>
              </a:r>
            </a:p>
          </p:txBody>
        </p:sp>
      </p:grpSp>
      <p:sp>
        <p:nvSpPr>
          <p:cNvPr id="44" name="TextBox 20">
            <a:extLst>
              <a:ext uri="{FF2B5EF4-FFF2-40B4-BE49-F238E27FC236}">
                <a16:creationId xmlns:a16="http://schemas.microsoft.com/office/drawing/2014/main" id="{01976030-0E99-4ADD-84C9-D059F7765436}"/>
              </a:ext>
            </a:extLst>
          </p:cNvPr>
          <p:cNvSpPr txBox="1"/>
          <p:nvPr/>
        </p:nvSpPr>
        <p:spPr>
          <a:xfrm>
            <a:off x="4998357" y="3033444"/>
            <a:ext cx="6382657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Unidades Ejecutoras del Gobierno Central con sus saldos contables saneados.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D59C9612-A8DD-4D6F-8693-5137E456CCF1}"/>
              </a:ext>
            </a:extLst>
          </p:cNvPr>
          <p:cNvSpPr/>
          <p:nvPr/>
        </p:nvSpPr>
        <p:spPr>
          <a:xfrm>
            <a:off x="4947545" y="5045043"/>
            <a:ext cx="64334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Implementar el centro de atención al usuario y canales de Servicios.</a:t>
            </a:r>
          </a:p>
        </p:txBody>
      </p:sp>
      <p:grpSp>
        <p:nvGrpSpPr>
          <p:cNvPr id="47" name="Group 28">
            <a:extLst>
              <a:ext uri="{FF2B5EF4-FFF2-40B4-BE49-F238E27FC236}">
                <a16:creationId xmlns:a16="http://schemas.microsoft.com/office/drawing/2014/main" id="{058EBE11-C819-4CEB-8867-DF95BCBC7AEC}"/>
              </a:ext>
            </a:extLst>
          </p:cNvPr>
          <p:cNvGrpSpPr/>
          <p:nvPr/>
        </p:nvGrpSpPr>
        <p:grpSpPr>
          <a:xfrm>
            <a:off x="4095740" y="4860862"/>
            <a:ext cx="609981" cy="565649"/>
            <a:chOff x="0" y="0"/>
            <a:chExt cx="1436665" cy="1436665"/>
          </a:xfrm>
        </p:grpSpPr>
        <p:pic>
          <p:nvPicPr>
            <p:cNvPr id="48" name="Picture 29">
              <a:extLst>
                <a:ext uri="{FF2B5EF4-FFF2-40B4-BE49-F238E27FC236}">
                  <a16:creationId xmlns:a16="http://schemas.microsoft.com/office/drawing/2014/main" id="{A093C982-31DD-4F87-BBD1-66D7776E1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436665" cy="1436665"/>
            </a:xfrm>
            <a:prstGeom prst="rect">
              <a:avLst/>
            </a:prstGeom>
          </p:spPr>
        </p:pic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73985D90-D0EC-4A27-9C6E-053AEBF59A87}"/>
                </a:ext>
              </a:extLst>
            </p:cNvPr>
            <p:cNvSpPr txBox="1"/>
            <p:nvPr/>
          </p:nvSpPr>
          <p:spPr>
            <a:xfrm>
              <a:off x="92164" y="214371"/>
              <a:ext cx="1252337" cy="81020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pic>
        <p:nvPicPr>
          <p:cNvPr id="31" name="Picture 12">
            <a:extLst>
              <a:ext uri="{FF2B5EF4-FFF2-40B4-BE49-F238E27FC236}">
                <a16:creationId xmlns:a16="http://schemas.microsoft.com/office/drawing/2014/main" id="{94EEC5DA-4347-48F0-901F-7DCE8EAC6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395165" y="5017770"/>
            <a:ext cx="494474" cy="49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6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1522" y="3601168"/>
            <a:ext cx="556757" cy="591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65496" y="4602932"/>
            <a:ext cx="457505" cy="45750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54714" y="3619850"/>
            <a:ext cx="6930979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Cantidad de Estados Financieros Consolidados del Sector Público No Financiero elaborados. 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61726" y="4602932"/>
            <a:ext cx="6916953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cuentas ahorro inversión financiamiento del Gobierno Central elaboradas oportunamente.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930683" y="3635506"/>
            <a:ext cx="556757" cy="556757"/>
            <a:chOff x="-236073" y="121209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236073" y="121209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-164641" y="413149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930683" y="4536346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9194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63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4722" y="1646700"/>
            <a:ext cx="3044753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Dirección de Procesamiento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C2FC6D48-716E-4E8D-B7D1-FD2F6239C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79239" y="2856405"/>
            <a:ext cx="394524" cy="394524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B67D749A-702E-46D8-B72D-02D16B14D221}"/>
              </a:ext>
            </a:extLst>
          </p:cNvPr>
          <p:cNvSpPr/>
          <p:nvPr/>
        </p:nvSpPr>
        <p:spPr>
          <a:xfrm>
            <a:off x="4621717" y="2728717"/>
            <a:ext cx="6884483" cy="61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Cantidad de estados de ejecución presupuestaria elaborados oportunamente.</a:t>
            </a:r>
          </a:p>
        </p:txBody>
      </p:sp>
      <p:grpSp>
        <p:nvGrpSpPr>
          <p:cNvPr id="37" name="Group 25">
            <a:extLst>
              <a:ext uri="{FF2B5EF4-FFF2-40B4-BE49-F238E27FC236}">
                <a16:creationId xmlns:a16="http://schemas.microsoft.com/office/drawing/2014/main" id="{2D3E648F-8A3E-469F-AC7E-E48E18CA67EF}"/>
              </a:ext>
            </a:extLst>
          </p:cNvPr>
          <p:cNvGrpSpPr/>
          <p:nvPr/>
        </p:nvGrpSpPr>
        <p:grpSpPr>
          <a:xfrm>
            <a:off x="3953688" y="2750747"/>
            <a:ext cx="556757" cy="556757"/>
            <a:chOff x="0" y="0"/>
            <a:chExt cx="1113515" cy="1113515"/>
          </a:xfrm>
        </p:grpSpPr>
        <p:pic>
          <p:nvPicPr>
            <p:cNvPr id="38" name="Picture 26">
              <a:extLst>
                <a:ext uri="{FF2B5EF4-FFF2-40B4-BE49-F238E27FC236}">
                  <a16:creationId xmlns:a16="http://schemas.microsoft.com/office/drawing/2014/main" id="{6BEE2D2D-9327-4B23-BC67-D1B4355C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E7E32A86-413E-481C-94FD-A76DAA0A2372}"/>
                </a:ext>
              </a:extLst>
            </p:cNvPr>
            <p:cNvSpPr txBox="1"/>
            <p:nvPr/>
          </p:nvSpPr>
          <p:spPr>
            <a:xfrm>
              <a:off x="71432" y="282738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1522" y="3601168"/>
            <a:ext cx="556757" cy="5910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65496" y="4602932"/>
            <a:ext cx="457505" cy="45750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54714" y="3619850"/>
            <a:ext cx="6930979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Empresas Públicas No Financieras, con el registro de su Ejecución Presupuestaria en el SIGEF. 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61726" y="4602932"/>
            <a:ext cx="6916953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Instituciones del Gobierno Central con el Sistema de Contabilidad Gubernamental implementado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930683" y="3635506"/>
            <a:ext cx="556757" cy="556757"/>
            <a:chOff x="-236073" y="121209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236073" y="121209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-164641" y="413149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50%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930683" y="4536346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9194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11%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4722" y="1646700"/>
            <a:ext cx="3044753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Dirección de Procesamiento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C2FC6D48-716E-4E8D-B7D1-FD2F6239C44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279239" y="2856405"/>
            <a:ext cx="394524" cy="394524"/>
          </a:xfrm>
          <a:prstGeom prst="rect">
            <a:avLst/>
          </a:prstGeom>
        </p:spPr>
      </p:pic>
      <p:grpSp>
        <p:nvGrpSpPr>
          <p:cNvPr id="37" name="Group 25">
            <a:extLst>
              <a:ext uri="{FF2B5EF4-FFF2-40B4-BE49-F238E27FC236}">
                <a16:creationId xmlns:a16="http://schemas.microsoft.com/office/drawing/2014/main" id="{2D3E648F-8A3E-469F-AC7E-E48E18CA67EF}"/>
              </a:ext>
            </a:extLst>
          </p:cNvPr>
          <p:cNvGrpSpPr/>
          <p:nvPr/>
        </p:nvGrpSpPr>
        <p:grpSpPr>
          <a:xfrm>
            <a:off x="3953688" y="2750747"/>
            <a:ext cx="556757" cy="556757"/>
            <a:chOff x="0" y="0"/>
            <a:chExt cx="1113515" cy="1113515"/>
          </a:xfrm>
        </p:grpSpPr>
        <p:pic>
          <p:nvPicPr>
            <p:cNvPr id="38" name="Picture 26">
              <a:extLst>
                <a:ext uri="{FF2B5EF4-FFF2-40B4-BE49-F238E27FC236}">
                  <a16:creationId xmlns:a16="http://schemas.microsoft.com/office/drawing/2014/main" id="{6BEE2D2D-9327-4B23-BC67-D1B4355C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E7E32A86-413E-481C-94FD-A76DAA0A2372}"/>
                </a:ext>
              </a:extLst>
            </p:cNvPr>
            <p:cNvSpPr txBox="1"/>
            <p:nvPr/>
          </p:nvSpPr>
          <p:spPr>
            <a:xfrm>
              <a:off x="71432" y="282738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70%</a:t>
              </a:r>
            </a:p>
          </p:txBody>
        </p:sp>
      </p:grpSp>
      <p:sp>
        <p:nvSpPr>
          <p:cNvPr id="10" name="Rectángulo 9"/>
          <p:cNvSpPr/>
          <p:nvPr/>
        </p:nvSpPr>
        <p:spPr>
          <a:xfrm>
            <a:off x="4654714" y="2684854"/>
            <a:ext cx="6930979" cy="7872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instituciones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descentralizadas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y/o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autónomas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seguridad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social, con el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registro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su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Ejecución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Presupuestaria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Contable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el SIGEF.</a:t>
            </a:r>
          </a:p>
        </p:txBody>
      </p:sp>
    </p:spTree>
    <p:extLst>
      <p:ext uri="{BB962C8B-B14F-4D97-AF65-F5344CB8AC3E}">
        <p14:creationId xmlns:p14="http://schemas.microsoft.com/office/powerpoint/2010/main" val="211595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271522" y="3601168"/>
            <a:ext cx="556757" cy="59109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54714" y="3619850"/>
            <a:ext cx="6930979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instituciones del  Sector Público no Financiero con el nuevo Plan de Cuentas Contable implementado.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3930682" y="3635506"/>
            <a:ext cx="639185" cy="607261"/>
            <a:chOff x="-236073" y="121209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236073" y="121209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-164641" y="413149"/>
              <a:ext cx="970652" cy="4842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24722" y="1646700"/>
            <a:ext cx="3044753" cy="22766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84"/>
              </a:lnSpc>
            </a:pP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Dirección de Procesamiento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Contable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Estados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2867" spc="43" dirty="0" err="1">
                <a:solidFill>
                  <a:srgbClr val="19486A"/>
                </a:solidFill>
                <a:latin typeface="Poppins Bold"/>
              </a:rPr>
              <a:t>Financieros</a:t>
            </a:r>
            <a:r>
              <a:rPr lang="en-US" sz="2867" spc="43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pic>
        <p:nvPicPr>
          <p:cNvPr id="34" name="Picture 11">
            <a:extLst>
              <a:ext uri="{FF2B5EF4-FFF2-40B4-BE49-F238E27FC236}">
                <a16:creationId xmlns:a16="http://schemas.microsoft.com/office/drawing/2014/main" id="{C2FC6D48-716E-4E8D-B7D1-FD2F6239C446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279239" y="2856405"/>
            <a:ext cx="394524" cy="394524"/>
          </a:xfrm>
          <a:prstGeom prst="rect">
            <a:avLst/>
          </a:prstGeom>
        </p:spPr>
      </p:pic>
      <p:grpSp>
        <p:nvGrpSpPr>
          <p:cNvPr id="37" name="Group 25">
            <a:extLst>
              <a:ext uri="{FF2B5EF4-FFF2-40B4-BE49-F238E27FC236}">
                <a16:creationId xmlns:a16="http://schemas.microsoft.com/office/drawing/2014/main" id="{2D3E648F-8A3E-469F-AC7E-E48E18CA67EF}"/>
              </a:ext>
            </a:extLst>
          </p:cNvPr>
          <p:cNvGrpSpPr/>
          <p:nvPr/>
        </p:nvGrpSpPr>
        <p:grpSpPr>
          <a:xfrm>
            <a:off x="3953688" y="2750747"/>
            <a:ext cx="556757" cy="556757"/>
            <a:chOff x="0" y="0"/>
            <a:chExt cx="1113515" cy="1113515"/>
          </a:xfrm>
        </p:grpSpPr>
        <p:pic>
          <p:nvPicPr>
            <p:cNvPr id="38" name="Picture 26">
              <a:extLst>
                <a:ext uri="{FF2B5EF4-FFF2-40B4-BE49-F238E27FC236}">
                  <a16:creationId xmlns:a16="http://schemas.microsoft.com/office/drawing/2014/main" id="{6BEE2D2D-9327-4B23-BC67-D1B4355C6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9" name="TextBox 27">
              <a:extLst>
                <a:ext uri="{FF2B5EF4-FFF2-40B4-BE49-F238E27FC236}">
                  <a16:creationId xmlns:a16="http://schemas.microsoft.com/office/drawing/2014/main" id="{E7E32A86-413E-481C-94FD-A76DAA0A2372}"/>
                </a:ext>
              </a:extLst>
            </p:cNvPr>
            <p:cNvSpPr txBox="1"/>
            <p:nvPr/>
          </p:nvSpPr>
          <p:spPr>
            <a:xfrm>
              <a:off x="71432" y="282738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20%</a:t>
              </a: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4569868" y="2750747"/>
            <a:ext cx="73681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Gobiernos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Locales con el Sistema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Contabilidad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Gubernamental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implementado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906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684535" y="589529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Análisis de la Información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06802"/>
              </p:ext>
            </p:extLst>
          </p:nvPr>
        </p:nvGraphicFramePr>
        <p:xfrm>
          <a:off x="1050497" y="1136618"/>
          <a:ext cx="9288455" cy="3398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Estados de Recaudación e Inversión de las Rentas elaborados oportunamente.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32004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FII-DIGECOG-AI-002: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 de Informes Económico-Financieros orientados a fortalecer el Sistema de Contabilidad Gubernamental y la rendición de cuentas (RUTA).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informaciones estadísticas, con datos económicos y patrimoniales, elaborados y presentados.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FII-DIGECOG-AI-004: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Concursos e Investigación sobre temas Contables realizados.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4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id="{97326999-65C4-455F-B3D3-E7EB6ED575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599" y="4767485"/>
            <a:ext cx="1690462" cy="134353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B763110-327A-4115-84E1-DF9A8F9C8436}"/>
              </a:ext>
            </a:extLst>
          </p:cNvPr>
          <p:cNvSpPr txBox="1"/>
          <p:nvPr/>
        </p:nvSpPr>
        <p:spPr>
          <a:xfrm>
            <a:off x="4283975" y="5259275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 la Dirección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3912328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11" y="1738446"/>
            <a:ext cx="6832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Resultados POA 2023, </a:t>
            </a:r>
          </a:p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tercer trimestre consolidado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70A7DF0-75BC-4F59-958F-BE1C3B149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4319" y="3625886"/>
            <a:ext cx="5083360" cy="8294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4855756-8B63-4EBC-9BCF-CEA38299F141}"/>
              </a:ext>
            </a:extLst>
          </p:cNvPr>
          <p:cNvSpPr txBox="1"/>
          <p:nvPr/>
        </p:nvSpPr>
        <p:spPr>
          <a:xfrm>
            <a:off x="4270276" y="3287332"/>
            <a:ext cx="3651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1600" b="1" dirty="0"/>
              <a:t>Recordamos el semáforo de referencia</a:t>
            </a:r>
          </a:p>
        </p:txBody>
      </p:sp>
    </p:spTree>
    <p:extLst>
      <p:ext uri="{BB962C8B-B14F-4D97-AF65-F5344CB8AC3E}">
        <p14:creationId xmlns:p14="http://schemas.microsoft.com/office/powerpoint/2010/main" val="569024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326695" y="2747164"/>
            <a:ext cx="562176" cy="56217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69" y="4941710"/>
            <a:ext cx="1209839" cy="120983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19564" y="1955505"/>
            <a:ext cx="3405714" cy="1967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Dirección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Análisis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Financiera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43048" y="2578299"/>
            <a:ext cx="6639353" cy="822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239"/>
              </a:lnSpc>
              <a:spcBef>
                <a:spcPct val="0"/>
              </a:spcBef>
            </a:pPr>
            <a:r>
              <a:rPr lang="es-ES" sz="1599" dirty="0">
                <a:solidFill>
                  <a:srgbClr val="000000"/>
                </a:solidFill>
                <a:latin typeface="Poppins Light"/>
              </a:rPr>
              <a:t>Cantidad de informes económico-financieros orientados a fortalecer el Sistema de Contabilidad Gubernamental y la rendición de cuentas. (RUTA).</a:t>
            </a:r>
            <a:endParaRPr lang="en-US" sz="1599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4122396" y="2747165"/>
            <a:ext cx="534895" cy="562175"/>
            <a:chOff x="48803" y="62945"/>
            <a:chExt cx="1113515" cy="1220566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48803" y="62945"/>
              <a:ext cx="1113515" cy="1220566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88816" y="348093"/>
              <a:ext cx="930548" cy="5734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7</a:t>
              </a: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5518" y="449752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Recursos Humanos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230020"/>
              </p:ext>
            </p:extLst>
          </p:nvPr>
        </p:nvGraphicFramePr>
        <p:xfrm>
          <a:off x="930816" y="914462"/>
          <a:ext cx="9288455" cy="43755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246288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FII-DIGECOG-RH-002: Porcentaje de nombramientos emitidos acorde a las contrataciones realizadas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03471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matrices de planificación de las necesidades de personal remitidas al Ministerio de Administración Pública (MAP) en el plazo establecido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964307"/>
                  </a:ext>
                </a:extLst>
              </a:tr>
              <a:tr h="466086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FII-DIGECOG-RH-006: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nóminas elaboradas en plazo oportuno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15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personal de nuevo ingreso que supera el período probatorio.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FII-DIGECOG-RH-014: Cantidad de reportes de enfermedades epidemiológicas remitidos a la DIGEPI.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FII-DIGECOG-RH-015: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indicadores de gestión actualizados.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6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407116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A90FFA0-263C-4AAF-9875-8368103F42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18" y="5300809"/>
            <a:ext cx="1690462" cy="13435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14E9C3B-6BA5-46CA-8F32-43CE01763EFC}"/>
              </a:ext>
            </a:extLst>
          </p:cNvPr>
          <p:cNvSpPr txBox="1"/>
          <p:nvPr/>
        </p:nvSpPr>
        <p:spPr>
          <a:xfrm>
            <a:off x="5248709" y="5803301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Departamento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1279882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68588" y="2314054"/>
            <a:ext cx="457137" cy="457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59154" y="3951194"/>
            <a:ext cx="457137" cy="457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17072" y="3201230"/>
            <a:ext cx="457137" cy="4571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68587" y="4866172"/>
            <a:ext cx="457137" cy="457137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80606" y="2008122"/>
            <a:ext cx="3103553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Recursos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41622" y="2240951"/>
            <a:ext cx="6564579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599" dirty="0">
                <a:solidFill>
                  <a:srgbClr val="000000"/>
                </a:solidFill>
                <a:latin typeface="Poppins Light"/>
              </a:rPr>
              <a:t>Porcentaje de nombramientos emitidos acorde a las contrataciones realizadas</a:t>
            </a:r>
            <a:r>
              <a:rPr lang="en-US" sz="1599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82718" y="4075217"/>
            <a:ext cx="6956429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599" dirty="0">
                <a:solidFill>
                  <a:srgbClr val="000000"/>
                </a:solidFill>
                <a:latin typeface="Poppins Light"/>
              </a:rPr>
              <a:t>Cantidad de reporte de ausentismo.</a:t>
            </a:r>
            <a:endParaRPr lang="en-US" sz="1599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06165" y="5001616"/>
            <a:ext cx="6956429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599" dirty="0">
                <a:solidFill>
                  <a:srgbClr val="000000"/>
                </a:solidFill>
                <a:latin typeface="Poppins Light"/>
              </a:rPr>
              <a:t>Cantidad de nóminas elaboradas en plazo oportuno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158681" y="2298980"/>
            <a:ext cx="556757" cy="556757"/>
            <a:chOff x="0" y="0"/>
            <a:chExt cx="1113515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40033" y="3101609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171126" y="3927894"/>
            <a:ext cx="556757" cy="556757"/>
            <a:chOff x="0" y="0"/>
            <a:chExt cx="1113515" cy="111351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71432" y="244320"/>
              <a:ext cx="970651" cy="5282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175750" y="4864232"/>
            <a:ext cx="556757" cy="577951"/>
            <a:chOff x="0" y="0"/>
            <a:chExt cx="1113515" cy="111351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71432" y="244320"/>
              <a:ext cx="970651" cy="4946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15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4503AC56-A33B-4058-88B1-29FE9645F52C}"/>
              </a:ext>
            </a:extLst>
          </p:cNvPr>
          <p:cNvSpPr/>
          <p:nvPr/>
        </p:nvSpPr>
        <p:spPr>
          <a:xfrm>
            <a:off x="4927249" y="3184450"/>
            <a:ext cx="6578951" cy="61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DO" sz="1599" dirty="0">
                <a:solidFill>
                  <a:srgbClr val="000000"/>
                </a:solidFill>
                <a:latin typeface="Poppins Light"/>
              </a:rPr>
              <a:t>Porcentaje de personal beneficiado con incentivos, según la ley de función pública.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65501" y="3763546"/>
            <a:ext cx="461952" cy="468721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44436" y="1823797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Recursos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30730" y="5244863"/>
            <a:ext cx="6393113" cy="514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accidentes de trabajo y enfermedades profesionales reportados al IDOPPRIL.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124176" y="4417403"/>
            <a:ext cx="556757" cy="514535"/>
            <a:chOff x="0" y="0"/>
            <a:chExt cx="1184948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71432" y="244320"/>
              <a:ext cx="1113516" cy="5715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18777" y="5270516"/>
            <a:ext cx="556757" cy="556757"/>
            <a:chOff x="0" y="0"/>
            <a:chExt cx="1113515" cy="111351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C4BB177-F0FE-4923-9E57-BDAD32F88A2F}"/>
              </a:ext>
            </a:extLst>
          </p:cNvPr>
          <p:cNvSpPr/>
          <p:nvPr/>
        </p:nvSpPr>
        <p:spPr>
          <a:xfrm>
            <a:off x="4855619" y="4461205"/>
            <a:ext cx="662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hojas de cálculo generadas para derechos adquiridos en un plazo oportuno.</a:t>
            </a: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47566C0A-B543-485D-BBF5-509B6A0647BA}"/>
              </a:ext>
            </a:extLst>
          </p:cNvPr>
          <p:cNvGrpSpPr/>
          <p:nvPr/>
        </p:nvGrpSpPr>
        <p:grpSpPr>
          <a:xfrm>
            <a:off x="4101641" y="3660109"/>
            <a:ext cx="531233" cy="531612"/>
            <a:chOff x="0" y="0"/>
            <a:chExt cx="1113515" cy="1113515"/>
          </a:xfrm>
        </p:grpSpPr>
        <p:pic>
          <p:nvPicPr>
            <p:cNvPr id="32" name="Picture 23">
              <a:extLst>
                <a:ext uri="{FF2B5EF4-FFF2-40B4-BE49-F238E27FC236}">
                  <a16:creationId xmlns:a16="http://schemas.microsoft.com/office/drawing/2014/main" id="{4EBB0CA8-C2CA-4C56-9C44-F834193B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638F2C1C-FA0D-4114-AF8E-A56D0F64BEBA}"/>
                </a:ext>
              </a:extLst>
            </p:cNvPr>
            <p:cNvSpPr txBox="1"/>
            <p:nvPr/>
          </p:nvSpPr>
          <p:spPr>
            <a:xfrm>
              <a:off x="71435" y="244321"/>
              <a:ext cx="970651" cy="5377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pic>
        <p:nvPicPr>
          <p:cNvPr id="34" name="Picture 12">
            <a:extLst>
              <a:ext uri="{FF2B5EF4-FFF2-40B4-BE49-F238E27FC236}">
                <a16:creationId xmlns:a16="http://schemas.microsoft.com/office/drawing/2014/main" id="{A7525DE4-F0DA-4399-A41B-77DEFC89CD4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67910" y="4529688"/>
            <a:ext cx="457137" cy="457137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0A9E77D2-8A5B-4B3F-B163-33597FF5AA49}"/>
              </a:ext>
            </a:extLst>
          </p:cNvPr>
          <p:cNvSpPr/>
          <p:nvPr/>
        </p:nvSpPr>
        <p:spPr>
          <a:xfrm>
            <a:off x="4817268" y="3571722"/>
            <a:ext cx="66200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satisfacción resultado de aplicación  encuesta de clima organizacional</a:t>
            </a:r>
          </a:p>
        </p:txBody>
      </p:sp>
      <p:pic>
        <p:nvPicPr>
          <p:cNvPr id="35" name="Picture 14">
            <a:extLst>
              <a:ext uri="{FF2B5EF4-FFF2-40B4-BE49-F238E27FC236}">
                <a16:creationId xmlns:a16="http://schemas.microsoft.com/office/drawing/2014/main" id="{9B615B21-21C7-4D06-9793-7C4ED35861D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371730" y="5293630"/>
            <a:ext cx="457137" cy="481292"/>
          </a:xfrm>
          <a:prstGeom prst="rect">
            <a:avLst/>
          </a:prstGeom>
        </p:spPr>
      </p:pic>
      <p:grpSp>
        <p:nvGrpSpPr>
          <p:cNvPr id="36" name="Group 34">
            <a:extLst>
              <a:ext uri="{FF2B5EF4-FFF2-40B4-BE49-F238E27FC236}">
                <a16:creationId xmlns:a16="http://schemas.microsoft.com/office/drawing/2014/main" id="{A4100388-410F-4DF9-8954-18C693D857DC}"/>
              </a:ext>
            </a:extLst>
          </p:cNvPr>
          <p:cNvGrpSpPr/>
          <p:nvPr/>
        </p:nvGrpSpPr>
        <p:grpSpPr>
          <a:xfrm>
            <a:off x="4076116" y="2751766"/>
            <a:ext cx="556757" cy="558791"/>
            <a:chOff x="-75539" y="169556"/>
            <a:chExt cx="1113515" cy="1113515"/>
          </a:xfrm>
        </p:grpSpPr>
        <p:pic>
          <p:nvPicPr>
            <p:cNvPr id="39" name="Picture 35">
              <a:extLst>
                <a:ext uri="{FF2B5EF4-FFF2-40B4-BE49-F238E27FC236}">
                  <a16:creationId xmlns:a16="http://schemas.microsoft.com/office/drawing/2014/main" id="{23905D12-571C-4A6D-941A-7902EB60F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-75539" y="169556"/>
              <a:ext cx="1113515" cy="1113515"/>
            </a:xfrm>
            <a:prstGeom prst="rect">
              <a:avLst/>
            </a:prstGeom>
          </p:spPr>
        </p:pic>
        <p:sp>
          <p:nvSpPr>
            <p:cNvPr id="40" name="TextBox 36">
              <a:extLst>
                <a:ext uri="{FF2B5EF4-FFF2-40B4-BE49-F238E27FC236}">
                  <a16:creationId xmlns:a16="http://schemas.microsoft.com/office/drawing/2014/main" id="{EE496BCC-8203-433E-A56E-9BF0055C8E0E}"/>
                </a:ext>
              </a:extLst>
            </p:cNvPr>
            <p:cNvSpPr txBox="1"/>
            <p:nvPr/>
          </p:nvSpPr>
          <p:spPr>
            <a:xfrm>
              <a:off x="56589" y="427356"/>
              <a:ext cx="970651" cy="5116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sp>
        <p:nvSpPr>
          <p:cNvPr id="41" name="TextBox 21">
            <a:extLst>
              <a:ext uri="{FF2B5EF4-FFF2-40B4-BE49-F238E27FC236}">
                <a16:creationId xmlns:a16="http://schemas.microsoft.com/office/drawing/2014/main" id="{A22840F4-0A58-4B44-9822-7C0CE991AC21}"/>
              </a:ext>
            </a:extLst>
          </p:cNvPr>
          <p:cNvSpPr txBox="1"/>
          <p:nvPr/>
        </p:nvSpPr>
        <p:spPr>
          <a:xfrm>
            <a:off x="4817268" y="2780498"/>
            <a:ext cx="6554245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Nivel de ejecución de actividades de capacitación según lo planificado.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pic>
        <p:nvPicPr>
          <p:cNvPr id="42" name="Picture 9">
            <a:extLst>
              <a:ext uri="{FF2B5EF4-FFF2-40B4-BE49-F238E27FC236}">
                <a16:creationId xmlns:a16="http://schemas.microsoft.com/office/drawing/2014/main" id="{993D08C7-94DF-4E1B-A5D9-2BA26954DBF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368736" y="2750002"/>
            <a:ext cx="658393" cy="6583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57598" y="2649515"/>
            <a:ext cx="461952" cy="46195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6989" y="1997189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Recursos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Humanos.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70830" y="5318437"/>
            <a:ext cx="7054165" cy="24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indicadores de gestión actualizados.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4125890" y="4360936"/>
            <a:ext cx="613581" cy="556757"/>
            <a:chOff x="0" y="0"/>
            <a:chExt cx="1113515" cy="111351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71433" y="244318"/>
              <a:ext cx="950435" cy="52822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550" b="1" dirty="0">
                  <a:solidFill>
                    <a:srgbClr val="F4F4F4"/>
                  </a:solidFill>
                  <a:latin typeface="Lovelo Bold"/>
                </a:rPr>
                <a:t>14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132213" y="5185331"/>
            <a:ext cx="556757" cy="559997"/>
            <a:chOff x="0" y="-6479"/>
            <a:chExt cx="1113515" cy="1119994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-6479"/>
              <a:ext cx="1113515" cy="1119994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71432" y="244321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96%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C4BB177-F0FE-4923-9E57-BDAD32F88A2F}"/>
              </a:ext>
            </a:extLst>
          </p:cNvPr>
          <p:cNvSpPr/>
          <p:nvPr/>
        </p:nvSpPr>
        <p:spPr>
          <a:xfrm>
            <a:off x="4854919" y="3520025"/>
            <a:ext cx="6473984" cy="31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actividades de promoción y prevención en la salud efectuadas.</a:t>
            </a:r>
            <a:endParaRPr lang="es-DO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47566C0A-B543-485D-BBF5-509B6A0647BA}"/>
              </a:ext>
            </a:extLst>
          </p:cNvPr>
          <p:cNvGrpSpPr/>
          <p:nvPr/>
        </p:nvGrpSpPr>
        <p:grpSpPr>
          <a:xfrm>
            <a:off x="4148732" y="3440900"/>
            <a:ext cx="556757" cy="556758"/>
            <a:chOff x="0" y="0"/>
            <a:chExt cx="1113515" cy="1113515"/>
          </a:xfrm>
        </p:grpSpPr>
        <p:pic>
          <p:nvPicPr>
            <p:cNvPr id="32" name="Picture 23">
              <a:extLst>
                <a:ext uri="{FF2B5EF4-FFF2-40B4-BE49-F238E27FC236}">
                  <a16:creationId xmlns:a16="http://schemas.microsoft.com/office/drawing/2014/main" id="{4EBB0CA8-C2CA-4C56-9C44-F834193B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638F2C1C-FA0D-4114-AF8E-A56D0F64BEBA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7</a:t>
              </a:r>
            </a:p>
          </p:txBody>
        </p:sp>
      </p:grp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A9E77D2-8A5B-4B3F-B163-33597FF5AA49}"/>
              </a:ext>
            </a:extLst>
          </p:cNvPr>
          <p:cNvSpPr/>
          <p:nvPr/>
        </p:nvSpPr>
        <p:spPr>
          <a:xfrm>
            <a:off x="4878811" y="4447182"/>
            <a:ext cx="6426200" cy="54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466" dirty="0">
                <a:solidFill>
                  <a:srgbClr val="000000"/>
                </a:solidFill>
                <a:latin typeface="Poppins Light"/>
              </a:rPr>
              <a:t>Cantidad de reportes de enfermedades epidemiológicas remitidos a la DIGEPI. </a:t>
            </a:r>
          </a:p>
        </p:txBody>
      </p:sp>
      <p:grpSp>
        <p:nvGrpSpPr>
          <p:cNvPr id="36" name="Group 28">
            <a:extLst>
              <a:ext uri="{FF2B5EF4-FFF2-40B4-BE49-F238E27FC236}">
                <a16:creationId xmlns:a16="http://schemas.microsoft.com/office/drawing/2014/main" id="{725C09E8-68D6-4B29-8966-E936F3CCA92E}"/>
              </a:ext>
            </a:extLst>
          </p:cNvPr>
          <p:cNvGrpSpPr/>
          <p:nvPr/>
        </p:nvGrpSpPr>
        <p:grpSpPr>
          <a:xfrm>
            <a:off x="4127594" y="2611073"/>
            <a:ext cx="556757" cy="556757"/>
            <a:chOff x="0" y="0"/>
            <a:chExt cx="1113515" cy="1113515"/>
          </a:xfrm>
        </p:grpSpPr>
        <p:pic>
          <p:nvPicPr>
            <p:cNvPr id="39" name="Picture 29">
              <a:extLst>
                <a:ext uri="{FF2B5EF4-FFF2-40B4-BE49-F238E27FC236}">
                  <a16:creationId xmlns:a16="http://schemas.microsoft.com/office/drawing/2014/main" id="{64948C67-387B-465D-AF07-720ADD8D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40" name="TextBox 30">
              <a:extLst>
                <a:ext uri="{FF2B5EF4-FFF2-40B4-BE49-F238E27FC236}">
                  <a16:creationId xmlns:a16="http://schemas.microsoft.com/office/drawing/2014/main" id="{6CC8C059-1CD0-45C8-9243-9E579DEE015E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1" name="TextBox 18">
            <a:extLst>
              <a:ext uri="{FF2B5EF4-FFF2-40B4-BE49-F238E27FC236}">
                <a16:creationId xmlns:a16="http://schemas.microsoft.com/office/drawing/2014/main" id="{5414F881-1223-4347-8165-43C8AE40D834}"/>
              </a:ext>
            </a:extLst>
          </p:cNvPr>
          <p:cNvSpPr txBox="1"/>
          <p:nvPr/>
        </p:nvSpPr>
        <p:spPr>
          <a:xfrm>
            <a:off x="4859520" y="2662197"/>
            <a:ext cx="6570481" cy="244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Porcentaje de personal de nuevo ingreso que supera el período probatorio.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pic>
        <p:nvPicPr>
          <p:cNvPr id="42" name="Picture 10">
            <a:extLst>
              <a:ext uri="{FF2B5EF4-FFF2-40B4-BE49-F238E27FC236}">
                <a16:creationId xmlns:a16="http://schemas.microsoft.com/office/drawing/2014/main" id="{61529083-7223-4642-AB16-ACAC90FD359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35899" y="5248025"/>
            <a:ext cx="461952" cy="461952"/>
          </a:xfrm>
          <a:prstGeom prst="rect">
            <a:avLst/>
          </a:prstGeom>
        </p:spPr>
      </p:pic>
      <p:pic>
        <p:nvPicPr>
          <p:cNvPr id="43" name="Picture 9">
            <a:extLst>
              <a:ext uri="{FF2B5EF4-FFF2-40B4-BE49-F238E27FC236}">
                <a16:creationId xmlns:a16="http://schemas.microsoft.com/office/drawing/2014/main" id="{2BD77CD1-8940-477A-968E-0B2D0EB1024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301121" y="4325302"/>
            <a:ext cx="658393" cy="658393"/>
          </a:xfrm>
          <a:prstGeom prst="rect">
            <a:avLst/>
          </a:prstGeom>
        </p:spPr>
      </p:pic>
      <p:pic>
        <p:nvPicPr>
          <p:cNvPr id="44" name="Picture 14">
            <a:extLst>
              <a:ext uri="{FF2B5EF4-FFF2-40B4-BE49-F238E27FC236}">
                <a16:creationId xmlns:a16="http://schemas.microsoft.com/office/drawing/2014/main" id="{3A1A9FFC-8D04-48D0-8C66-6498FA56527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444822" y="3539409"/>
            <a:ext cx="457137" cy="48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72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>
                <a:solidFill>
                  <a:srgbClr val="19486A"/>
                </a:solidFill>
                <a:latin typeface="Poppins Bold"/>
              </a:rPr>
              <a:t>Departamento de Recursos Humanos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C4BB177-F0FE-4923-9E57-BDAD32F88A2F}"/>
              </a:ext>
            </a:extLst>
          </p:cNvPr>
          <p:cNvSpPr/>
          <p:nvPr/>
        </p:nvSpPr>
        <p:spPr>
          <a:xfrm>
            <a:off x="4883228" y="3823156"/>
            <a:ext cx="6828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implementación del programa de mentorías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s-DO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47566C0A-B543-485D-BBF5-509B6A0647BA}"/>
              </a:ext>
            </a:extLst>
          </p:cNvPr>
          <p:cNvGrpSpPr/>
          <p:nvPr/>
        </p:nvGrpSpPr>
        <p:grpSpPr>
          <a:xfrm>
            <a:off x="4022299" y="3709661"/>
            <a:ext cx="556757" cy="591915"/>
            <a:chOff x="0" y="0"/>
            <a:chExt cx="1113515" cy="1113515"/>
          </a:xfrm>
        </p:grpSpPr>
        <p:pic>
          <p:nvPicPr>
            <p:cNvPr id="32" name="Picture 23">
              <a:extLst>
                <a:ext uri="{FF2B5EF4-FFF2-40B4-BE49-F238E27FC236}">
                  <a16:creationId xmlns:a16="http://schemas.microsoft.com/office/drawing/2014/main" id="{4EBB0CA8-C2CA-4C56-9C44-F834193B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638F2C1C-FA0D-4114-AF8E-A56D0F64BEBA}"/>
                </a:ext>
              </a:extLst>
            </p:cNvPr>
            <p:cNvSpPr txBox="1"/>
            <p:nvPr/>
          </p:nvSpPr>
          <p:spPr>
            <a:xfrm>
              <a:off x="71432" y="244320"/>
              <a:ext cx="970651" cy="482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pic>
        <p:nvPicPr>
          <p:cNvPr id="19" name="Picture 12">
            <a:extLst>
              <a:ext uri="{FF2B5EF4-FFF2-40B4-BE49-F238E27FC236}">
                <a16:creationId xmlns:a16="http://schemas.microsoft.com/office/drawing/2014/main" id="{127A50E8-7407-4007-BBA0-052A8BD4F89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70344" y="2896788"/>
            <a:ext cx="457137" cy="4571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6182A9F-EAE0-4890-8BD5-F3FC80189566}"/>
              </a:ext>
            </a:extLst>
          </p:cNvPr>
          <p:cNvSpPr txBox="1"/>
          <p:nvPr/>
        </p:nvSpPr>
        <p:spPr>
          <a:xfrm>
            <a:off x="4932205" y="2931005"/>
            <a:ext cx="6705600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implementación del plan de carrera, sucesión y desarrollo de puestos claves </a:t>
            </a:r>
            <a:r>
              <a:rPr lang="es-DO" sz="1600" dirty="0">
                <a:solidFill>
                  <a:srgbClr val="000000"/>
                </a:solidFill>
                <a:latin typeface="Poppins Light"/>
              </a:rPr>
              <a:t>considerando la igualdad de género.</a:t>
            </a:r>
            <a:r>
              <a:rPr lang="es-ES" sz="1600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1" name="Group 28">
            <a:extLst>
              <a:ext uri="{FF2B5EF4-FFF2-40B4-BE49-F238E27FC236}">
                <a16:creationId xmlns:a16="http://schemas.microsoft.com/office/drawing/2014/main" id="{511AC357-ADA3-49F2-8045-0EB54BF123BC}"/>
              </a:ext>
            </a:extLst>
          </p:cNvPr>
          <p:cNvGrpSpPr/>
          <p:nvPr/>
        </p:nvGrpSpPr>
        <p:grpSpPr>
          <a:xfrm>
            <a:off x="3986582" y="2833630"/>
            <a:ext cx="556757" cy="556757"/>
            <a:chOff x="0" y="0"/>
            <a:chExt cx="1113515" cy="1113515"/>
          </a:xfrm>
        </p:grpSpPr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FD598541-21E4-4342-A8EE-FEBDF3C46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ED69CBC1-71E0-428F-B9F1-664FF5226BF1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15%</a:t>
              </a:r>
            </a:p>
          </p:txBody>
        </p:sp>
      </p:grpSp>
      <p:pic>
        <p:nvPicPr>
          <p:cNvPr id="24" name="Picture 14">
            <a:extLst>
              <a:ext uri="{FF2B5EF4-FFF2-40B4-BE49-F238E27FC236}">
                <a16:creationId xmlns:a16="http://schemas.microsoft.com/office/drawing/2014/main" id="{623561C1-1EF7-4790-81C0-88DCA1F7B7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84182" y="3740847"/>
            <a:ext cx="457137" cy="47239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32205" y="449302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Cantidad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concursos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efectuados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ingresos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cargos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carrera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administrativa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Cumpliendo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con la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política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511AC357-ADA3-49F2-8045-0EB54BF123BC}"/>
              </a:ext>
            </a:extLst>
          </p:cNvPr>
          <p:cNvGrpSpPr/>
          <p:nvPr/>
        </p:nvGrpSpPr>
        <p:grpSpPr>
          <a:xfrm>
            <a:off x="4022299" y="4697904"/>
            <a:ext cx="556757" cy="556757"/>
            <a:chOff x="0" y="0"/>
            <a:chExt cx="1113515" cy="1113515"/>
          </a:xfrm>
        </p:grpSpPr>
        <p:pic>
          <p:nvPicPr>
            <p:cNvPr id="27" name="Picture 29">
              <a:extLst>
                <a:ext uri="{FF2B5EF4-FFF2-40B4-BE49-F238E27FC236}">
                  <a16:creationId xmlns:a16="http://schemas.microsoft.com/office/drawing/2014/main" id="{FD598541-21E4-4342-A8EE-FEBDF3C46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D69CBC1-71E0-428F-B9F1-664FF5226BF1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29" name="Picture 12">
            <a:extLst>
              <a:ext uri="{FF2B5EF4-FFF2-40B4-BE49-F238E27FC236}">
                <a16:creationId xmlns:a16="http://schemas.microsoft.com/office/drawing/2014/main" id="{127A50E8-7407-4007-BBA0-052A8BD4F89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73731" y="4745822"/>
            <a:ext cx="457137" cy="4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022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68391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>
                <a:solidFill>
                  <a:srgbClr val="19486A"/>
                </a:solidFill>
                <a:latin typeface="Poppins Bold"/>
              </a:rPr>
              <a:t>Departamento de Recursos Humanos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C4BB177-F0FE-4923-9E57-BDAD32F88A2F}"/>
              </a:ext>
            </a:extLst>
          </p:cNvPr>
          <p:cNvSpPr/>
          <p:nvPr/>
        </p:nvSpPr>
        <p:spPr>
          <a:xfrm>
            <a:off x="4883228" y="3823156"/>
            <a:ext cx="68286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implementación del programa de mentorías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s-DO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47566C0A-B543-485D-BBF5-509B6A0647BA}"/>
              </a:ext>
            </a:extLst>
          </p:cNvPr>
          <p:cNvGrpSpPr/>
          <p:nvPr/>
        </p:nvGrpSpPr>
        <p:grpSpPr>
          <a:xfrm>
            <a:off x="4022299" y="3709661"/>
            <a:ext cx="556757" cy="591915"/>
            <a:chOff x="0" y="0"/>
            <a:chExt cx="1113515" cy="1113515"/>
          </a:xfrm>
        </p:grpSpPr>
        <p:pic>
          <p:nvPicPr>
            <p:cNvPr id="32" name="Picture 23">
              <a:extLst>
                <a:ext uri="{FF2B5EF4-FFF2-40B4-BE49-F238E27FC236}">
                  <a16:creationId xmlns:a16="http://schemas.microsoft.com/office/drawing/2014/main" id="{4EBB0CA8-C2CA-4C56-9C44-F834193B62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638F2C1C-FA0D-4114-AF8E-A56D0F64BEBA}"/>
                </a:ext>
              </a:extLst>
            </p:cNvPr>
            <p:cNvSpPr txBox="1"/>
            <p:nvPr/>
          </p:nvSpPr>
          <p:spPr>
            <a:xfrm>
              <a:off x="71432" y="244320"/>
              <a:ext cx="970651" cy="4829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45%</a:t>
              </a:r>
            </a:p>
          </p:txBody>
        </p:sp>
      </p:grpSp>
      <p:pic>
        <p:nvPicPr>
          <p:cNvPr id="19" name="Picture 12">
            <a:extLst>
              <a:ext uri="{FF2B5EF4-FFF2-40B4-BE49-F238E27FC236}">
                <a16:creationId xmlns:a16="http://schemas.microsoft.com/office/drawing/2014/main" id="{127A50E8-7407-4007-BBA0-052A8BD4F89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70344" y="2896788"/>
            <a:ext cx="457137" cy="457137"/>
          </a:xfrm>
          <a:prstGeom prst="rect">
            <a:avLst/>
          </a:prstGeom>
        </p:spPr>
      </p:pic>
      <p:grpSp>
        <p:nvGrpSpPr>
          <p:cNvPr id="21" name="Group 28">
            <a:extLst>
              <a:ext uri="{FF2B5EF4-FFF2-40B4-BE49-F238E27FC236}">
                <a16:creationId xmlns:a16="http://schemas.microsoft.com/office/drawing/2014/main" id="{511AC357-ADA3-49F2-8045-0EB54BF123BC}"/>
              </a:ext>
            </a:extLst>
          </p:cNvPr>
          <p:cNvGrpSpPr/>
          <p:nvPr/>
        </p:nvGrpSpPr>
        <p:grpSpPr>
          <a:xfrm>
            <a:off x="3986582" y="2833630"/>
            <a:ext cx="556757" cy="556757"/>
            <a:chOff x="0" y="0"/>
            <a:chExt cx="1113515" cy="1113515"/>
          </a:xfrm>
        </p:grpSpPr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FD598541-21E4-4342-A8EE-FEBDF3C46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3" name="TextBox 30">
              <a:extLst>
                <a:ext uri="{FF2B5EF4-FFF2-40B4-BE49-F238E27FC236}">
                  <a16:creationId xmlns:a16="http://schemas.microsoft.com/office/drawing/2014/main" id="{ED69CBC1-71E0-428F-B9F1-664FF5226BF1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pic>
        <p:nvPicPr>
          <p:cNvPr id="24" name="Picture 14">
            <a:extLst>
              <a:ext uri="{FF2B5EF4-FFF2-40B4-BE49-F238E27FC236}">
                <a16:creationId xmlns:a16="http://schemas.microsoft.com/office/drawing/2014/main" id="{623561C1-1EF7-4790-81C0-88DCA1F7B7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384182" y="3740847"/>
            <a:ext cx="457137" cy="47239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932205" y="449302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Cantidad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concursos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efectuados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para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ingresos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cargos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carrera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administrativa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Cumpliendo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con la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política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6" name="Group 28">
            <a:extLst>
              <a:ext uri="{FF2B5EF4-FFF2-40B4-BE49-F238E27FC236}">
                <a16:creationId xmlns:a16="http://schemas.microsoft.com/office/drawing/2014/main" id="{511AC357-ADA3-49F2-8045-0EB54BF123BC}"/>
              </a:ext>
            </a:extLst>
          </p:cNvPr>
          <p:cNvGrpSpPr/>
          <p:nvPr/>
        </p:nvGrpSpPr>
        <p:grpSpPr>
          <a:xfrm>
            <a:off x="4022299" y="4697904"/>
            <a:ext cx="556757" cy="556757"/>
            <a:chOff x="0" y="0"/>
            <a:chExt cx="1113515" cy="1113515"/>
          </a:xfrm>
        </p:grpSpPr>
        <p:pic>
          <p:nvPicPr>
            <p:cNvPr id="27" name="Picture 29">
              <a:extLst>
                <a:ext uri="{FF2B5EF4-FFF2-40B4-BE49-F238E27FC236}">
                  <a16:creationId xmlns:a16="http://schemas.microsoft.com/office/drawing/2014/main" id="{FD598541-21E4-4342-A8EE-FEBDF3C46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ED69CBC1-71E0-428F-B9F1-664FF5226BF1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29" name="Picture 12">
            <a:extLst>
              <a:ext uri="{FF2B5EF4-FFF2-40B4-BE49-F238E27FC236}">
                <a16:creationId xmlns:a16="http://schemas.microsoft.com/office/drawing/2014/main" id="{127A50E8-7407-4007-BBA0-052A8BD4F89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73731" y="4745822"/>
            <a:ext cx="457137" cy="457137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32206" y="2893063"/>
            <a:ext cx="5312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acuerdos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desempeño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laboral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gestionados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953798" y="541029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implementación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programa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entrenamiento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cruzado,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áreas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sustantivas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aplicando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política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insttiucional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igualdad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género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34" name="Group 28">
            <a:extLst>
              <a:ext uri="{FF2B5EF4-FFF2-40B4-BE49-F238E27FC236}">
                <a16:creationId xmlns:a16="http://schemas.microsoft.com/office/drawing/2014/main" id="{511AC357-ADA3-49F2-8045-0EB54BF123BC}"/>
              </a:ext>
            </a:extLst>
          </p:cNvPr>
          <p:cNvGrpSpPr/>
          <p:nvPr/>
        </p:nvGrpSpPr>
        <p:grpSpPr>
          <a:xfrm>
            <a:off x="4049675" y="5509695"/>
            <a:ext cx="556757" cy="556757"/>
            <a:chOff x="0" y="0"/>
            <a:chExt cx="1113515" cy="1113515"/>
          </a:xfrm>
        </p:grpSpPr>
        <p:pic>
          <p:nvPicPr>
            <p:cNvPr id="35" name="Picture 29">
              <a:extLst>
                <a:ext uri="{FF2B5EF4-FFF2-40B4-BE49-F238E27FC236}">
                  <a16:creationId xmlns:a16="http://schemas.microsoft.com/office/drawing/2014/main" id="{FD598541-21E4-4342-A8EE-FEBDF3C466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113515" cy="1113515"/>
            </a:xfrm>
            <a:prstGeom prst="rect">
              <a:avLst/>
            </a:prstGeom>
          </p:spPr>
        </p:pic>
        <p:sp>
          <p:nvSpPr>
            <p:cNvPr id="36" name="TextBox 30">
              <a:extLst>
                <a:ext uri="{FF2B5EF4-FFF2-40B4-BE49-F238E27FC236}">
                  <a16:creationId xmlns:a16="http://schemas.microsoft.com/office/drawing/2014/main" id="{ED69CBC1-71E0-428F-B9F1-664FF5226BF1}"/>
                </a:ext>
              </a:extLst>
            </p:cNvPr>
            <p:cNvSpPr txBox="1"/>
            <p:nvPr/>
          </p:nvSpPr>
          <p:spPr>
            <a:xfrm>
              <a:off x="71432" y="244320"/>
              <a:ext cx="970651" cy="5134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70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50%</a:t>
              </a:r>
            </a:p>
          </p:txBody>
        </p:sp>
      </p:grpSp>
      <p:pic>
        <p:nvPicPr>
          <p:cNvPr id="39" name="Picture 14">
            <a:extLst>
              <a:ext uri="{FF2B5EF4-FFF2-40B4-BE49-F238E27FC236}">
                <a16:creationId xmlns:a16="http://schemas.microsoft.com/office/drawing/2014/main" id="{623561C1-1EF7-4790-81C0-88DCA1F7B79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00421" y="5524716"/>
            <a:ext cx="457137" cy="4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52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3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09120" y="64742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Planificación y Desarrollo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181701"/>
              </p:ext>
            </p:extLst>
          </p:nvPr>
        </p:nvGraphicFramePr>
        <p:xfrm>
          <a:off x="1889294" y="1156287"/>
          <a:ext cx="8405105" cy="4192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3899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57419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31581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3903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4773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695438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701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1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152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302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 Cumplimiento de las metas del PEI.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48282"/>
                  </a:ext>
                </a:extLst>
              </a:tr>
              <a:tr h="530280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FII-DIGECOG-PD-002: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Porcentaje de efectividad del POA (Indicador transversal)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99%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4923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informes de rendición de cuentas y avances de la gestión elaborados, en tiempo oportuno.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6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4923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programa de auditorías interna.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435661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FII-DIGECOG-PD-009: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con las Normas Básicas de Control Interno (NOBACI).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923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FII-DIGECOG-PD-015: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avance de proyectos gestionados por la división de calidad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492355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6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</a:tbl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2A92971B-CA18-43A8-B0C2-CE5646E69E82}"/>
              </a:ext>
            </a:extLst>
          </p:cNvPr>
          <p:cNvSpPr txBox="1"/>
          <p:nvPr/>
        </p:nvSpPr>
        <p:spPr>
          <a:xfrm>
            <a:off x="4908646" y="5814219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Departamento </a:t>
            </a:r>
            <a:endParaRPr lang="es-DO" sz="1600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9B641BC-4944-45F0-A97A-64603AF2DD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734" y="5390015"/>
            <a:ext cx="1472912" cy="11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68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541597" y="3990607"/>
            <a:ext cx="461952" cy="46443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2596" y="1864256"/>
            <a:ext cx="3093245" cy="14277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Planificación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Desarrollo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46413" y="4728113"/>
            <a:ext cx="457137" cy="457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29689" y="2305049"/>
            <a:ext cx="461952" cy="46195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978400" y="2421371"/>
            <a:ext cx="6654800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efectividad del POA 2023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09876" y="4725911"/>
            <a:ext cx="6220655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del programa de auditorías interna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4953799" y="5410469"/>
            <a:ext cx="6220655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 los acuerdos de revisión por la dirección.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986969" y="2072960"/>
            <a:ext cx="452231" cy="24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>
                <a:solidFill>
                  <a:srgbClr val="F4F4F4"/>
                </a:solidFill>
                <a:latin typeface="Lovelo Bold"/>
              </a:rPr>
              <a:t>92%</a:t>
            </a:r>
            <a:endParaRPr lang="en-US" sz="1444" dirty="0">
              <a:solidFill>
                <a:srgbClr val="F4F4F4"/>
              </a:solidFill>
              <a:latin typeface="Lovelo Bold"/>
            </a:endParaRPr>
          </a:p>
        </p:txBody>
      </p:sp>
      <p:grpSp>
        <p:nvGrpSpPr>
          <p:cNvPr id="27" name="Group 27"/>
          <p:cNvGrpSpPr/>
          <p:nvPr/>
        </p:nvGrpSpPr>
        <p:grpSpPr>
          <a:xfrm>
            <a:off x="4258701" y="2294489"/>
            <a:ext cx="518793" cy="518793"/>
            <a:chOff x="-15053" y="75928"/>
            <a:chExt cx="1037585" cy="1037585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15053" y="75928"/>
              <a:ext cx="1037585" cy="1037585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66563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98%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241895" y="3867265"/>
            <a:ext cx="574001" cy="538715"/>
            <a:chOff x="0" y="0"/>
            <a:chExt cx="1037585" cy="1037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66563" y="233287"/>
              <a:ext cx="904462" cy="4647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278718" y="5357533"/>
            <a:ext cx="518793" cy="518793"/>
            <a:chOff x="0" y="0"/>
            <a:chExt cx="1037585" cy="10375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A0D7ACD-7113-4B5C-977C-647563AEB256}"/>
              </a:ext>
            </a:extLst>
          </p:cNvPr>
          <p:cNvSpPr/>
          <p:nvPr/>
        </p:nvSpPr>
        <p:spPr>
          <a:xfrm>
            <a:off x="4978400" y="385528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proyectos estratégicos gestionados por la oficina de gestión de proyectos, conforme a la metodología PMI.</a:t>
            </a:r>
          </a:p>
        </p:txBody>
      </p:sp>
      <p:grpSp>
        <p:nvGrpSpPr>
          <p:cNvPr id="45" name="Group 27">
            <a:extLst>
              <a:ext uri="{FF2B5EF4-FFF2-40B4-BE49-F238E27FC236}">
                <a16:creationId xmlns:a16="http://schemas.microsoft.com/office/drawing/2014/main" id="{683FDBAD-E2FE-4048-99ED-03D5EE122E02}"/>
              </a:ext>
            </a:extLst>
          </p:cNvPr>
          <p:cNvGrpSpPr/>
          <p:nvPr/>
        </p:nvGrpSpPr>
        <p:grpSpPr>
          <a:xfrm>
            <a:off x="4231096" y="4621412"/>
            <a:ext cx="584800" cy="568481"/>
            <a:chOff x="0" y="75508"/>
            <a:chExt cx="1037585" cy="1037585"/>
          </a:xfrm>
        </p:grpSpPr>
        <p:pic>
          <p:nvPicPr>
            <p:cNvPr id="46" name="Picture 28">
              <a:extLst>
                <a:ext uri="{FF2B5EF4-FFF2-40B4-BE49-F238E27FC236}">
                  <a16:creationId xmlns:a16="http://schemas.microsoft.com/office/drawing/2014/main" id="{4C66014C-7171-46A0-8DE9-07FD00D12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75508"/>
              <a:ext cx="1037585" cy="1037585"/>
            </a:xfrm>
            <a:prstGeom prst="rect">
              <a:avLst/>
            </a:prstGeom>
          </p:spPr>
        </p:pic>
        <p:sp>
          <p:nvSpPr>
            <p:cNvPr id="47" name="TextBox 29">
              <a:extLst>
                <a:ext uri="{FF2B5EF4-FFF2-40B4-BE49-F238E27FC236}">
                  <a16:creationId xmlns:a16="http://schemas.microsoft.com/office/drawing/2014/main" id="{B42CD5B1-DFCE-497F-B6C4-667604BA6A1B}"/>
                </a:ext>
              </a:extLst>
            </p:cNvPr>
            <p:cNvSpPr txBox="1"/>
            <p:nvPr/>
          </p:nvSpPr>
          <p:spPr>
            <a:xfrm>
              <a:off x="76140" y="359987"/>
              <a:ext cx="904461" cy="4403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20%</a:t>
              </a:r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CC71CACC-34D6-4C75-BABC-5AF6D95815D8}"/>
              </a:ext>
            </a:extLst>
          </p:cNvPr>
          <p:cNvSpPr/>
          <p:nvPr/>
        </p:nvSpPr>
        <p:spPr>
          <a:xfrm>
            <a:off x="4953798" y="302744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Cantidad de informes de rendición de cuentas y avances de la gestión elaborados, en tiempo oportuno.</a:t>
            </a:r>
          </a:p>
        </p:txBody>
      </p:sp>
      <p:grpSp>
        <p:nvGrpSpPr>
          <p:cNvPr id="51" name="Group 27">
            <a:extLst>
              <a:ext uri="{FF2B5EF4-FFF2-40B4-BE49-F238E27FC236}">
                <a16:creationId xmlns:a16="http://schemas.microsoft.com/office/drawing/2014/main" id="{74E2254E-1CD7-400C-BA17-2169F7EF140D}"/>
              </a:ext>
            </a:extLst>
          </p:cNvPr>
          <p:cNvGrpSpPr/>
          <p:nvPr/>
        </p:nvGrpSpPr>
        <p:grpSpPr>
          <a:xfrm>
            <a:off x="4258701" y="3065221"/>
            <a:ext cx="559753" cy="538717"/>
            <a:chOff x="0" y="0"/>
            <a:chExt cx="1037585" cy="1037585"/>
          </a:xfrm>
        </p:grpSpPr>
        <p:pic>
          <p:nvPicPr>
            <p:cNvPr id="52" name="Picture 28">
              <a:extLst>
                <a:ext uri="{FF2B5EF4-FFF2-40B4-BE49-F238E27FC236}">
                  <a16:creationId xmlns:a16="http://schemas.microsoft.com/office/drawing/2014/main" id="{5D4CB3CD-C333-4BF8-8905-0A65CE177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53" name="TextBox 29">
              <a:extLst>
                <a:ext uri="{FF2B5EF4-FFF2-40B4-BE49-F238E27FC236}">
                  <a16:creationId xmlns:a16="http://schemas.microsoft.com/office/drawing/2014/main" id="{D2987BC3-5497-4B18-820B-8FC3065A2221}"/>
                </a:ext>
              </a:extLst>
            </p:cNvPr>
            <p:cNvSpPr txBox="1"/>
            <p:nvPr/>
          </p:nvSpPr>
          <p:spPr>
            <a:xfrm>
              <a:off x="48616" y="286493"/>
              <a:ext cx="904462" cy="4647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</a:t>
              </a:r>
            </a:p>
          </p:txBody>
        </p:sp>
      </p:grpSp>
      <p:pic>
        <p:nvPicPr>
          <p:cNvPr id="54" name="Picture 9">
            <a:extLst>
              <a:ext uri="{FF2B5EF4-FFF2-40B4-BE49-F238E27FC236}">
                <a16:creationId xmlns:a16="http://schemas.microsoft.com/office/drawing/2014/main" id="{BCE10B9E-251A-4FFA-9726-A9BBB6D0D96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461516" y="3005933"/>
            <a:ext cx="658393" cy="658393"/>
          </a:xfrm>
          <a:prstGeom prst="rect">
            <a:avLst/>
          </a:prstGeom>
        </p:spPr>
      </p:pic>
      <p:pic>
        <p:nvPicPr>
          <p:cNvPr id="55" name="Picture 16">
            <a:extLst>
              <a:ext uri="{FF2B5EF4-FFF2-40B4-BE49-F238E27FC236}">
                <a16:creationId xmlns:a16="http://schemas.microsoft.com/office/drawing/2014/main" id="{DAD36962-1B77-492A-AE96-7F0DEBA388F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3540927" y="5449637"/>
            <a:ext cx="461952" cy="46195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60373" y="2434090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Planificación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Desarrollo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23630" y="2450177"/>
            <a:ext cx="457137" cy="457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714107" y="4031012"/>
            <a:ext cx="461952" cy="46195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200210" y="4172023"/>
            <a:ext cx="6305990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 indicadores  de calidad y procesos.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200210" y="4867501"/>
            <a:ext cx="6233567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Nivel satisfacción de usuarios externos.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957105" y="2133934"/>
            <a:ext cx="452231" cy="24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 dirty="0">
                <a:solidFill>
                  <a:srgbClr val="F4F4F4"/>
                </a:solidFill>
                <a:latin typeface="Lovelo Bold"/>
              </a:rPr>
              <a:t>92%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4345870" y="2426155"/>
            <a:ext cx="518793" cy="518793"/>
            <a:chOff x="0" y="0"/>
            <a:chExt cx="1037585" cy="1037585"/>
          </a:xfrm>
        </p:grpSpPr>
        <p:pic>
          <p:nvPicPr>
            <p:cNvPr id="28" name="Picture 2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9" name="TextBox 29"/>
            <p:cNvSpPr txBox="1"/>
            <p:nvPr/>
          </p:nvSpPr>
          <p:spPr>
            <a:xfrm>
              <a:off x="66564" y="306528"/>
              <a:ext cx="960497" cy="4825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380235" y="4715088"/>
            <a:ext cx="518793" cy="518793"/>
            <a:chOff x="-13695" y="-170614"/>
            <a:chExt cx="1037585" cy="1037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13695" y="-170614"/>
              <a:ext cx="1037585" cy="1037585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36621" y="73408"/>
              <a:ext cx="987269" cy="4825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96%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A0D7ACD-7113-4B5C-977C-647563AEB256}"/>
              </a:ext>
            </a:extLst>
          </p:cNvPr>
          <p:cNvSpPr/>
          <p:nvPr/>
        </p:nvSpPr>
        <p:spPr>
          <a:xfrm>
            <a:off x="5137283" y="314529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implementación del plan de mejora de la autoevaluación CAF.</a:t>
            </a:r>
            <a:endParaRPr lang="es-DO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45" name="Group 27">
            <a:extLst>
              <a:ext uri="{FF2B5EF4-FFF2-40B4-BE49-F238E27FC236}">
                <a16:creationId xmlns:a16="http://schemas.microsoft.com/office/drawing/2014/main" id="{683FDBAD-E2FE-4048-99ED-03D5EE122E02}"/>
              </a:ext>
            </a:extLst>
          </p:cNvPr>
          <p:cNvGrpSpPr/>
          <p:nvPr/>
        </p:nvGrpSpPr>
        <p:grpSpPr>
          <a:xfrm>
            <a:off x="4390395" y="3982581"/>
            <a:ext cx="518793" cy="518793"/>
            <a:chOff x="0" y="0"/>
            <a:chExt cx="1037585" cy="1037585"/>
          </a:xfrm>
        </p:grpSpPr>
        <p:pic>
          <p:nvPicPr>
            <p:cNvPr id="46" name="Picture 28">
              <a:extLst>
                <a:ext uri="{FF2B5EF4-FFF2-40B4-BE49-F238E27FC236}">
                  <a16:creationId xmlns:a16="http://schemas.microsoft.com/office/drawing/2014/main" id="{4C66014C-7171-46A0-8DE9-07FD00D12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7" name="TextBox 29">
              <a:extLst>
                <a:ext uri="{FF2B5EF4-FFF2-40B4-BE49-F238E27FC236}">
                  <a16:creationId xmlns:a16="http://schemas.microsoft.com/office/drawing/2014/main" id="{B42CD5B1-DFCE-497F-B6C4-667604BA6A1B}"/>
                </a:ext>
              </a:extLst>
            </p:cNvPr>
            <p:cNvSpPr txBox="1"/>
            <p:nvPr/>
          </p:nvSpPr>
          <p:spPr>
            <a:xfrm>
              <a:off x="66562" y="30505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48" name="Rectángulo 47">
            <a:extLst>
              <a:ext uri="{FF2B5EF4-FFF2-40B4-BE49-F238E27FC236}">
                <a16:creationId xmlns:a16="http://schemas.microsoft.com/office/drawing/2014/main" id="{212F38C5-AC19-48B1-B6E8-A666D1725972}"/>
              </a:ext>
            </a:extLst>
          </p:cNvPr>
          <p:cNvSpPr/>
          <p:nvPr/>
        </p:nvSpPr>
        <p:spPr>
          <a:xfrm>
            <a:off x="5114950" y="2421689"/>
            <a:ext cx="63912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con las Normas Básicas de Control Interno (NOBACI).</a:t>
            </a:r>
            <a:endParaRPr lang="es-DO" sz="1600" dirty="0">
              <a:solidFill>
                <a:srgbClr val="000000"/>
              </a:solidFill>
              <a:latin typeface="Poppins Light"/>
            </a:endParaRPr>
          </a:p>
        </p:txBody>
      </p:sp>
      <p:pic>
        <p:nvPicPr>
          <p:cNvPr id="54" name="Picture 16">
            <a:extLst>
              <a:ext uri="{FF2B5EF4-FFF2-40B4-BE49-F238E27FC236}">
                <a16:creationId xmlns:a16="http://schemas.microsoft.com/office/drawing/2014/main" id="{CF6B5BE4-8761-44CD-B6CE-6914D23E7220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723630" y="3183399"/>
            <a:ext cx="461952" cy="461952"/>
          </a:xfrm>
          <a:prstGeom prst="rect">
            <a:avLst/>
          </a:prstGeom>
        </p:spPr>
      </p:pic>
      <p:grpSp>
        <p:nvGrpSpPr>
          <p:cNvPr id="55" name="Group 27">
            <a:extLst>
              <a:ext uri="{FF2B5EF4-FFF2-40B4-BE49-F238E27FC236}">
                <a16:creationId xmlns:a16="http://schemas.microsoft.com/office/drawing/2014/main" id="{142836C4-368E-4DE8-A770-E144269D1AA1}"/>
              </a:ext>
            </a:extLst>
          </p:cNvPr>
          <p:cNvGrpSpPr/>
          <p:nvPr/>
        </p:nvGrpSpPr>
        <p:grpSpPr>
          <a:xfrm>
            <a:off x="4373889" y="3127190"/>
            <a:ext cx="518793" cy="518793"/>
            <a:chOff x="0" y="0"/>
            <a:chExt cx="1037585" cy="1037585"/>
          </a:xfrm>
        </p:grpSpPr>
        <p:pic>
          <p:nvPicPr>
            <p:cNvPr id="56" name="Picture 28">
              <a:extLst>
                <a:ext uri="{FF2B5EF4-FFF2-40B4-BE49-F238E27FC236}">
                  <a16:creationId xmlns:a16="http://schemas.microsoft.com/office/drawing/2014/main" id="{B3A18E93-6357-4247-8A51-D98A9F8C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57" name="TextBox 29">
              <a:extLst>
                <a:ext uri="{FF2B5EF4-FFF2-40B4-BE49-F238E27FC236}">
                  <a16:creationId xmlns:a16="http://schemas.microsoft.com/office/drawing/2014/main" id="{4C191DB9-6099-4E89-9C21-86068A0C3310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endParaRPr lang="en-US" sz="1444" dirty="0">
                <a:solidFill>
                  <a:srgbClr val="F4F4F4"/>
                </a:solidFill>
                <a:latin typeface="Lovelo Bold"/>
              </a:endParaRPr>
            </a:p>
          </p:txBody>
        </p:sp>
      </p:grpSp>
      <p:sp>
        <p:nvSpPr>
          <p:cNvPr id="39" name="TextBox 29">
            <a:extLst>
              <a:ext uri="{FF2B5EF4-FFF2-40B4-BE49-F238E27FC236}">
                <a16:creationId xmlns:a16="http://schemas.microsoft.com/office/drawing/2014/main" id="{E0B7BC40-43A5-400B-B054-2264BF8ACDB5}"/>
              </a:ext>
            </a:extLst>
          </p:cNvPr>
          <p:cNvSpPr txBox="1"/>
          <p:nvPr/>
        </p:nvSpPr>
        <p:spPr>
          <a:xfrm>
            <a:off x="4416942" y="3285494"/>
            <a:ext cx="480249" cy="24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 b="1" dirty="0">
                <a:solidFill>
                  <a:srgbClr val="F4F4F4"/>
                </a:solidFill>
                <a:latin typeface="Lovelo Bold"/>
              </a:rPr>
              <a:t>90%</a:t>
            </a:r>
          </a:p>
        </p:txBody>
      </p:sp>
      <p:pic>
        <p:nvPicPr>
          <p:cNvPr id="40" name="Picture 14">
            <a:extLst>
              <a:ext uri="{FF2B5EF4-FFF2-40B4-BE49-F238E27FC236}">
                <a16:creationId xmlns:a16="http://schemas.microsoft.com/office/drawing/2014/main" id="{5AE1E6CB-6D89-4C39-9221-EC0CB0B8C19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16515" y="4857632"/>
            <a:ext cx="457137" cy="472395"/>
          </a:xfrm>
          <a:prstGeom prst="rect">
            <a:avLst/>
          </a:prstGeom>
        </p:spPr>
      </p:pic>
      <p:pic>
        <p:nvPicPr>
          <p:cNvPr id="41" name="Picture 28">
            <a:extLst>
              <a:ext uri="{FF2B5EF4-FFF2-40B4-BE49-F238E27FC236}">
                <a16:creationId xmlns:a16="http://schemas.microsoft.com/office/drawing/2014/main" id="{DEEC60DB-7B0C-413F-BCB9-FE024E9F27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4365356" y="5488854"/>
            <a:ext cx="548550" cy="518793"/>
          </a:xfrm>
          <a:prstGeom prst="rect">
            <a:avLst/>
          </a:prstGeom>
        </p:spPr>
      </p:pic>
      <p:sp>
        <p:nvSpPr>
          <p:cNvPr id="49" name="Rectángulo 48">
            <a:extLst>
              <a:ext uri="{FF2B5EF4-FFF2-40B4-BE49-F238E27FC236}">
                <a16:creationId xmlns:a16="http://schemas.microsoft.com/office/drawing/2014/main" id="{FE797788-F71D-4B27-B914-48948DD58F2E}"/>
              </a:ext>
            </a:extLst>
          </p:cNvPr>
          <p:cNvSpPr/>
          <p:nvPr/>
        </p:nvSpPr>
        <p:spPr>
          <a:xfrm>
            <a:off x="5125111" y="5550437"/>
            <a:ext cx="67379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satisfacción de los grupos de interés i</a:t>
            </a:r>
            <a:r>
              <a:rPr lang="es-DO" sz="1600" dirty="0" err="1">
                <a:solidFill>
                  <a:srgbClr val="000000"/>
                </a:solidFill>
                <a:latin typeface="Poppins Light"/>
              </a:rPr>
              <a:t>dentificado</a:t>
            </a:r>
            <a:r>
              <a:rPr lang="es-DO" sz="1600" dirty="0">
                <a:solidFill>
                  <a:srgbClr val="000000"/>
                </a:solidFill>
                <a:latin typeface="Poppins Light"/>
              </a:rPr>
              <a:t> y analizados por género.</a:t>
            </a:r>
            <a:r>
              <a:rPr lang="es-ES" sz="1600" dirty="0">
                <a:solidFill>
                  <a:srgbClr val="000000"/>
                </a:solidFill>
                <a:latin typeface="Poppins Light"/>
              </a:rPr>
              <a:t>.</a:t>
            </a:r>
            <a:endParaRPr lang="es-DO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50" name="TextBox 29">
            <a:extLst>
              <a:ext uri="{FF2B5EF4-FFF2-40B4-BE49-F238E27FC236}">
                <a16:creationId xmlns:a16="http://schemas.microsoft.com/office/drawing/2014/main" id="{04FA56FD-FB99-4EA4-8A6E-232F4C81D211}"/>
              </a:ext>
            </a:extLst>
          </p:cNvPr>
          <p:cNvSpPr txBox="1"/>
          <p:nvPr/>
        </p:nvSpPr>
        <p:spPr>
          <a:xfrm>
            <a:off x="4038601" y="2048294"/>
            <a:ext cx="452231" cy="24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 dirty="0">
                <a:solidFill>
                  <a:srgbClr val="F4F4F4"/>
                </a:solidFill>
                <a:latin typeface="Lovelo Bold"/>
              </a:rPr>
              <a:t>96%</a:t>
            </a:r>
          </a:p>
        </p:txBody>
      </p:sp>
      <p:sp>
        <p:nvSpPr>
          <p:cNvPr id="51" name="TextBox 35">
            <a:extLst>
              <a:ext uri="{FF2B5EF4-FFF2-40B4-BE49-F238E27FC236}">
                <a16:creationId xmlns:a16="http://schemas.microsoft.com/office/drawing/2014/main" id="{2BA4C421-00BC-4041-A518-5D0D6F24159D}"/>
              </a:ext>
            </a:extLst>
          </p:cNvPr>
          <p:cNvSpPr txBox="1"/>
          <p:nvPr/>
        </p:nvSpPr>
        <p:spPr>
          <a:xfrm>
            <a:off x="4414711" y="5609524"/>
            <a:ext cx="493635" cy="24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 b="1" dirty="0">
                <a:solidFill>
                  <a:srgbClr val="F4F4F4"/>
                </a:solidFill>
                <a:latin typeface="Lovelo Bold"/>
              </a:rPr>
              <a:t>96 %</a:t>
            </a:r>
          </a:p>
        </p:txBody>
      </p:sp>
      <p:pic>
        <p:nvPicPr>
          <p:cNvPr id="53" name="Picture 14">
            <a:extLst>
              <a:ext uri="{FF2B5EF4-FFF2-40B4-BE49-F238E27FC236}">
                <a16:creationId xmlns:a16="http://schemas.microsoft.com/office/drawing/2014/main" id="{D5AFB22E-3D51-484D-91D2-6CE5C4FAAA5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728536" y="5465454"/>
            <a:ext cx="457137" cy="4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9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289" y="547743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7828" y="273708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Tercer trimestre 2023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0A756903-D082-4EA4-99F4-116849D5D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901523"/>
              </p:ext>
            </p:extLst>
          </p:nvPr>
        </p:nvGraphicFramePr>
        <p:xfrm>
          <a:off x="1476461" y="1093435"/>
          <a:ext cx="9571840" cy="4171717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76536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285010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82974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3171605507"/>
                    </a:ext>
                  </a:extLst>
                </a:gridCol>
              </a:tblGrid>
              <a:tr h="465636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Monitoreo T3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DO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428213"/>
                  </a:ext>
                </a:extLst>
              </a:tr>
              <a:tr h="63252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T3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47943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53483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La Dirección posee una (1) actividad pendiente de realizar y una (1)en proceso.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47292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475278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47641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38.97%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98.97%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departamento posee dos (2) actividades en proceso.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4670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912186"/>
            <a:ext cx="1253665" cy="12536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28182" y="3277208"/>
            <a:ext cx="461952" cy="46394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89188" y="2388253"/>
            <a:ext cx="3405714" cy="142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Planificación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y Desarrollo.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59037" y="2426112"/>
            <a:ext cx="457137" cy="457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80589" y="4077523"/>
            <a:ext cx="461952" cy="46195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65403" y="3347625"/>
            <a:ext cx="5922003" cy="2560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 indicadores  de calidad y procesos.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3986969" y="2072960"/>
            <a:ext cx="452231" cy="241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44">
                <a:solidFill>
                  <a:srgbClr val="F4F4F4"/>
                </a:solidFill>
                <a:latin typeface="Lovelo Bold"/>
              </a:rPr>
              <a:t>92%</a:t>
            </a:r>
            <a:endParaRPr lang="en-US" sz="1444" dirty="0">
              <a:solidFill>
                <a:srgbClr val="F4F4F4"/>
              </a:solidFill>
              <a:latin typeface="Lovelo Bold"/>
            </a:endParaRPr>
          </a:p>
        </p:txBody>
      </p:sp>
      <p:grpSp>
        <p:nvGrpSpPr>
          <p:cNvPr id="33" name="Group 33"/>
          <p:cNvGrpSpPr/>
          <p:nvPr/>
        </p:nvGrpSpPr>
        <p:grpSpPr>
          <a:xfrm>
            <a:off x="4224794" y="3203712"/>
            <a:ext cx="518793" cy="518793"/>
            <a:chOff x="0" y="0"/>
            <a:chExt cx="1037585" cy="1037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106810" y="28782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90 %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237852" y="4059277"/>
            <a:ext cx="518793" cy="518793"/>
            <a:chOff x="0" y="0"/>
            <a:chExt cx="1037585" cy="10375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66562" y="249036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30%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7A0D7ACD-7113-4B5C-977C-647563AEB256}"/>
              </a:ext>
            </a:extLst>
          </p:cNvPr>
          <p:cNvSpPr/>
          <p:nvPr/>
        </p:nvSpPr>
        <p:spPr>
          <a:xfrm>
            <a:off x="4997569" y="2324708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procesos del Sistema de Gestión de Calidad SGC documentado acorde al procedimiento de control de información.</a:t>
            </a:r>
            <a:endParaRPr lang="es-DO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45" name="Group 27">
            <a:extLst>
              <a:ext uri="{FF2B5EF4-FFF2-40B4-BE49-F238E27FC236}">
                <a16:creationId xmlns:a16="http://schemas.microsoft.com/office/drawing/2014/main" id="{683FDBAD-E2FE-4048-99ED-03D5EE122E02}"/>
              </a:ext>
            </a:extLst>
          </p:cNvPr>
          <p:cNvGrpSpPr/>
          <p:nvPr/>
        </p:nvGrpSpPr>
        <p:grpSpPr>
          <a:xfrm>
            <a:off x="4225166" y="2395283"/>
            <a:ext cx="518793" cy="518793"/>
            <a:chOff x="0" y="0"/>
            <a:chExt cx="1037585" cy="1037585"/>
          </a:xfrm>
        </p:grpSpPr>
        <p:pic>
          <p:nvPicPr>
            <p:cNvPr id="46" name="Picture 28">
              <a:extLst>
                <a:ext uri="{FF2B5EF4-FFF2-40B4-BE49-F238E27FC236}">
                  <a16:creationId xmlns:a16="http://schemas.microsoft.com/office/drawing/2014/main" id="{4C66014C-7171-46A0-8DE9-07FD00D123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7" name="TextBox 29">
              <a:extLst>
                <a:ext uri="{FF2B5EF4-FFF2-40B4-BE49-F238E27FC236}">
                  <a16:creationId xmlns:a16="http://schemas.microsoft.com/office/drawing/2014/main" id="{B42CD5B1-DFCE-497F-B6C4-667604BA6A1B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sp>
        <p:nvSpPr>
          <p:cNvPr id="10" name="Rectángulo 9">
            <a:extLst>
              <a:ext uri="{FF2B5EF4-FFF2-40B4-BE49-F238E27FC236}">
                <a16:creationId xmlns:a16="http://schemas.microsoft.com/office/drawing/2014/main" id="{7F5BA09C-E4A6-489D-BE71-CD5C64D22B9D}"/>
              </a:ext>
            </a:extLst>
          </p:cNvPr>
          <p:cNvSpPr/>
          <p:nvPr/>
        </p:nvSpPr>
        <p:spPr>
          <a:xfrm>
            <a:off x="5065403" y="4039652"/>
            <a:ext cx="6096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avance de proyectos gestionados por la división de calidad</a:t>
            </a:r>
          </a:p>
        </p:txBody>
      </p:sp>
      <p:grpSp>
        <p:nvGrpSpPr>
          <p:cNvPr id="39" name="Group 39">
            <a:extLst>
              <a:ext uri="{FF2B5EF4-FFF2-40B4-BE49-F238E27FC236}">
                <a16:creationId xmlns:a16="http://schemas.microsoft.com/office/drawing/2014/main" id="{B2B32FBC-E47E-4822-AC6C-BB6F8CE9AF47}"/>
              </a:ext>
            </a:extLst>
          </p:cNvPr>
          <p:cNvGrpSpPr/>
          <p:nvPr/>
        </p:nvGrpSpPr>
        <p:grpSpPr>
          <a:xfrm>
            <a:off x="4228949" y="5054736"/>
            <a:ext cx="569075" cy="552053"/>
            <a:chOff x="-66520" y="-66520"/>
            <a:chExt cx="1138150" cy="1104106"/>
          </a:xfrm>
        </p:grpSpPr>
        <p:pic>
          <p:nvPicPr>
            <p:cNvPr id="40" name="Picture 40">
              <a:extLst>
                <a:ext uri="{FF2B5EF4-FFF2-40B4-BE49-F238E27FC236}">
                  <a16:creationId xmlns:a16="http://schemas.microsoft.com/office/drawing/2014/main" id="{0A88FEFB-4712-4300-A844-3EE95BE88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-66520" y="-66520"/>
              <a:ext cx="1104106" cy="1104106"/>
            </a:xfrm>
            <a:prstGeom prst="rect">
              <a:avLst/>
            </a:prstGeom>
          </p:spPr>
        </p:pic>
        <p:sp>
          <p:nvSpPr>
            <p:cNvPr id="41" name="TextBox 41">
              <a:extLst>
                <a:ext uri="{FF2B5EF4-FFF2-40B4-BE49-F238E27FC236}">
                  <a16:creationId xmlns:a16="http://schemas.microsoft.com/office/drawing/2014/main" id="{BCB5BE18-CE53-4622-B6DD-CBB34AD4E8D4}"/>
                </a:ext>
              </a:extLst>
            </p:cNvPr>
            <p:cNvSpPr txBox="1"/>
            <p:nvPr/>
          </p:nvSpPr>
          <p:spPr>
            <a:xfrm>
              <a:off x="-53976" y="195548"/>
              <a:ext cx="1125606" cy="4825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80%</a:t>
              </a:r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878F4E8-5481-4410-AE96-0EFFEE3D4291}"/>
              </a:ext>
            </a:extLst>
          </p:cNvPr>
          <p:cNvSpPr/>
          <p:nvPr/>
        </p:nvSpPr>
        <p:spPr>
          <a:xfrm>
            <a:off x="5065402" y="5160482"/>
            <a:ext cx="6028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no conformidades solucionadas en tiempo oportuno.</a:t>
            </a:r>
          </a:p>
        </p:txBody>
      </p:sp>
      <p:pic>
        <p:nvPicPr>
          <p:cNvPr id="50" name="Picture 9">
            <a:extLst>
              <a:ext uri="{FF2B5EF4-FFF2-40B4-BE49-F238E27FC236}">
                <a16:creationId xmlns:a16="http://schemas.microsoft.com/office/drawing/2014/main" id="{A164A305-3085-48C5-9991-6E4CD7DA4C7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29962" y="4971402"/>
            <a:ext cx="658393" cy="6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8716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503" y="-135071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31092" y="504105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Administrativo y Financiero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287519"/>
              </p:ext>
            </p:extLst>
          </p:nvPr>
        </p:nvGraphicFramePr>
        <p:xfrm>
          <a:off x="948122" y="1043781"/>
          <a:ext cx="10066622" cy="40675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2703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53196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2946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36555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45220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689744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689744">
                  <a:extLst>
                    <a:ext uri="{9D8B030D-6E8A-4147-A177-3AD203B41FA5}">
                      <a16:colId xmlns:a16="http://schemas.microsoft.com/office/drawing/2014/main" val="2362089891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Comentarios</a:t>
                      </a:r>
                      <a:endParaRPr lang="es-DO" sz="12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742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FII-DIGECOG-AF-002: </a:t>
                      </a:r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solicitudes de transporte y mantenimiento completadas a través del Sistema Integrado de Servicios (SIS).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90%</a:t>
                      </a:r>
                      <a:endParaRPr lang="es-DO" sz="12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FII-DIGECOG-AF-005: </a:t>
                      </a:r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ejecución del plan de gestión documental y digitalización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25%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FII-DIGECOG-AF-006: </a:t>
                      </a:r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 la  ejecución del presupuesto planificado optimizando los recursos financieros.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18%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20%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72394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FII-DIGECOG-AF-007: </a:t>
                      </a:r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Anual de Compras y Contrataciones (PACC). 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92%</a:t>
                      </a:r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72394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FII-DIGECOG-AF-008: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inventarios de bienes muebles y consumo realizados.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s-DO" sz="12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085768"/>
                  </a:ext>
                </a:extLst>
              </a:tr>
              <a:tr h="572394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5</a:t>
                      </a:r>
                      <a:endParaRPr lang="es-DO" sz="11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s-DO" sz="1100" u="none" strike="noStrike" kern="1200" dirty="0">
                        <a:solidFill>
                          <a:sysClr val="windowText" lastClr="000000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3682473"/>
                  </a:ext>
                </a:extLst>
              </a:tr>
            </a:tbl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A824F683-29C2-4409-98A6-32D001BA8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6218" y="5348910"/>
            <a:ext cx="1658826" cy="13183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2BC171-756B-49FD-BEC2-3759BBEE649D}"/>
              </a:ext>
            </a:extLst>
          </p:cNvPr>
          <p:cNvSpPr txBox="1"/>
          <p:nvPr/>
        </p:nvSpPr>
        <p:spPr>
          <a:xfrm>
            <a:off x="5302928" y="5824071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Departamento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2836619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06637" y="2694015"/>
            <a:ext cx="461952" cy="461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84642" y="3605116"/>
            <a:ext cx="457137" cy="457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06637" y="4493023"/>
            <a:ext cx="461952" cy="4619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425014" y="5282538"/>
            <a:ext cx="457137" cy="4571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79024" y="2440076"/>
            <a:ext cx="3405714" cy="146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Administrativo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Financiero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933402" y="2623001"/>
            <a:ext cx="6572799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solicitudes de transporte y mantenimiento completadas a través del Sistema Integrado de Servicios (SIS).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4957541" y="3564467"/>
            <a:ext cx="6548659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Ejecutar cronograma del plan de mantenimiento de la planta física, vehículos, equipos y servicios de mayordomía 2023.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4957541" y="4395173"/>
            <a:ext cx="6548659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 la  ejecución del presupuesto planificado optimizando los recursos financieros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957541" y="5205077"/>
            <a:ext cx="6548659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del Plan Anual de Compras y Contrataciones (PACC). 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4031182" y="2625871"/>
            <a:ext cx="518793" cy="518793"/>
            <a:chOff x="0" y="0"/>
            <a:chExt cx="1037585" cy="103758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133124" y="28013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057855" y="3571968"/>
            <a:ext cx="518793" cy="518793"/>
            <a:chOff x="63764" y="117056"/>
            <a:chExt cx="1037585" cy="103758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63764" y="117056"/>
              <a:ext cx="1037585" cy="103758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105760" y="380012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90%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060512" y="4436183"/>
            <a:ext cx="518793" cy="518793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36%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067684" y="5210710"/>
            <a:ext cx="518793" cy="518793"/>
            <a:chOff x="-55959" y="-28268"/>
            <a:chExt cx="1037585" cy="1037585"/>
          </a:xfrm>
        </p:grpSpPr>
        <p:pic>
          <p:nvPicPr>
            <p:cNvPr id="35" name="Picture 3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-55959" y="-28268"/>
              <a:ext cx="1037585" cy="1037585"/>
            </a:xfrm>
            <a:prstGeom prst="rect">
              <a:avLst/>
            </a:prstGeom>
          </p:spPr>
        </p:pic>
        <p:sp>
          <p:nvSpPr>
            <p:cNvPr id="36" name="TextBox 36"/>
            <p:cNvSpPr txBox="1"/>
            <p:nvPr/>
          </p:nvSpPr>
          <p:spPr>
            <a:xfrm>
              <a:off x="66565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92%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06733" y="1942723"/>
            <a:ext cx="3398467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Administrativo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Financiero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080539" y="2503379"/>
            <a:ext cx="6079331" cy="51411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466" dirty="0">
                <a:solidFill>
                  <a:srgbClr val="000000"/>
                </a:solidFill>
                <a:latin typeface="Poppins Light"/>
              </a:rPr>
              <a:t>Cantidad de estados informes  al cierre 2022 y corte 2023, elaborados y remitidos oportunamente.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59227" y="2447214"/>
            <a:ext cx="505775" cy="499025"/>
            <a:chOff x="72472" y="44749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134324" y="290923"/>
              <a:ext cx="827210" cy="5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4052191" y="4345104"/>
            <a:ext cx="452231" cy="23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333" dirty="0">
                <a:solidFill>
                  <a:srgbClr val="F4F4F4"/>
                </a:solidFill>
                <a:latin typeface="Lovelo Bold"/>
              </a:rPr>
              <a:t>92%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F2D9D15-F5F9-4558-A16C-8DF9D7742A43}"/>
              </a:ext>
            </a:extLst>
          </p:cNvPr>
          <p:cNvSpPr/>
          <p:nvPr/>
        </p:nvSpPr>
        <p:spPr>
          <a:xfrm>
            <a:off x="5060217" y="3389783"/>
            <a:ext cx="6355876" cy="31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466" dirty="0">
                <a:solidFill>
                  <a:srgbClr val="000000"/>
                </a:solidFill>
                <a:latin typeface="Poppins Light"/>
              </a:rPr>
              <a:t>Porcentaje de ejecución del plan de gestión documental y digitalización</a:t>
            </a:r>
            <a:r>
              <a:rPr lang="es-DO" sz="1200" dirty="0"/>
              <a:t>. </a:t>
            </a:r>
          </a:p>
        </p:txBody>
      </p:sp>
      <p:grpSp>
        <p:nvGrpSpPr>
          <p:cNvPr id="45" name="Group 22">
            <a:extLst>
              <a:ext uri="{FF2B5EF4-FFF2-40B4-BE49-F238E27FC236}">
                <a16:creationId xmlns:a16="http://schemas.microsoft.com/office/drawing/2014/main" id="{F97F740E-CE3E-4C40-92E1-4841E5C7DDD6}"/>
              </a:ext>
            </a:extLst>
          </p:cNvPr>
          <p:cNvGrpSpPr/>
          <p:nvPr/>
        </p:nvGrpSpPr>
        <p:grpSpPr>
          <a:xfrm>
            <a:off x="4362841" y="3325548"/>
            <a:ext cx="543015" cy="637373"/>
            <a:chOff x="104644" y="60380"/>
            <a:chExt cx="1037585" cy="1336382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B87D1BC9-26A3-441D-8D7F-203252740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644" y="60380"/>
              <a:ext cx="1037585" cy="103758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6B1ED3D1-EACF-422F-A364-E3841C8EC6FE}"/>
                </a:ext>
              </a:extLst>
            </p:cNvPr>
            <p:cNvSpPr txBox="1"/>
            <p:nvPr/>
          </p:nvSpPr>
          <p:spPr>
            <a:xfrm>
              <a:off x="134324" y="353097"/>
              <a:ext cx="904461" cy="1043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endParaRPr lang="en-US" sz="1444" dirty="0">
                <a:solidFill>
                  <a:srgbClr val="F4F4F4"/>
                </a:solidFill>
                <a:latin typeface="Lovelo Bold"/>
              </a:endParaRPr>
            </a:p>
            <a:p>
              <a:pPr algn="ctr">
                <a:lnSpc>
                  <a:spcPts val="2022"/>
                </a:lnSpc>
              </a:pPr>
              <a:endParaRPr lang="en-US" sz="1444" dirty="0">
                <a:solidFill>
                  <a:srgbClr val="F4F4F4"/>
                </a:solidFill>
                <a:latin typeface="Lovelo Bold"/>
              </a:endParaRPr>
            </a:p>
          </p:txBody>
        </p:sp>
      </p:grpSp>
      <p:sp>
        <p:nvSpPr>
          <p:cNvPr id="48" name="TextBox 24">
            <a:extLst>
              <a:ext uri="{FF2B5EF4-FFF2-40B4-BE49-F238E27FC236}">
                <a16:creationId xmlns:a16="http://schemas.microsoft.com/office/drawing/2014/main" id="{F396C743-B57E-461C-97B2-E85218A9C832}"/>
              </a:ext>
            </a:extLst>
          </p:cNvPr>
          <p:cNvSpPr txBox="1"/>
          <p:nvPr/>
        </p:nvSpPr>
        <p:spPr>
          <a:xfrm>
            <a:off x="4417925" y="3448721"/>
            <a:ext cx="443564" cy="24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67" b="1" dirty="0">
                <a:solidFill>
                  <a:srgbClr val="F4F4F4"/>
                </a:solidFill>
                <a:latin typeface="Lovelo Bold"/>
              </a:rPr>
              <a:t>25%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0176B70-4AF5-4DF5-9470-D5ACA135F181}"/>
              </a:ext>
            </a:extLst>
          </p:cNvPr>
          <p:cNvSpPr/>
          <p:nvPr/>
        </p:nvSpPr>
        <p:spPr>
          <a:xfrm>
            <a:off x="5060218" y="4221079"/>
            <a:ext cx="64459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inventarios de bienes muebles y consumo realizados</a:t>
            </a:r>
            <a:r>
              <a:rPr lang="es-ES" sz="1200" dirty="0">
                <a:solidFill>
                  <a:srgbClr val="000000"/>
                </a:solidFill>
                <a:latin typeface="Poppins Light"/>
              </a:rPr>
              <a:t>.</a:t>
            </a:r>
            <a:endParaRPr lang="es-DO" sz="1200" dirty="0"/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23C00AD1-1B7B-4BA3-A99C-52339E07D548}"/>
              </a:ext>
            </a:extLst>
          </p:cNvPr>
          <p:cNvGrpSpPr/>
          <p:nvPr/>
        </p:nvGrpSpPr>
        <p:grpSpPr>
          <a:xfrm>
            <a:off x="4349254" y="4149332"/>
            <a:ext cx="556602" cy="504851"/>
            <a:chOff x="0" y="0"/>
            <a:chExt cx="1037585" cy="1037585"/>
          </a:xfrm>
        </p:grpSpPr>
        <p:pic>
          <p:nvPicPr>
            <p:cNvPr id="32" name="Picture 23">
              <a:extLst>
                <a:ext uri="{FF2B5EF4-FFF2-40B4-BE49-F238E27FC236}">
                  <a16:creationId xmlns:a16="http://schemas.microsoft.com/office/drawing/2014/main" id="{11E7FF40-88E0-4267-A8ED-750E58479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AAAB36AB-DAB7-4D4D-8992-C6536234185A}"/>
                </a:ext>
              </a:extLst>
            </p:cNvPr>
            <p:cNvSpPr txBox="1"/>
            <p:nvPr/>
          </p:nvSpPr>
          <p:spPr>
            <a:xfrm>
              <a:off x="66565" y="218270"/>
              <a:ext cx="842020" cy="495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4</a:t>
              </a:r>
            </a:p>
          </p:txBody>
        </p:sp>
      </p:grpSp>
      <p:pic>
        <p:nvPicPr>
          <p:cNvPr id="34" name="Picture 9">
            <a:extLst>
              <a:ext uri="{FF2B5EF4-FFF2-40B4-BE49-F238E27FC236}">
                <a16:creationId xmlns:a16="http://schemas.microsoft.com/office/drawing/2014/main" id="{9CE8F21D-3AAE-4CC4-86EC-76F2F99FB3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89576" y="2467473"/>
            <a:ext cx="485275" cy="441402"/>
          </a:xfrm>
          <a:prstGeom prst="rect">
            <a:avLst/>
          </a:prstGeom>
        </p:spPr>
      </p:pic>
      <p:grpSp>
        <p:nvGrpSpPr>
          <p:cNvPr id="39" name="Group 22">
            <a:extLst>
              <a:ext uri="{FF2B5EF4-FFF2-40B4-BE49-F238E27FC236}">
                <a16:creationId xmlns:a16="http://schemas.microsoft.com/office/drawing/2014/main" id="{A0838CE5-53B9-4456-BDEB-D47D5A3B1442}"/>
              </a:ext>
            </a:extLst>
          </p:cNvPr>
          <p:cNvGrpSpPr/>
          <p:nvPr/>
        </p:nvGrpSpPr>
        <p:grpSpPr>
          <a:xfrm>
            <a:off x="4278306" y="5118364"/>
            <a:ext cx="622012" cy="570970"/>
            <a:chOff x="69196" y="85002"/>
            <a:chExt cx="1037585" cy="1037585"/>
          </a:xfrm>
        </p:grpSpPr>
        <p:pic>
          <p:nvPicPr>
            <p:cNvPr id="40" name="Picture 23">
              <a:extLst>
                <a:ext uri="{FF2B5EF4-FFF2-40B4-BE49-F238E27FC236}">
                  <a16:creationId xmlns:a16="http://schemas.microsoft.com/office/drawing/2014/main" id="{9FEFA00F-8437-4B00-BB2E-B248F4C4C7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69196" y="85002"/>
              <a:ext cx="1037585" cy="1037585"/>
            </a:xfrm>
            <a:prstGeom prst="rect">
              <a:avLst/>
            </a:prstGeom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096DFCDF-63F5-4115-8D70-8A06CD58FB12}"/>
                </a:ext>
              </a:extLst>
            </p:cNvPr>
            <p:cNvSpPr txBox="1"/>
            <p:nvPr/>
          </p:nvSpPr>
          <p:spPr>
            <a:xfrm>
              <a:off x="134322" y="353098"/>
              <a:ext cx="904461" cy="438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87%</a:t>
              </a:r>
            </a:p>
          </p:txBody>
        </p:sp>
      </p:grpSp>
      <p:sp>
        <p:nvSpPr>
          <p:cNvPr id="42" name="TextBox 16">
            <a:extLst>
              <a:ext uri="{FF2B5EF4-FFF2-40B4-BE49-F238E27FC236}">
                <a16:creationId xmlns:a16="http://schemas.microsoft.com/office/drawing/2014/main" id="{7F50A18B-EFF0-43FA-A8D0-D254273C3F87}"/>
              </a:ext>
            </a:extLst>
          </p:cNvPr>
          <p:cNvSpPr txBox="1"/>
          <p:nvPr/>
        </p:nvSpPr>
        <p:spPr>
          <a:xfrm>
            <a:off x="5080538" y="4966013"/>
            <a:ext cx="6425663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satisfacción del personal interno con la calidad de los servicios brindados por el Departamento Administrativo Financiero.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pic>
        <p:nvPicPr>
          <p:cNvPr id="43" name="Picture 11">
            <a:extLst>
              <a:ext uri="{FF2B5EF4-FFF2-40B4-BE49-F238E27FC236}">
                <a16:creationId xmlns:a16="http://schemas.microsoft.com/office/drawing/2014/main" id="{D71B4903-48C4-4B1D-9AAF-94D5836B7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748194" y="3405718"/>
            <a:ext cx="457137" cy="440005"/>
          </a:xfrm>
          <a:prstGeom prst="rect">
            <a:avLst/>
          </a:prstGeom>
        </p:spPr>
      </p:pic>
      <p:pic>
        <p:nvPicPr>
          <p:cNvPr id="49" name="Picture 14">
            <a:extLst>
              <a:ext uri="{FF2B5EF4-FFF2-40B4-BE49-F238E27FC236}">
                <a16:creationId xmlns:a16="http://schemas.microsoft.com/office/drawing/2014/main" id="{EFFC662A-96B7-4563-B52C-C9AD8F5E24C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698996" y="5097789"/>
            <a:ext cx="457137" cy="472395"/>
          </a:xfrm>
          <a:prstGeom prst="rect">
            <a:avLst/>
          </a:prstGeom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612517A0-124F-4225-A70B-1C17E3C5D66F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696588" y="4219669"/>
            <a:ext cx="461952" cy="47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6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70" y="4897884"/>
            <a:ext cx="1253665" cy="12536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33599" y="1938057"/>
            <a:ext cx="3398467" cy="14668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917"/>
              </a:lnSpc>
            </a:pP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Administrativo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133" spc="47" dirty="0" err="1">
                <a:solidFill>
                  <a:srgbClr val="19486A"/>
                </a:solidFill>
                <a:latin typeface="Poppins Bold"/>
              </a:rPr>
              <a:t>Financiero</a:t>
            </a:r>
            <a:r>
              <a:rPr lang="en-US" sz="3133" spc="47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59227" y="2447214"/>
            <a:ext cx="505775" cy="499025"/>
            <a:chOff x="72472" y="44749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72472" y="44749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134324" y="290923"/>
              <a:ext cx="827210" cy="5016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grpSp>
        <p:nvGrpSpPr>
          <p:cNvPr id="45" name="Group 22">
            <a:extLst>
              <a:ext uri="{FF2B5EF4-FFF2-40B4-BE49-F238E27FC236}">
                <a16:creationId xmlns:a16="http://schemas.microsoft.com/office/drawing/2014/main" id="{F97F740E-CE3E-4C40-92E1-4841E5C7DDD6}"/>
              </a:ext>
            </a:extLst>
          </p:cNvPr>
          <p:cNvGrpSpPr/>
          <p:nvPr/>
        </p:nvGrpSpPr>
        <p:grpSpPr>
          <a:xfrm>
            <a:off x="4362841" y="3325548"/>
            <a:ext cx="543015" cy="637373"/>
            <a:chOff x="104644" y="60380"/>
            <a:chExt cx="1037585" cy="1336382"/>
          </a:xfrm>
        </p:grpSpPr>
        <p:pic>
          <p:nvPicPr>
            <p:cNvPr id="46" name="Picture 23">
              <a:extLst>
                <a:ext uri="{FF2B5EF4-FFF2-40B4-BE49-F238E27FC236}">
                  <a16:creationId xmlns:a16="http://schemas.microsoft.com/office/drawing/2014/main" id="{B87D1BC9-26A3-441D-8D7F-2032527407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04644" y="60380"/>
              <a:ext cx="1037585" cy="1037585"/>
            </a:xfrm>
            <a:prstGeom prst="rect">
              <a:avLst/>
            </a:prstGeom>
          </p:spPr>
        </p:pic>
        <p:sp>
          <p:nvSpPr>
            <p:cNvPr id="47" name="TextBox 24">
              <a:extLst>
                <a:ext uri="{FF2B5EF4-FFF2-40B4-BE49-F238E27FC236}">
                  <a16:creationId xmlns:a16="http://schemas.microsoft.com/office/drawing/2014/main" id="{6B1ED3D1-EACF-422F-A364-E3841C8EC6FE}"/>
                </a:ext>
              </a:extLst>
            </p:cNvPr>
            <p:cNvSpPr txBox="1"/>
            <p:nvPr/>
          </p:nvSpPr>
          <p:spPr>
            <a:xfrm>
              <a:off x="134324" y="353097"/>
              <a:ext cx="904461" cy="1043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endParaRPr lang="en-US" sz="1444" dirty="0">
                <a:solidFill>
                  <a:srgbClr val="F4F4F4"/>
                </a:solidFill>
                <a:latin typeface="Lovelo Bold"/>
              </a:endParaRPr>
            </a:p>
            <a:p>
              <a:pPr algn="ctr">
                <a:lnSpc>
                  <a:spcPts val="2022"/>
                </a:lnSpc>
              </a:pPr>
              <a:endParaRPr lang="en-US" sz="1444" dirty="0">
                <a:solidFill>
                  <a:srgbClr val="F4F4F4"/>
                </a:solidFill>
                <a:latin typeface="Lovelo Bold"/>
              </a:endParaRPr>
            </a:p>
          </p:txBody>
        </p:sp>
      </p:grpSp>
      <p:sp>
        <p:nvSpPr>
          <p:cNvPr id="48" name="TextBox 24">
            <a:extLst>
              <a:ext uri="{FF2B5EF4-FFF2-40B4-BE49-F238E27FC236}">
                <a16:creationId xmlns:a16="http://schemas.microsoft.com/office/drawing/2014/main" id="{F396C743-B57E-461C-97B2-E85218A9C832}"/>
              </a:ext>
            </a:extLst>
          </p:cNvPr>
          <p:cNvSpPr txBox="1"/>
          <p:nvPr/>
        </p:nvSpPr>
        <p:spPr>
          <a:xfrm>
            <a:off x="4417925" y="3448721"/>
            <a:ext cx="443564" cy="2420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r>
              <a:rPr lang="en-US" sz="1467" b="1" dirty="0">
                <a:solidFill>
                  <a:srgbClr val="F4F4F4"/>
                </a:solidFill>
                <a:latin typeface="Lovelo Bold"/>
              </a:rPr>
              <a:t>95%</a:t>
            </a:r>
          </a:p>
        </p:txBody>
      </p:sp>
      <p:grpSp>
        <p:nvGrpSpPr>
          <p:cNvPr id="31" name="Group 22">
            <a:extLst>
              <a:ext uri="{FF2B5EF4-FFF2-40B4-BE49-F238E27FC236}">
                <a16:creationId xmlns:a16="http://schemas.microsoft.com/office/drawing/2014/main" id="{23C00AD1-1B7B-4BA3-A99C-52339E07D548}"/>
              </a:ext>
            </a:extLst>
          </p:cNvPr>
          <p:cNvGrpSpPr/>
          <p:nvPr/>
        </p:nvGrpSpPr>
        <p:grpSpPr>
          <a:xfrm>
            <a:off x="4349254" y="4149332"/>
            <a:ext cx="556602" cy="504851"/>
            <a:chOff x="0" y="0"/>
            <a:chExt cx="1037585" cy="1037585"/>
          </a:xfrm>
        </p:grpSpPr>
        <p:pic>
          <p:nvPicPr>
            <p:cNvPr id="32" name="Picture 23">
              <a:extLst>
                <a:ext uri="{FF2B5EF4-FFF2-40B4-BE49-F238E27FC236}">
                  <a16:creationId xmlns:a16="http://schemas.microsoft.com/office/drawing/2014/main" id="{11E7FF40-88E0-4267-A8ED-750E58479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24">
              <a:extLst>
                <a:ext uri="{FF2B5EF4-FFF2-40B4-BE49-F238E27FC236}">
                  <a16:creationId xmlns:a16="http://schemas.microsoft.com/office/drawing/2014/main" id="{AAAB36AB-DAB7-4D4D-8992-C6536234185A}"/>
                </a:ext>
              </a:extLst>
            </p:cNvPr>
            <p:cNvSpPr txBox="1"/>
            <p:nvPr/>
          </p:nvSpPr>
          <p:spPr>
            <a:xfrm>
              <a:off x="66565" y="218270"/>
              <a:ext cx="842020" cy="4958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pic>
        <p:nvPicPr>
          <p:cNvPr id="34" name="Picture 9">
            <a:extLst>
              <a:ext uri="{FF2B5EF4-FFF2-40B4-BE49-F238E27FC236}">
                <a16:creationId xmlns:a16="http://schemas.microsoft.com/office/drawing/2014/main" id="{9CE8F21D-3AAE-4CC4-86EC-76F2F99FB390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89576" y="2467473"/>
            <a:ext cx="485275" cy="441402"/>
          </a:xfrm>
          <a:prstGeom prst="rect">
            <a:avLst/>
          </a:prstGeom>
        </p:spPr>
      </p:pic>
      <p:pic>
        <p:nvPicPr>
          <p:cNvPr id="43" name="Picture 11">
            <a:extLst>
              <a:ext uri="{FF2B5EF4-FFF2-40B4-BE49-F238E27FC236}">
                <a16:creationId xmlns:a16="http://schemas.microsoft.com/office/drawing/2014/main" id="{D71B4903-48C4-4B1D-9AAF-94D5836B7835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748194" y="3405718"/>
            <a:ext cx="457137" cy="440005"/>
          </a:xfrm>
          <a:prstGeom prst="rect">
            <a:avLst/>
          </a:prstGeom>
        </p:spPr>
      </p:pic>
      <p:pic>
        <p:nvPicPr>
          <p:cNvPr id="50" name="Picture 12">
            <a:extLst>
              <a:ext uri="{FF2B5EF4-FFF2-40B4-BE49-F238E27FC236}">
                <a16:creationId xmlns:a16="http://schemas.microsoft.com/office/drawing/2014/main" id="{612517A0-124F-4225-A70B-1C17E3C5D66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696588" y="4219669"/>
            <a:ext cx="461952" cy="47239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355145" y="2565611"/>
            <a:ext cx="5245122" cy="317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Cantidad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proyecto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reorganización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áreas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358936" y="3291270"/>
            <a:ext cx="5632261" cy="543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cumplimiento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con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los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servicios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ofrecido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por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la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sección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correspondencia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, 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identificado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por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género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352112" y="4196764"/>
            <a:ext cx="6096000" cy="5434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Cantidad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informes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financieros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 de la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unidad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ejecutora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al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cierre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2022 y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corte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2023,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elaborados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y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remitidos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466" dirty="0" err="1">
                <a:solidFill>
                  <a:srgbClr val="000000"/>
                </a:solidFill>
                <a:latin typeface="Poppins Light"/>
              </a:rPr>
              <a:t>oportunamente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0030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406" y="5246904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31092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 de la Información y Comunicaciones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649993"/>
              </p:ext>
            </p:extLst>
          </p:nvPr>
        </p:nvGraphicFramePr>
        <p:xfrm>
          <a:off x="1384184" y="1469875"/>
          <a:ext cx="8804882" cy="34038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247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17226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61621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74188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8329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776079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499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963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0374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de Mantenimiento de la  Infraestructura TIC.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3524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documentación de la infraestructura de la red realizada.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FII-DIGECOG-TI-006: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cumplimento del cronograma de desarrollo de sistemas de información para la automatización de los procesos internos.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FII-DIGECOG-TI-007: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actualizaciones de los sistemas internos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857035"/>
                  </a:ext>
                </a:extLst>
              </a:tr>
              <a:tr h="5667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FII-DIGECOG-TI-008: Porcentaje de asistencia tecnológica brindada interna y externa, realizadas.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72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521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002" y="501544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31092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Tecnología de la Información y Comunicaciones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365072"/>
              </p:ext>
            </p:extLst>
          </p:nvPr>
        </p:nvGraphicFramePr>
        <p:xfrm>
          <a:off x="1174459" y="1203772"/>
          <a:ext cx="9101363" cy="2823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10071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61580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83900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0025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09671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35884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742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FII-DIGECOG-TI-009: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Porciento de satisfacción de los colaboradores con los servicios TIC.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88%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97%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41973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accesos otorgados a la infraestructura TIC.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FII-DIGECOG-TI-014: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Número de respaldo de la información digital de la DIGECOG realizado.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405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8</a:t>
                      </a:r>
                      <a:endParaRPr lang="es-DO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18638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73E0A530-1125-48FE-924F-8C12B31A6A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4582" y="4568498"/>
            <a:ext cx="1690462" cy="1343539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7348489-98DE-4C74-B13B-88F5D7DEF3F5}"/>
              </a:ext>
            </a:extLst>
          </p:cNvPr>
          <p:cNvSpPr txBox="1"/>
          <p:nvPr/>
        </p:nvSpPr>
        <p:spPr>
          <a:xfrm>
            <a:off x="5328095" y="5088683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Departamento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29435804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96551" y="2079864"/>
            <a:ext cx="457137" cy="457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02072" y="3068836"/>
            <a:ext cx="457137" cy="457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02072" y="4040564"/>
            <a:ext cx="457137" cy="4571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440645" y="4863579"/>
            <a:ext cx="457137" cy="457137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6358" y="1792317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Tecnologías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629115" y="2146611"/>
            <a:ext cx="6877085" cy="56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del Plan de Mantenimiento de la  Infraestructura TIC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29115" y="3043435"/>
            <a:ext cx="6849033" cy="56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adquisición, renovación y  actualización de licencias y equipos. 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623820" y="4105598"/>
            <a:ext cx="6854329" cy="267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documentación de la infraestructura de la red realizada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29115" y="4859073"/>
            <a:ext cx="6877085" cy="562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avance del Plan de Infraestructura Tecnológica con alta disponibilidad y contingente.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4060578" y="2037499"/>
            <a:ext cx="518793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60578" y="3091910"/>
            <a:ext cx="518793" cy="518793"/>
            <a:chOff x="0" y="0"/>
            <a:chExt cx="1037585" cy="103758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60578" y="4009737"/>
            <a:ext cx="518793" cy="518793"/>
            <a:chOff x="0" y="0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027297" y="4827926"/>
            <a:ext cx="518793" cy="518793"/>
            <a:chOff x="0" y="0"/>
            <a:chExt cx="1037585" cy="1037585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1" name="TextBox 31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25%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527328" y="3609151"/>
            <a:ext cx="461952" cy="461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38678" y="4486944"/>
            <a:ext cx="457137" cy="457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38678" y="2563489"/>
            <a:ext cx="454385" cy="45438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6383" y="1722916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Tecnologías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908416" y="2583213"/>
            <a:ext cx="6741197" cy="562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cumplimento del cronograma de desarrollo de sistemas de información para la automatización de los procesos internos.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842933" y="3752100"/>
            <a:ext cx="6741197" cy="269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 Porcentaje de actualizaciones de los sistemas internos</a:t>
            </a:r>
            <a:r>
              <a:rPr lang="es-ES" sz="1666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666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920864" y="4461305"/>
            <a:ext cx="6509136" cy="562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asistencia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tecnológica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brindada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interna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y externa,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realizadas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4166995" y="2603760"/>
            <a:ext cx="539159" cy="518793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89067" y="251656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166995" y="3612412"/>
            <a:ext cx="518793" cy="518793"/>
            <a:chOff x="0" y="0"/>
            <a:chExt cx="1037585" cy="103758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187362" y="4435450"/>
            <a:ext cx="604981" cy="518793"/>
            <a:chOff x="0" y="0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2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3BEE8C-8830-4752-927E-0FD90BED4FDA}"/>
              </a:ext>
            </a:extLst>
          </p:cNvPr>
          <p:cNvSpPr/>
          <p:nvPr/>
        </p:nvSpPr>
        <p:spPr>
          <a:xfrm>
            <a:off x="4842933" y="5461029"/>
            <a:ext cx="660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Cantidad de actualizaciones de la matriz de riesgos TICS. </a:t>
            </a:r>
          </a:p>
        </p:txBody>
      </p:sp>
      <p:grpSp>
        <p:nvGrpSpPr>
          <p:cNvPr id="30" name="Group 26">
            <a:extLst>
              <a:ext uri="{FF2B5EF4-FFF2-40B4-BE49-F238E27FC236}">
                <a16:creationId xmlns:a16="http://schemas.microsoft.com/office/drawing/2014/main" id="{A16932D4-9E4F-4851-B0A9-16F3EB932E5E}"/>
              </a:ext>
            </a:extLst>
          </p:cNvPr>
          <p:cNvGrpSpPr/>
          <p:nvPr/>
        </p:nvGrpSpPr>
        <p:grpSpPr>
          <a:xfrm>
            <a:off x="4168390" y="5342813"/>
            <a:ext cx="518793" cy="518793"/>
            <a:chOff x="0" y="0"/>
            <a:chExt cx="1037585" cy="1037585"/>
          </a:xfrm>
        </p:grpSpPr>
        <p:pic>
          <p:nvPicPr>
            <p:cNvPr id="31" name="Picture 27">
              <a:extLst>
                <a:ext uri="{FF2B5EF4-FFF2-40B4-BE49-F238E27FC236}">
                  <a16:creationId xmlns:a16="http://schemas.microsoft.com/office/drawing/2014/main" id="{39739970-F77C-4319-87E3-3B8BF717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4" name="TextBox 28">
              <a:extLst>
                <a:ext uri="{FF2B5EF4-FFF2-40B4-BE49-F238E27FC236}">
                  <a16:creationId xmlns:a16="http://schemas.microsoft.com/office/drawing/2014/main" id="{975DE1E7-9E85-4069-95E4-9455B7F689CE}"/>
                </a:ext>
              </a:extLst>
            </p:cNvPr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35" name="Picture 13">
            <a:extLst>
              <a:ext uri="{FF2B5EF4-FFF2-40B4-BE49-F238E27FC236}">
                <a16:creationId xmlns:a16="http://schemas.microsoft.com/office/drawing/2014/main" id="{456D769D-6CDB-477C-AF4E-5EA3C128F47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469069" y="5318655"/>
            <a:ext cx="457137" cy="457137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50630" y="3209069"/>
            <a:ext cx="461952" cy="461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04004" y="4009737"/>
            <a:ext cx="457137" cy="457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454414" y="4833406"/>
            <a:ext cx="454385" cy="45438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6358" y="1792317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Tecnologías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168983" y="4233227"/>
            <a:ext cx="6614160" cy="2678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Número de respaldo de la información digital de la DIGECOG realizado.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168983" y="4926243"/>
            <a:ext cx="6614160" cy="562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implementación de la oficina sin papeles de acuerdo al plan.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992066" y="3180629"/>
            <a:ext cx="693127" cy="648735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2" y="233288"/>
              <a:ext cx="904462" cy="385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015020" y="3950625"/>
            <a:ext cx="631794" cy="677938"/>
            <a:chOff x="0" y="0"/>
            <a:chExt cx="1037585" cy="1037585"/>
          </a:xfrm>
        </p:grpSpPr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66563" y="233288"/>
              <a:ext cx="904461" cy="3634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14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011745" y="4856763"/>
            <a:ext cx="603738" cy="588747"/>
            <a:chOff x="0" y="0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1" y="233287"/>
              <a:ext cx="904460" cy="4252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5746AC-DC95-4FFC-A85C-03838D7644F8}"/>
              </a:ext>
            </a:extLst>
          </p:cNvPr>
          <p:cNvSpPr/>
          <p:nvPr/>
        </p:nvSpPr>
        <p:spPr>
          <a:xfrm>
            <a:off x="5037478" y="3320284"/>
            <a:ext cx="54681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DO" sz="1200" dirty="0"/>
              <a:t> </a:t>
            </a: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accesos otorgados a la infraestructura TIC.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37478" y="2614059"/>
            <a:ext cx="6248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Cantidad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Plan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Elaborado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para la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Implantación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la ISO 27001.</a:t>
            </a:r>
          </a:p>
        </p:txBody>
      </p:sp>
      <p:grpSp>
        <p:nvGrpSpPr>
          <p:cNvPr id="30" name="Group 23"/>
          <p:cNvGrpSpPr/>
          <p:nvPr/>
        </p:nvGrpSpPr>
        <p:grpSpPr>
          <a:xfrm>
            <a:off x="4036532" y="2338686"/>
            <a:ext cx="738669" cy="683600"/>
            <a:chOff x="0" y="0"/>
            <a:chExt cx="1037585" cy="1037585"/>
          </a:xfrm>
        </p:grpSpPr>
        <p:pic>
          <p:nvPicPr>
            <p:cNvPr id="31" name="Picture 2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4" name="TextBox 25"/>
            <p:cNvSpPr txBox="1"/>
            <p:nvPr/>
          </p:nvSpPr>
          <p:spPr>
            <a:xfrm>
              <a:off x="66563" y="233288"/>
              <a:ext cx="904460" cy="3604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35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557360" y="2378846"/>
            <a:ext cx="454385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04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228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080" y="510864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27828" y="273708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tercer trimestre 2023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E1DC1EE-0E35-403F-A036-E21A549636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74635"/>
              </p:ext>
            </p:extLst>
          </p:nvPr>
        </p:nvGraphicFramePr>
        <p:xfrm>
          <a:off x="1560721" y="1199254"/>
          <a:ext cx="9270060" cy="3698276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67695">
                  <a:extLst>
                    <a:ext uri="{9D8B030D-6E8A-4147-A177-3AD203B41FA5}">
                      <a16:colId xmlns:a16="http://schemas.microsoft.com/office/drawing/2014/main" val="3896740140"/>
                    </a:ext>
                  </a:extLst>
                </a:gridCol>
                <a:gridCol w="1281061">
                  <a:extLst>
                    <a:ext uri="{9D8B030D-6E8A-4147-A177-3AD203B41FA5}">
                      <a16:colId xmlns:a16="http://schemas.microsoft.com/office/drawing/2014/main" val="728769990"/>
                    </a:ext>
                  </a:extLst>
                </a:gridCol>
                <a:gridCol w="1281061">
                  <a:extLst>
                    <a:ext uri="{9D8B030D-6E8A-4147-A177-3AD203B41FA5}">
                      <a16:colId xmlns:a16="http://schemas.microsoft.com/office/drawing/2014/main" val="3174853873"/>
                    </a:ext>
                  </a:extLst>
                </a:gridCol>
                <a:gridCol w="979952">
                  <a:extLst>
                    <a:ext uri="{9D8B030D-6E8A-4147-A177-3AD203B41FA5}">
                      <a16:colId xmlns:a16="http://schemas.microsoft.com/office/drawing/2014/main" val="3348106752"/>
                    </a:ext>
                  </a:extLst>
                </a:gridCol>
                <a:gridCol w="1306868">
                  <a:extLst>
                    <a:ext uri="{9D8B030D-6E8A-4147-A177-3AD203B41FA5}">
                      <a16:colId xmlns:a16="http://schemas.microsoft.com/office/drawing/2014/main" val="2475806904"/>
                    </a:ext>
                  </a:extLst>
                </a:gridCol>
                <a:gridCol w="1553423">
                  <a:extLst>
                    <a:ext uri="{9D8B030D-6E8A-4147-A177-3AD203B41FA5}">
                      <a16:colId xmlns:a16="http://schemas.microsoft.com/office/drawing/2014/main" val="712417136"/>
                    </a:ext>
                  </a:extLst>
                </a:gridCol>
              </a:tblGrid>
              <a:tr h="858840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 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indicadores.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60%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Efectividad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actividades.</a:t>
                      </a:r>
                    </a:p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09975"/>
                  </a:ext>
                </a:extLst>
              </a:tr>
              <a:tr h="65140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Administrativo y Financiero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069706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Tecnología de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122648"/>
                  </a:ext>
                </a:extLst>
              </a:tr>
              <a:tr h="65140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Comunicaciones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39.17%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99.17%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El departamento posee una (1) actividad en proceso.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1875128"/>
                  </a:ext>
                </a:extLst>
              </a:tr>
              <a:tr h="389379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Jurídico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1404943"/>
                  </a:ext>
                </a:extLst>
              </a:tr>
              <a:tr h="323277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316132"/>
                  </a:ext>
                </a:extLst>
              </a:tr>
              <a:tr h="302004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Efectividad institucional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39.74%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99.77%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8081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2892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450630" y="3209069"/>
            <a:ext cx="461952" cy="4619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578075" y="4897889"/>
            <a:ext cx="1253659" cy="125365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499302" y="4320874"/>
            <a:ext cx="454385" cy="45438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6358" y="1792317"/>
            <a:ext cx="3405714" cy="1764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Tecnologías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de la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 y </a:t>
            </a:r>
            <a:r>
              <a:rPr lang="en-US" sz="2800" spc="42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2800" spc="42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80209" y="4374322"/>
            <a:ext cx="6614160" cy="562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implementación de la oficina sin papeles de acuerdo al plan.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3992066" y="3180629"/>
            <a:ext cx="693127" cy="648735"/>
            <a:chOff x="0" y="0"/>
            <a:chExt cx="1037585" cy="1037585"/>
          </a:xfrm>
        </p:grpSpPr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2" name="TextBox 22"/>
            <p:cNvSpPr txBox="1"/>
            <p:nvPr/>
          </p:nvSpPr>
          <p:spPr>
            <a:xfrm>
              <a:off x="66562" y="233288"/>
              <a:ext cx="904462" cy="385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3982990" y="4139641"/>
            <a:ext cx="769977" cy="758243"/>
            <a:chOff x="-49420" y="-17127"/>
            <a:chExt cx="1037585" cy="1037585"/>
          </a:xfrm>
        </p:grpSpPr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-49420" y="-17127"/>
              <a:ext cx="1037585" cy="103758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6563" y="233287"/>
              <a:ext cx="904462" cy="3301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B15746AC-DC95-4FFC-A85C-03838D7644F8}"/>
              </a:ext>
            </a:extLst>
          </p:cNvPr>
          <p:cNvSpPr/>
          <p:nvPr/>
        </p:nvSpPr>
        <p:spPr>
          <a:xfrm>
            <a:off x="5035672" y="3330648"/>
            <a:ext cx="3344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DO" sz="1200" dirty="0"/>
              <a:t> </a:t>
            </a:r>
            <a:r>
              <a:rPr lang="es-DO" sz="1600" dirty="0">
                <a:solidFill>
                  <a:srgbClr val="000000"/>
                </a:solidFill>
                <a:latin typeface="Poppins Light"/>
              </a:rPr>
              <a:t>Número de  Recertificación </a:t>
            </a:r>
            <a:r>
              <a:rPr lang="es-DO" sz="1600" dirty="0" err="1">
                <a:solidFill>
                  <a:srgbClr val="000000"/>
                </a:solidFill>
                <a:latin typeface="Poppins Light"/>
              </a:rPr>
              <a:t>Nortic</a:t>
            </a:r>
            <a:r>
              <a:rPr lang="es-DO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5081996" y="2261560"/>
            <a:ext cx="6595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1600" dirty="0">
                <a:solidFill>
                  <a:srgbClr val="000000"/>
                </a:solidFill>
                <a:latin typeface="Poppins Light"/>
              </a:rPr>
              <a:t>Número de evaluación del índice del uso de TIC e implementación de Gobierno Electrónico en el Estado Dominicano (</a:t>
            </a:r>
            <a:r>
              <a:rPr lang="es-DO" sz="1600" dirty="0" err="1">
                <a:solidFill>
                  <a:srgbClr val="000000"/>
                </a:solidFill>
                <a:latin typeface="Poppins Light"/>
              </a:rPr>
              <a:t>iTICge</a:t>
            </a:r>
            <a:r>
              <a:rPr lang="es-DO" sz="1600" dirty="0">
                <a:solidFill>
                  <a:srgbClr val="000000"/>
                </a:solidFill>
                <a:latin typeface="Poppins Light"/>
              </a:rPr>
              <a:t>).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30" name="Group 23"/>
          <p:cNvGrpSpPr/>
          <p:nvPr/>
        </p:nvGrpSpPr>
        <p:grpSpPr>
          <a:xfrm>
            <a:off x="4036532" y="2338687"/>
            <a:ext cx="648661" cy="613743"/>
            <a:chOff x="0" y="0"/>
            <a:chExt cx="1037585" cy="1037585"/>
          </a:xfrm>
        </p:grpSpPr>
        <p:pic>
          <p:nvPicPr>
            <p:cNvPr id="31" name="Picture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4" name="TextBox 25"/>
            <p:cNvSpPr txBox="1"/>
            <p:nvPr/>
          </p:nvSpPr>
          <p:spPr>
            <a:xfrm>
              <a:off x="66563" y="233287"/>
              <a:ext cx="904462" cy="4015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pic>
        <p:nvPicPr>
          <p:cNvPr id="35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557360" y="2378846"/>
            <a:ext cx="454385" cy="49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74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31092" y="504105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de Comunicaciones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6318958"/>
              </p:ext>
            </p:extLst>
          </p:nvPr>
        </p:nvGraphicFramePr>
        <p:xfrm>
          <a:off x="1456970" y="1110233"/>
          <a:ext cx="9278058" cy="3416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80158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388014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97177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815793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25390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871526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T2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Abril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Mayo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Junio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742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del plan de comunicación.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6121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FII-DIGECOG-DC-005: Porcentaje de perfil mediático institucional gestionado.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116574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FII-DIGECOG-DC-006: Porcentaje de perfil mediático institucional gestionado.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FII-DIGECOG-DC-007: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cumplimiento actividades del  cronograma responsabilidad social 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72394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4</a:t>
                      </a:r>
                      <a:endParaRPr lang="es-DO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s-DO" sz="1100" u="none" strike="noStrike" kern="1200" dirty="0">
                        <a:solidFill>
                          <a:schemeClr val="dk1"/>
                        </a:solidFill>
                        <a:effectLst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</a:tbl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39495797-E7F8-4D32-AF86-CFEF32D1C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9182" y="5052806"/>
            <a:ext cx="1866158" cy="1370778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35FCF2D-5BA1-4A6F-AA57-B04435493D09}"/>
              </a:ext>
            </a:extLst>
          </p:cNvPr>
          <p:cNvSpPr txBox="1"/>
          <p:nvPr/>
        </p:nvSpPr>
        <p:spPr>
          <a:xfrm>
            <a:off x="4816367" y="5505976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Departamento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28251091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6179" y="5043053"/>
            <a:ext cx="1057444" cy="10574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35096" y="3749990"/>
            <a:ext cx="616469" cy="6164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2582" y="2094627"/>
            <a:ext cx="3202514" cy="94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84483" y="2934455"/>
            <a:ext cx="5743403" cy="36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6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del plan de comunicación</a:t>
            </a:r>
            <a:r>
              <a:rPr lang="es-ES" sz="1467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7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201910" y="2832454"/>
            <a:ext cx="615591" cy="655070"/>
            <a:chOff x="0" y="0"/>
            <a:chExt cx="1266895" cy="12668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66895" cy="126689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19497" y="329653"/>
              <a:ext cx="1104351" cy="561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80%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36645" y="2981225"/>
            <a:ext cx="506299" cy="506299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435096" y="4628926"/>
            <a:ext cx="561385" cy="561385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17919" y="3734839"/>
            <a:ext cx="615591" cy="591645"/>
          </a:xfrm>
          <a:prstGeom prst="rect">
            <a:avLst/>
          </a:prstGeom>
        </p:spPr>
      </p:pic>
      <p:pic>
        <p:nvPicPr>
          <p:cNvPr id="22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17919" y="4564939"/>
            <a:ext cx="615591" cy="59164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4221977" y="3882180"/>
            <a:ext cx="575456" cy="290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467" b="1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4243094" y="4712281"/>
            <a:ext cx="574407" cy="290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467" b="1" dirty="0">
                <a:solidFill>
                  <a:srgbClr val="F4F4F4"/>
                </a:solidFill>
                <a:latin typeface="Lovelo Bold"/>
              </a:rPr>
              <a:t>100%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5140256" y="3741389"/>
            <a:ext cx="5743403" cy="3640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6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perfil mediático institucional gestionado</a:t>
            </a:r>
            <a:r>
              <a:rPr lang="es-ES" sz="1467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7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5140256" y="4670651"/>
            <a:ext cx="6795203" cy="37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6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cumplimiento actividades del  cronograma responsabilidad social.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76179" y="5043053"/>
            <a:ext cx="1057444" cy="105744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35096" y="3749990"/>
            <a:ext cx="616469" cy="6164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2582" y="2094627"/>
            <a:ext cx="3202514" cy="94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Comunicación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130097" y="2886532"/>
            <a:ext cx="6772344" cy="367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6"/>
              </a:lnSpc>
              <a:spcBef>
                <a:spcPct val="0"/>
              </a:spcBef>
            </a:pPr>
            <a:r>
              <a:rPr lang="es-ES" sz="1467" dirty="0">
                <a:solidFill>
                  <a:srgbClr val="000000"/>
                </a:solidFill>
                <a:latin typeface="Poppins Light"/>
              </a:rPr>
              <a:t>Cantidad de seguidores en el conjunto de redes sociales (Facebook, Twitter, Instagram).</a:t>
            </a:r>
            <a:endParaRPr lang="en-US" sz="1467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201910" y="2832454"/>
            <a:ext cx="615591" cy="655070"/>
            <a:chOff x="0" y="0"/>
            <a:chExt cx="1266895" cy="1266895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266895" cy="1266895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19497" y="329653"/>
              <a:ext cx="1104351" cy="5611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69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2000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trimestre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del 2023</a:t>
            </a:r>
          </a:p>
        </p:txBody>
      </p:sp>
      <p:pic>
        <p:nvPicPr>
          <p:cNvPr id="1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3536645" y="2981225"/>
            <a:ext cx="506299" cy="506299"/>
          </a:xfrm>
          <a:prstGeom prst="rect">
            <a:avLst/>
          </a:prstGeom>
        </p:spPr>
      </p:pic>
      <p:pic>
        <p:nvPicPr>
          <p:cNvPr id="20" name="Picture 1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435096" y="4628926"/>
            <a:ext cx="561385" cy="561385"/>
          </a:xfrm>
          <a:prstGeom prst="rect">
            <a:avLst/>
          </a:prstGeom>
        </p:spPr>
      </p:pic>
      <p:pic>
        <p:nvPicPr>
          <p:cNvPr id="21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17919" y="3734839"/>
            <a:ext cx="615591" cy="591645"/>
          </a:xfrm>
          <a:prstGeom prst="rect">
            <a:avLst/>
          </a:prstGeom>
        </p:spPr>
      </p:pic>
      <p:pic>
        <p:nvPicPr>
          <p:cNvPr id="22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217919" y="4564939"/>
            <a:ext cx="615591" cy="591645"/>
          </a:xfrm>
          <a:prstGeom prst="rect">
            <a:avLst/>
          </a:prstGeom>
        </p:spPr>
      </p:pic>
      <p:sp>
        <p:nvSpPr>
          <p:cNvPr id="23" name="TextBox 16"/>
          <p:cNvSpPr txBox="1"/>
          <p:nvPr/>
        </p:nvSpPr>
        <p:spPr>
          <a:xfrm>
            <a:off x="4221977" y="3882180"/>
            <a:ext cx="575456" cy="290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467" b="1" dirty="0">
                <a:solidFill>
                  <a:srgbClr val="F4F4F4"/>
                </a:solidFill>
                <a:latin typeface="Lovelo Bold"/>
              </a:rPr>
              <a:t>1</a:t>
            </a:r>
          </a:p>
        </p:txBody>
      </p:sp>
      <p:sp>
        <p:nvSpPr>
          <p:cNvPr id="24" name="TextBox 16"/>
          <p:cNvSpPr txBox="1"/>
          <p:nvPr/>
        </p:nvSpPr>
        <p:spPr>
          <a:xfrm>
            <a:off x="4243094" y="4712281"/>
            <a:ext cx="574407" cy="2901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69"/>
              </a:lnSpc>
            </a:pPr>
            <a:r>
              <a:rPr lang="en-US" sz="1467" b="1" dirty="0">
                <a:solidFill>
                  <a:srgbClr val="F4F4F4"/>
                </a:solidFill>
                <a:latin typeface="Lovelo Bold"/>
              </a:rPr>
              <a:t>50%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5140256" y="3741389"/>
            <a:ext cx="5743403" cy="3670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6"/>
              </a:lnSpc>
              <a:spcBef>
                <a:spcPct val="0"/>
              </a:spcBef>
            </a:pPr>
            <a:r>
              <a:rPr lang="es-DO" sz="1467" dirty="0">
                <a:solidFill>
                  <a:srgbClr val="000000"/>
                </a:solidFill>
                <a:latin typeface="Poppins Light"/>
              </a:rPr>
              <a:t>Cantidad de  campaña de comunicación digital realizadas</a:t>
            </a:r>
            <a:r>
              <a:rPr lang="es-ES" sz="1467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7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5130097" y="4649751"/>
            <a:ext cx="6147503" cy="371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266"/>
              </a:lnSpc>
              <a:spcBef>
                <a:spcPct val="0"/>
              </a:spcBef>
            </a:pPr>
            <a:r>
              <a:rPr lang="es-DO" sz="1600" dirty="0">
                <a:solidFill>
                  <a:srgbClr val="000000"/>
                </a:solidFill>
                <a:latin typeface="Poppins Light"/>
              </a:rPr>
              <a:t>Porcentaje de reconocimiento y aceptabilidad institucional</a:t>
            </a:r>
            <a:r>
              <a:rPr lang="es-ES" sz="1600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25640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9" y="-235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89147" y="509884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Jurídico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625635"/>
              </p:ext>
            </p:extLst>
          </p:nvPr>
        </p:nvGraphicFramePr>
        <p:xfrm>
          <a:off x="1108971" y="978364"/>
          <a:ext cx="9947721" cy="46207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83458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38394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22023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27856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36418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669786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669786">
                  <a:extLst>
                    <a:ext uri="{9D8B030D-6E8A-4147-A177-3AD203B41FA5}">
                      <a16:colId xmlns:a16="http://schemas.microsoft.com/office/drawing/2014/main" val="1472042138"/>
                    </a:ext>
                  </a:extLst>
                </a:gridCol>
              </a:tblGrid>
              <a:tr h="1920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37135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71006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auditorías de cumplimiento legal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3501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avance del anteproyecto de ley de contabilidad pública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07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FII-DIGECOG-DJ-004: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capítulos sobre marco legal del Estado de Recaudación e Inversión de las Rentas (ERIR)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2929631"/>
                  </a:ext>
                </a:extLst>
              </a:tr>
              <a:tr h="63341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acuerdos interinstitucionales elaborados y monitoreados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153852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FII-DIGECOG-DJ-006: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Procesos de Compras y Contrataciones realizados oportunamente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N/D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noProof="0" dirty="0">
                          <a:solidFill>
                            <a:sysClr val="windowText" lastClr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En este periodo no se realizaron procesos de compras y contrataciones que requieran la elaboración de dictámenes y actas en la institución.</a:t>
                      </a:r>
                      <a:endParaRPr lang="es-DO" sz="1200" u="none" strike="noStrike" kern="1200" noProof="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26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89147" y="509884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Departamento Jurídico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5808763"/>
              </p:ext>
            </p:extLst>
          </p:nvPr>
        </p:nvGraphicFramePr>
        <p:xfrm>
          <a:off x="1452919" y="1433266"/>
          <a:ext cx="8622258" cy="19852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0034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89905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4789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75813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767049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739241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dirty="0"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519450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FII-DIGECOG-DJ-007: Porcentaje de contratos y adendas elaborados, notariados o renovados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FII-DIGECOG-DJ-008: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Porcentajes de asesorías y procesos legales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  <a:tr h="5405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7</a:t>
                      </a:r>
                      <a:endParaRPr lang="es-DO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1863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EB594DE-A295-4F5A-878C-A4268BE9DB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525" y="3565343"/>
            <a:ext cx="1690462" cy="134353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6DC1DA92-1FD8-4799-92C1-40E8A6B9F654}"/>
              </a:ext>
            </a:extLst>
          </p:cNvPr>
          <p:cNvSpPr txBox="1"/>
          <p:nvPr/>
        </p:nvSpPr>
        <p:spPr>
          <a:xfrm>
            <a:off x="5168705" y="4039255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Departamento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20217807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00778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6953" y="2269798"/>
            <a:ext cx="457137" cy="457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352579" y="3790718"/>
            <a:ext cx="457137" cy="45713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323109" y="4573251"/>
            <a:ext cx="457137" cy="45713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84880" y="2212030"/>
            <a:ext cx="3405714" cy="9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Jurídico</a:t>
            </a:r>
            <a:endParaRPr lang="en-US" sz="3000" spc="45" dirty="0">
              <a:solidFill>
                <a:srgbClr val="19486A"/>
              </a:solidFill>
              <a:latin typeface="Poppins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55363" y="2336918"/>
            <a:ext cx="5334000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auditorías de cumplimiento legal.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755363" y="3839956"/>
            <a:ext cx="6492869" cy="525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procesos de compras y contrataciones realizados oportunamente.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755363" y="4762387"/>
            <a:ext cx="6604000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acuerdos interinstitucionales elaborados y monitoreados. 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3967614" y="2249469"/>
            <a:ext cx="518793" cy="518793"/>
            <a:chOff x="0" y="0"/>
            <a:chExt cx="1037585" cy="1037585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6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944488" y="3780762"/>
            <a:ext cx="518793" cy="518793"/>
            <a:chOff x="0" y="0"/>
            <a:chExt cx="1037585" cy="1037585"/>
          </a:xfrm>
        </p:grpSpPr>
        <p:pic>
          <p:nvPicPr>
            <p:cNvPr id="31" name="Picture 3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2" name="TextBox 32"/>
            <p:cNvSpPr txBox="1"/>
            <p:nvPr/>
          </p:nvSpPr>
          <p:spPr>
            <a:xfrm>
              <a:off x="66564" y="233288"/>
              <a:ext cx="904461" cy="4750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333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3924207" y="4569677"/>
            <a:ext cx="559355" cy="526227"/>
            <a:chOff x="0" y="0"/>
            <a:chExt cx="1037585" cy="1037585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5" name="TextBox 35"/>
            <p:cNvSpPr txBox="1"/>
            <p:nvPr/>
          </p:nvSpPr>
          <p:spPr>
            <a:xfrm>
              <a:off x="66562" y="233287"/>
              <a:ext cx="904461" cy="4772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665118" y="2996137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Porcentaje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avance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implementación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del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programa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cumplimiento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regulatorio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o compliance.</a:t>
            </a:r>
          </a:p>
        </p:txBody>
      </p:sp>
      <p:grpSp>
        <p:nvGrpSpPr>
          <p:cNvPr id="36" name="Group 24"/>
          <p:cNvGrpSpPr/>
          <p:nvPr/>
        </p:nvGrpSpPr>
        <p:grpSpPr>
          <a:xfrm>
            <a:off x="3960091" y="3059097"/>
            <a:ext cx="518793" cy="518793"/>
            <a:chOff x="0" y="0"/>
            <a:chExt cx="1037585" cy="1037585"/>
          </a:xfrm>
        </p:grpSpPr>
        <p:pic>
          <p:nvPicPr>
            <p:cNvPr id="37" name="Picture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26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15%</a:t>
              </a:r>
            </a:p>
          </p:txBody>
        </p:sp>
      </p:grpSp>
      <p:pic>
        <p:nvPicPr>
          <p:cNvPr id="39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00830" y="3089924"/>
            <a:ext cx="457137" cy="45713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00778" y="1447800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578069" y="4897884"/>
            <a:ext cx="1274316" cy="127431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311678" y="2601484"/>
            <a:ext cx="457137" cy="4571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275592" y="3461134"/>
            <a:ext cx="457137" cy="457137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4401" y="2181243"/>
            <a:ext cx="3331279" cy="940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Departamento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Jurídico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84420" y="2538307"/>
            <a:ext cx="6376657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procesos de compras y contrataciones realizados oportunamente.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4884420" y="3559515"/>
            <a:ext cx="6376657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  <a:latin typeface="Poppins Light"/>
              </a:rPr>
              <a:t>Porcentaje de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contratos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y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adendas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elaborados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notariados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 o </a:t>
            </a:r>
            <a:r>
              <a:rPr lang="en-US" sz="1600" dirty="0" err="1">
                <a:solidFill>
                  <a:srgbClr val="000000"/>
                </a:solidFill>
                <a:latin typeface="Poppins Light"/>
              </a:rPr>
              <a:t>renovados</a:t>
            </a:r>
            <a:r>
              <a:rPr lang="en-US" sz="1600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4072473" y="2430110"/>
            <a:ext cx="625774" cy="640546"/>
            <a:chOff x="0" y="0"/>
            <a:chExt cx="1037585" cy="1037585"/>
          </a:xfrm>
        </p:grpSpPr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8" name="TextBox 38"/>
            <p:cNvSpPr txBox="1"/>
            <p:nvPr/>
          </p:nvSpPr>
          <p:spPr>
            <a:xfrm>
              <a:off x="66564" y="233288"/>
              <a:ext cx="904461" cy="3920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4021181" y="3400974"/>
            <a:ext cx="677066" cy="599365"/>
            <a:chOff x="0" y="0"/>
            <a:chExt cx="1037585" cy="1037585"/>
          </a:xfrm>
        </p:grpSpPr>
        <p:pic>
          <p:nvPicPr>
            <p:cNvPr id="40" name="Picture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1" name="TextBox 41"/>
            <p:cNvSpPr txBox="1"/>
            <p:nvPr/>
          </p:nvSpPr>
          <p:spPr>
            <a:xfrm>
              <a:off x="66563" y="233287"/>
              <a:ext cx="904461" cy="4190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pic>
        <p:nvPicPr>
          <p:cNvPr id="44" name="Picture 1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311678" y="4342320"/>
            <a:ext cx="457137" cy="457137"/>
          </a:xfrm>
          <a:prstGeom prst="rect">
            <a:avLst/>
          </a:prstGeom>
        </p:spPr>
      </p:pic>
      <p:grpSp>
        <p:nvGrpSpPr>
          <p:cNvPr id="45" name="Group 24"/>
          <p:cNvGrpSpPr/>
          <p:nvPr/>
        </p:nvGrpSpPr>
        <p:grpSpPr>
          <a:xfrm>
            <a:off x="4021181" y="4329814"/>
            <a:ext cx="677066" cy="643013"/>
            <a:chOff x="0" y="0"/>
            <a:chExt cx="1037585" cy="1037585"/>
          </a:xfrm>
        </p:grpSpPr>
        <p:pic>
          <p:nvPicPr>
            <p:cNvPr id="4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7" name="TextBox 26"/>
            <p:cNvSpPr txBox="1"/>
            <p:nvPr/>
          </p:nvSpPr>
          <p:spPr>
            <a:xfrm>
              <a:off x="47559" y="258260"/>
              <a:ext cx="971022" cy="3905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8" name="TextBox 17"/>
          <p:cNvSpPr txBox="1"/>
          <p:nvPr/>
        </p:nvSpPr>
        <p:spPr>
          <a:xfrm>
            <a:off x="4864100" y="4534427"/>
            <a:ext cx="6396977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Porcentajes de asesorías y procesos legales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3710462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89147" y="509884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ficina de Acceso a la Información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738225"/>
              </p:ext>
            </p:extLst>
          </p:nvPr>
        </p:nvGraphicFramePr>
        <p:xfrm>
          <a:off x="1545442" y="980405"/>
          <a:ext cx="9226021" cy="50480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5245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148549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57689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521147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866710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334053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  <a:gridCol w="1733419">
                  <a:extLst>
                    <a:ext uri="{9D8B030D-6E8A-4147-A177-3AD203B41FA5}">
                      <a16:colId xmlns:a16="http://schemas.microsoft.com/office/drawing/2014/main" val="2930644380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Observaciones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FII-DIGECOG-OAI-001: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publicaciones de promoción de la OAI realizadas.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FII-DIGECOG-OAI-002: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informes estadísticos y de balance de gestión elaborados.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FII-DIGECOG-OAI-003: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Porciento de quejas, denuncias, reclamaciones y sugerencias recibidas y tramitadas de forma oportuna.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FII-DIGECOG-OAI-004: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Porciento de satisfacción con el servicio de la OAI brindado.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N/D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N/D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Al momento del cierre del monitoreo el área no posee los resultados del índice de satisfacción de los servicios.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212715"/>
                  </a:ext>
                </a:extLst>
              </a:tr>
              <a:tr h="519450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Índice de cumplimiento de estándares de transparencia institucional.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76%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99.29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88%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Indicador con bajo desempeño al que se le dará seguimiento con un Plan de acción y no se ha recibido de DIGEIG la evaluación del portal de transparencia del mes septiembre. </a:t>
                      </a:r>
                      <a:r>
                        <a:rPr kumimoji="0" lang="es-E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(Indicador Transversal)</a:t>
                      </a:r>
                      <a:endParaRPr kumimoji="0" lang="es-DO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9498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9540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125" y="559782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89147" y="509884"/>
            <a:ext cx="8941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O</a:t>
            </a: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ficina de Acceso a la Información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696893"/>
              </p:ext>
            </p:extLst>
          </p:nvPr>
        </p:nvGraphicFramePr>
        <p:xfrm>
          <a:off x="1595775" y="1449708"/>
          <a:ext cx="8420680" cy="2758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2447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90815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648356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585699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97406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49929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683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Nombre del Indicador 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Meta programada T3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2023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effectLst/>
                          <a:latin typeface="+mj-lt"/>
                        </a:rPr>
                        <a:t>Promedio ejecución trimestre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91516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Julio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Septiembre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63562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FII-DIGECOG-OAI-006: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Porcentaje de solicitudes de información respondidas satisfactoria y oportunamente a través del SAIP.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100%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620510"/>
                  </a:ext>
                </a:extLst>
              </a:tr>
              <a:tr h="54056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FII-DIGECOG-OAI-007: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colaboradores sensibilizados sobre libre acceso a la información y derecho a saber.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150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242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384025"/>
                  </a:ext>
                </a:extLst>
              </a:tr>
              <a:tr h="639982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FII-DIGECOG-OAI-008: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sensibilizados realizadas y actividad de reconocimiento anual en temas de valores éticos institucionales.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  <a:endParaRPr lang="es-D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kumimoji="0" lang="es-DO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762326"/>
                  </a:ext>
                </a:extLst>
              </a:tr>
              <a:tr h="540562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 de indicadores medidos T3:  8</a:t>
                      </a:r>
                      <a:endParaRPr lang="es-DO" sz="1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 fontAlgn="ctr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DO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Palatino Linotype" panose="02040502050505030304" pitchFamily="18" charset="0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474541"/>
                  </a:ext>
                </a:extLst>
              </a:tr>
            </a:tbl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D7B30A2A-D640-4D3C-AA0D-8CDDAE9D8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748" y="4410862"/>
            <a:ext cx="2173753" cy="1613032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9B3ACF4B-6949-44A6-B0E2-E8DBF888DB80}"/>
              </a:ext>
            </a:extLst>
          </p:cNvPr>
          <p:cNvSpPr txBox="1"/>
          <p:nvPr/>
        </p:nvSpPr>
        <p:spPr>
          <a:xfrm>
            <a:off x="5187752" y="5048101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Departamento </a:t>
            </a:r>
            <a:endParaRPr lang="es-DO" sz="1600" b="1" dirty="0"/>
          </a:p>
        </p:txBody>
      </p:sp>
    </p:spTree>
    <p:extLst>
      <p:ext uri="{BB962C8B-B14F-4D97-AF65-F5344CB8AC3E}">
        <p14:creationId xmlns:p14="http://schemas.microsoft.com/office/powerpoint/2010/main" val="3189609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356" y="5052503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621978" y="892322"/>
            <a:ext cx="533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dirty="0"/>
              <a:t>Efectividad POA 2023, por departamentos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72783BF-CFA1-4441-B131-47C1B4FD5C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120196"/>
              </p:ext>
            </p:extLst>
          </p:nvPr>
        </p:nvGraphicFramePr>
        <p:xfrm>
          <a:off x="1588620" y="1937858"/>
          <a:ext cx="8100664" cy="3361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58227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-94423" y="6165850"/>
            <a:ext cx="8096221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646657" y="2533025"/>
            <a:ext cx="457137" cy="4571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636261" y="3397757"/>
            <a:ext cx="457137" cy="45713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3663513" y="4322517"/>
            <a:ext cx="457137" cy="4571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686002" y="5241517"/>
            <a:ext cx="457137" cy="4571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224718" y="2234297"/>
            <a:ext cx="3405714" cy="9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Oficina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Acceso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a la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114129" y="2653268"/>
            <a:ext cx="6853153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publicaciones de promoción de la OAI realizadas.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14128" y="3433667"/>
            <a:ext cx="6094144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informes estadísticos y de balance de gestión elaborados.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114129" y="4370595"/>
            <a:ext cx="6258158" cy="517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Porciento de quejas, denuncias, reclamaciones y sugerencias recibidas y tramitadas de forma oportuna.</a:t>
            </a:r>
            <a:endParaRPr lang="en-US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5073111" y="5307523"/>
            <a:ext cx="6640170" cy="2486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Porciento de satisfacción con el servicio de la OAI brindado</a:t>
            </a:r>
            <a:r>
              <a:rPr lang="en-US" sz="1466" dirty="0">
                <a:solidFill>
                  <a:srgbClr val="000000"/>
                </a:solidFill>
                <a:latin typeface="Poppins Light"/>
              </a:rPr>
              <a:t>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4363192" y="2561279"/>
            <a:ext cx="518793" cy="518793"/>
            <a:chOff x="0" y="0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66564" y="233288"/>
              <a:ext cx="904461" cy="4825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3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4371850" y="3329001"/>
            <a:ext cx="518793" cy="518793"/>
            <a:chOff x="0" y="0"/>
            <a:chExt cx="1037585" cy="103758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66564" y="233288"/>
              <a:ext cx="904461" cy="484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4261479" y="4266901"/>
            <a:ext cx="701262" cy="665902"/>
            <a:chOff x="0" y="0"/>
            <a:chExt cx="1037585" cy="1037585"/>
          </a:xfrm>
        </p:grpSpPr>
        <p:pic>
          <p:nvPicPr>
            <p:cNvPr id="29" name="Picture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66563" y="279536"/>
              <a:ext cx="904461" cy="3771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61479" y="5161092"/>
            <a:ext cx="701262" cy="628362"/>
            <a:chOff x="0" y="0"/>
            <a:chExt cx="1037585" cy="1037585"/>
          </a:xfrm>
        </p:grpSpPr>
        <p:pic>
          <p:nvPicPr>
            <p:cNvPr id="32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3" name="TextBox 33"/>
            <p:cNvSpPr txBox="1"/>
            <p:nvPr/>
          </p:nvSpPr>
          <p:spPr>
            <a:xfrm>
              <a:off x="66563" y="325844"/>
              <a:ext cx="904461" cy="3996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85%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01121" y="1758547"/>
            <a:ext cx="8205079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1578070" y="4897884"/>
            <a:ext cx="1253665" cy="1253665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BAE8ED"/>
            </a:solidFill>
          </p:spPr>
        </p:sp>
      </p:grpSp>
      <p:sp>
        <p:nvSpPr>
          <p:cNvPr id="5" name="AutoShape 5"/>
          <p:cNvSpPr/>
          <p:nvPr/>
        </p:nvSpPr>
        <p:spPr>
          <a:xfrm flipV="1">
            <a:off x="0" y="6165850"/>
            <a:ext cx="8001798" cy="635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4065985"/>
            <a:ext cx="892269" cy="21062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4133" r="4133"/>
          <a:stretch>
            <a:fillRect/>
          </a:stretch>
        </p:blipFill>
        <p:spPr>
          <a:xfrm>
            <a:off x="10987406" y="95218"/>
            <a:ext cx="1037589" cy="61604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24721" y="69752"/>
            <a:ext cx="1094615" cy="66698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106454" y="4465073"/>
            <a:ext cx="457137" cy="42832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91749" y="3570148"/>
            <a:ext cx="538377" cy="45713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78070" y="4897884"/>
            <a:ext cx="1177465" cy="1177465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72014" y="1845462"/>
            <a:ext cx="3405714" cy="94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Oficina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de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Acceso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 a la </a:t>
            </a:r>
            <a:r>
              <a:rPr lang="en-US" sz="3000" spc="45" dirty="0" err="1">
                <a:solidFill>
                  <a:srgbClr val="19486A"/>
                </a:solidFill>
                <a:latin typeface="Poppins Bold"/>
              </a:rPr>
              <a:t>Información</a:t>
            </a:r>
            <a:r>
              <a:rPr lang="en-US" sz="3000" spc="45" dirty="0">
                <a:solidFill>
                  <a:srgbClr val="19486A"/>
                </a:solidFill>
                <a:latin typeface="Poppins Bold"/>
              </a:rPr>
              <a:t>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20204" y="6049949"/>
            <a:ext cx="3385997" cy="163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400"/>
              </a:lnSpc>
              <a:spcBef>
                <a:spcPct val="0"/>
              </a:spcBef>
            </a:pPr>
            <a:r>
              <a:rPr lang="en-US" sz="1000">
                <a:solidFill>
                  <a:srgbClr val="000000"/>
                </a:solidFill>
                <a:latin typeface="Poppins Light"/>
              </a:rPr>
              <a:t>Departamento de Planificación y Desarrolllo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584746" y="2714773"/>
            <a:ext cx="6094144" cy="517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Porcentaje de solicitudes de información respondidas satisfactoria y oportunamente a través del SAIP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3723116" y="3535997"/>
            <a:ext cx="514000" cy="498303"/>
            <a:chOff x="0" y="0"/>
            <a:chExt cx="1037585" cy="1037585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4" name="TextBox 24"/>
            <p:cNvSpPr txBox="1"/>
            <p:nvPr/>
          </p:nvSpPr>
          <p:spPr>
            <a:xfrm>
              <a:off x="50109" y="262310"/>
              <a:ext cx="971022" cy="5024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3758333" y="4365428"/>
            <a:ext cx="514000" cy="518793"/>
            <a:chOff x="0" y="0"/>
            <a:chExt cx="1037585" cy="1037585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89095" y="259004"/>
              <a:ext cx="881927" cy="4825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2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800080" y="295576"/>
            <a:ext cx="10706120" cy="382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84"/>
              </a:lnSpc>
            </a:pPr>
            <a:r>
              <a:rPr lang="en-US" sz="2547" spc="38" dirty="0">
                <a:solidFill>
                  <a:srgbClr val="000000"/>
                </a:solidFill>
                <a:latin typeface="Poppins Bold"/>
              </a:rPr>
              <a:t>Dirección General de Contabilidad </a:t>
            </a:r>
            <a:r>
              <a:rPr lang="en-US" sz="2547" spc="38" dirty="0" err="1">
                <a:solidFill>
                  <a:srgbClr val="000000"/>
                </a:solidFill>
                <a:latin typeface="Poppins Bold"/>
              </a:rPr>
              <a:t>Gubernamental</a:t>
            </a:r>
            <a:endParaRPr lang="en-US" sz="2547" spc="38" dirty="0">
              <a:solidFill>
                <a:srgbClr val="000000"/>
              </a:solidFill>
              <a:latin typeface="Poppins Bold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2326078" y="864384"/>
            <a:ext cx="7539845" cy="421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2"/>
              </a:lnSpc>
              <a:spcBef>
                <a:spcPct val="0"/>
              </a:spcBef>
            </a:pP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Metas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POA </a:t>
            </a:r>
            <a:r>
              <a:rPr lang="en-US" sz="2579" dirty="0" err="1">
                <a:solidFill>
                  <a:srgbClr val="004AAD"/>
                </a:solidFill>
                <a:latin typeface="Aileron Regular Bold"/>
              </a:rPr>
              <a:t>cuarto</a:t>
            </a:r>
            <a:r>
              <a:rPr lang="en-US" sz="2579" dirty="0">
                <a:solidFill>
                  <a:srgbClr val="004AAD"/>
                </a:solidFill>
                <a:latin typeface="Aileron Regular Bold"/>
              </a:rPr>
              <a:t> trimestre del 2023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4D7198D-58EB-450C-9EC0-54A39E1D6918}"/>
              </a:ext>
            </a:extLst>
          </p:cNvPr>
          <p:cNvSpPr/>
          <p:nvPr/>
        </p:nvSpPr>
        <p:spPr>
          <a:xfrm>
            <a:off x="4536266" y="3599678"/>
            <a:ext cx="65427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informes estadísticos y de balance de gestión elaborados</a:t>
            </a:r>
            <a:r>
              <a:rPr lang="es-DO" sz="1600" dirty="0"/>
              <a:t>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EC8F919-5304-4532-B83E-E73336D30764}"/>
              </a:ext>
            </a:extLst>
          </p:cNvPr>
          <p:cNvSpPr/>
          <p:nvPr/>
        </p:nvSpPr>
        <p:spPr>
          <a:xfrm>
            <a:off x="4515945" y="4342888"/>
            <a:ext cx="64714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dirty="0">
                <a:solidFill>
                  <a:srgbClr val="000000"/>
                </a:solidFill>
                <a:latin typeface="Poppins Light"/>
              </a:rPr>
              <a:t>Cantidad de colaboradores sensibilizados realizadas y actividad de reconocimiento anual en temas de valores éticos institucionales.</a:t>
            </a:r>
            <a:endParaRPr lang="es-DO" sz="1600" dirty="0">
              <a:solidFill>
                <a:srgbClr val="000000"/>
              </a:solidFill>
              <a:latin typeface="Poppins Light"/>
            </a:endParaRPr>
          </a:p>
        </p:txBody>
      </p:sp>
      <p:sp>
        <p:nvSpPr>
          <p:cNvPr id="31" name="TextBox 24">
            <a:extLst>
              <a:ext uri="{FF2B5EF4-FFF2-40B4-BE49-F238E27FC236}">
                <a16:creationId xmlns:a16="http://schemas.microsoft.com/office/drawing/2014/main" id="{F978E3D9-814C-48EC-BF29-CEB6302D9C07}"/>
              </a:ext>
            </a:extLst>
          </p:cNvPr>
          <p:cNvSpPr txBox="1"/>
          <p:nvPr/>
        </p:nvSpPr>
        <p:spPr>
          <a:xfrm>
            <a:off x="3586705" y="4255838"/>
            <a:ext cx="545788" cy="2412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22"/>
              </a:lnSpc>
            </a:pPr>
            <a:endParaRPr lang="en-US" sz="1444" dirty="0">
              <a:solidFill>
                <a:srgbClr val="F4F4F4"/>
              </a:solidFill>
              <a:latin typeface="Lovelo Bold"/>
            </a:endParaRPr>
          </a:p>
        </p:txBody>
      </p:sp>
      <p:grpSp>
        <p:nvGrpSpPr>
          <p:cNvPr id="32" name="Group 25">
            <a:extLst>
              <a:ext uri="{FF2B5EF4-FFF2-40B4-BE49-F238E27FC236}">
                <a16:creationId xmlns:a16="http://schemas.microsoft.com/office/drawing/2014/main" id="{75C402AD-9AAA-4DD3-B811-4DD942B44DDA}"/>
              </a:ext>
            </a:extLst>
          </p:cNvPr>
          <p:cNvGrpSpPr/>
          <p:nvPr/>
        </p:nvGrpSpPr>
        <p:grpSpPr>
          <a:xfrm>
            <a:off x="3737870" y="2763247"/>
            <a:ext cx="538377" cy="533836"/>
            <a:chOff x="0" y="0"/>
            <a:chExt cx="1037585" cy="1037585"/>
          </a:xfrm>
        </p:grpSpPr>
        <p:pic>
          <p:nvPicPr>
            <p:cNvPr id="33" name="Picture 26">
              <a:extLst>
                <a:ext uri="{FF2B5EF4-FFF2-40B4-BE49-F238E27FC236}">
                  <a16:creationId xmlns:a16="http://schemas.microsoft.com/office/drawing/2014/main" id="{156EC1A1-7325-42BE-A9CA-D033B6255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34" name="TextBox 27">
              <a:extLst>
                <a:ext uri="{FF2B5EF4-FFF2-40B4-BE49-F238E27FC236}">
                  <a16:creationId xmlns:a16="http://schemas.microsoft.com/office/drawing/2014/main" id="{5E48E58F-34A0-428C-9FA9-27CD53CF7542}"/>
                </a:ext>
              </a:extLst>
            </p:cNvPr>
            <p:cNvSpPr txBox="1"/>
            <p:nvPr/>
          </p:nvSpPr>
          <p:spPr>
            <a:xfrm>
              <a:off x="66563" y="284032"/>
              <a:ext cx="904460" cy="4689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44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pic>
        <p:nvPicPr>
          <p:cNvPr id="30" name="Picture 13">
            <a:extLst>
              <a:ext uri="{FF2B5EF4-FFF2-40B4-BE49-F238E27FC236}">
                <a16:creationId xmlns:a16="http://schemas.microsoft.com/office/drawing/2014/main" id="{B0317D4F-4FDB-472B-AAF2-C5676A15BC59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155129" y="2699103"/>
            <a:ext cx="457137" cy="45713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26709E21-8011-44B9-8CFF-11A6A1DB9216}"/>
              </a:ext>
            </a:extLst>
          </p:cNvPr>
          <p:cNvGrpSpPr/>
          <p:nvPr/>
        </p:nvGrpSpPr>
        <p:grpSpPr>
          <a:xfrm>
            <a:off x="3781250" y="5209466"/>
            <a:ext cx="518793" cy="518793"/>
            <a:chOff x="0" y="0"/>
            <a:chExt cx="1037585" cy="1037585"/>
          </a:xfrm>
        </p:grpSpPr>
        <p:pic>
          <p:nvPicPr>
            <p:cNvPr id="39" name="Picture 35">
              <a:extLst>
                <a:ext uri="{FF2B5EF4-FFF2-40B4-BE49-F238E27FC236}">
                  <a16:creationId xmlns:a16="http://schemas.microsoft.com/office/drawing/2014/main" id="{3D37FC10-3E9C-46AA-A7E4-72382B0FA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37585" cy="1037585"/>
            </a:xfrm>
            <a:prstGeom prst="rect">
              <a:avLst/>
            </a:prstGeom>
          </p:spPr>
        </p:pic>
        <p:sp>
          <p:nvSpPr>
            <p:cNvPr id="40" name="TextBox 36">
              <a:extLst>
                <a:ext uri="{FF2B5EF4-FFF2-40B4-BE49-F238E27FC236}">
                  <a16:creationId xmlns:a16="http://schemas.microsoft.com/office/drawing/2014/main" id="{E18E0915-9CBF-4DC9-BE47-719B7ABAC0B6}"/>
                </a:ext>
              </a:extLst>
            </p:cNvPr>
            <p:cNvSpPr txBox="1"/>
            <p:nvPr/>
          </p:nvSpPr>
          <p:spPr>
            <a:xfrm>
              <a:off x="84508" y="289612"/>
              <a:ext cx="904461" cy="4841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2"/>
                </a:lnSpc>
              </a:pPr>
              <a:r>
                <a:rPr lang="en-US" sz="1467" b="1" dirty="0">
                  <a:solidFill>
                    <a:srgbClr val="F4F4F4"/>
                  </a:solidFill>
                  <a:latin typeface="Lovelo Bold"/>
                </a:rPr>
                <a:t>100%</a:t>
              </a:r>
            </a:p>
          </p:txBody>
        </p:sp>
      </p:grpSp>
      <p:sp>
        <p:nvSpPr>
          <p:cNvPr id="41" name="TextBox 21">
            <a:extLst>
              <a:ext uri="{FF2B5EF4-FFF2-40B4-BE49-F238E27FC236}">
                <a16:creationId xmlns:a16="http://schemas.microsoft.com/office/drawing/2014/main" id="{5D3577A3-6FBD-4E5F-81A2-6BBF7D8115D8}"/>
              </a:ext>
            </a:extLst>
          </p:cNvPr>
          <p:cNvSpPr txBox="1"/>
          <p:nvPr/>
        </p:nvSpPr>
        <p:spPr>
          <a:xfrm>
            <a:off x="4564426" y="5412628"/>
            <a:ext cx="7381763" cy="248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53"/>
              </a:lnSpc>
              <a:spcBef>
                <a:spcPct val="0"/>
              </a:spcBef>
            </a:pPr>
            <a:r>
              <a:rPr lang="es-ES" sz="1600" dirty="0">
                <a:solidFill>
                  <a:srgbClr val="000000"/>
                </a:solidFill>
                <a:latin typeface="Poppins Light"/>
              </a:rPr>
              <a:t>Índice de cumplimiento de estándares de transparencia institucional</a:t>
            </a:r>
            <a:r>
              <a:rPr lang="es-ES" sz="1466" dirty="0">
                <a:solidFill>
                  <a:srgbClr val="000000"/>
                </a:solidFill>
                <a:latin typeface="Poppins Light"/>
              </a:rPr>
              <a:t>.</a:t>
            </a:r>
            <a:endParaRPr lang="en-US" sz="1466" dirty="0">
              <a:solidFill>
                <a:srgbClr val="000000"/>
              </a:solidFill>
              <a:latin typeface="Poppins Light"/>
            </a:endParaRPr>
          </a:p>
        </p:txBody>
      </p:sp>
      <p:pic>
        <p:nvPicPr>
          <p:cNvPr id="42" name="Picture 10">
            <a:extLst>
              <a:ext uri="{FF2B5EF4-FFF2-40B4-BE49-F238E27FC236}">
                <a16:creationId xmlns:a16="http://schemas.microsoft.com/office/drawing/2014/main" id="{7A8379FF-9524-437A-B52F-1E901323B32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077421" y="5269813"/>
            <a:ext cx="538377" cy="37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7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2" y="5441279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171510" y="934335"/>
            <a:ext cx="580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Planes de acción identificados al cierre del Tercer trimestre de ejecución POA 2023.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DCEBD079-174E-441F-88A2-DBE1A805C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2780637"/>
              </p:ext>
            </p:extLst>
          </p:nvPr>
        </p:nvGraphicFramePr>
        <p:xfrm>
          <a:off x="1705373" y="2049874"/>
          <a:ext cx="8404716" cy="1251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28263">
                  <a:extLst>
                    <a:ext uri="{9D8B030D-6E8A-4147-A177-3AD203B41FA5}">
                      <a16:colId xmlns:a16="http://schemas.microsoft.com/office/drawing/2014/main" val="3211113741"/>
                    </a:ext>
                  </a:extLst>
                </a:gridCol>
                <a:gridCol w="5276453">
                  <a:extLst>
                    <a:ext uri="{9D8B030D-6E8A-4147-A177-3AD203B41FA5}">
                      <a16:colId xmlns:a16="http://schemas.microsoft.com/office/drawing/2014/main" val="3619378155"/>
                    </a:ext>
                  </a:extLst>
                </a:gridCol>
              </a:tblGrid>
              <a:tr h="327529"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 de Acción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637561"/>
                  </a:ext>
                </a:extLst>
              </a:tr>
              <a:tr h="79142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FII-DIGECOG-OAI-005: </a:t>
                      </a: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Índice de cumplimiento de estándares de transparencia institucional. </a:t>
                      </a:r>
                      <a:r>
                        <a:rPr lang="es-ES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Indicador Transversal.</a:t>
                      </a:r>
                    </a:p>
                    <a:p>
                      <a:pPr fontAlgn="t"/>
                      <a:endParaRPr lang="es-ES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fontAlgn="t"/>
                      <a:r>
                        <a:rPr lang="es-ES" sz="1200" b="1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Este indicador presentó logro en su ejecución de 88% en el mes de agosto y para el mes de septiembre no se ha recibido reporte de las calificaciones.</a:t>
                      </a:r>
                      <a:endParaRPr lang="es-DO" sz="1200" b="1" i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7300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1343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255" y="5170128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4039" y="886420"/>
            <a:ext cx="7495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Actividades Pendiente de realizar o en proceso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165551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063932"/>
              </p:ext>
            </p:extLst>
          </p:nvPr>
        </p:nvGraphicFramePr>
        <p:xfrm>
          <a:off x="1410946" y="1348085"/>
          <a:ext cx="8061309" cy="39458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96780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05484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420968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</a:tblGrid>
              <a:tr h="377806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Departamento: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 y/o Indicador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45336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Dirección de Procesamiento Contable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</a:t>
                      </a:r>
                      <a:r>
                        <a:rPr lang="es-E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pendiente de realizar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PC-25: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Realizar jornada de concientización sobre la importancia del registro por partida doble en los gobiernos locales.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142130"/>
                  </a:ext>
                </a:extLst>
              </a:tr>
              <a:tr h="45336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 en proceso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PC-26: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Implementar un programa de entrenamiento a los gobiernos locales en el Sistema de Contabilidad Gubernamental.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915442"/>
                  </a:ext>
                </a:extLst>
              </a:tr>
              <a:tr h="51244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Planificación y Desarrollo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Actividades en proceso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DP-41: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Dar seguimiento a la realización de los acuerdos de revisión por la dirección.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035042"/>
                  </a:ext>
                </a:extLst>
              </a:tr>
              <a:tr h="51244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DP-42: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Realizar acciones para completar los acuerdos de revisión por la dirección.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124402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Departamento de Comunicación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Actividades en proceso</a:t>
                      </a: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DC-12: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Realizar medición de la efectividad de los canales de comunicación interna institucionales.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341726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Oficina de Acceso a la Información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Indicador</a:t>
                      </a:r>
                      <a:r>
                        <a:rPr lang="es-ES" sz="1200" b="1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pendiente de realizar</a:t>
                      </a:r>
                      <a:endParaRPr lang="es-DO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DO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DO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FII-DIGECOG-OAI-004</a:t>
                      </a:r>
                      <a:r>
                        <a:rPr lang="es-DO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Porciento de satisfacción con el servicio de la OAI brindado.</a:t>
                      </a:r>
                      <a:endParaRPr lang="es-DO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+mj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6536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2552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E5C5864-3909-4D29-A99B-8430D2B39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5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922" y="5217952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032877" y="322987"/>
            <a:ext cx="6832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Efectividad POA</a:t>
            </a:r>
          </a:p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</a:rPr>
              <a:t>Tercer trimestre 2023 (actividades transversales)</a:t>
            </a:r>
            <a:endParaRPr lang="es-DO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763AA14-E964-4645-8996-0D1AEEFA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03223"/>
              </p:ext>
            </p:extLst>
          </p:nvPr>
        </p:nvGraphicFramePr>
        <p:xfrm>
          <a:off x="1543573" y="1307899"/>
          <a:ext cx="8013629" cy="4732176"/>
        </p:xfrm>
        <a:graphic>
          <a:graphicData uri="http://schemas.openxmlformats.org/drawingml/2006/table">
            <a:tbl>
              <a:tblPr>
                <a:effectLst/>
                <a:tableStyleId>{3B4B98B0-60AC-42C2-AFA5-B58CD77FA1E5}</a:tableStyleId>
              </a:tblPr>
              <a:tblGrid>
                <a:gridCol w="2876536">
                  <a:extLst>
                    <a:ext uri="{9D8B030D-6E8A-4147-A177-3AD203B41FA5}">
                      <a16:colId xmlns:a16="http://schemas.microsoft.com/office/drawing/2014/main" val="3055589955"/>
                    </a:ext>
                  </a:extLst>
                </a:gridCol>
                <a:gridCol w="1285010">
                  <a:extLst>
                    <a:ext uri="{9D8B030D-6E8A-4147-A177-3AD203B41FA5}">
                      <a16:colId xmlns:a16="http://schemas.microsoft.com/office/drawing/2014/main" val="2679889954"/>
                    </a:ext>
                  </a:extLst>
                </a:gridCol>
                <a:gridCol w="982974">
                  <a:extLst>
                    <a:ext uri="{9D8B030D-6E8A-4147-A177-3AD203B41FA5}">
                      <a16:colId xmlns:a16="http://schemas.microsoft.com/office/drawing/2014/main" val="1635421959"/>
                    </a:ext>
                  </a:extLst>
                </a:gridCol>
                <a:gridCol w="1310898">
                  <a:extLst>
                    <a:ext uri="{9D8B030D-6E8A-4147-A177-3AD203B41FA5}">
                      <a16:colId xmlns:a16="http://schemas.microsoft.com/office/drawing/2014/main" val="4195498401"/>
                    </a:ext>
                  </a:extLst>
                </a:gridCol>
                <a:gridCol w="1558211">
                  <a:extLst>
                    <a:ext uri="{9D8B030D-6E8A-4147-A177-3AD203B41FA5}">
                      <a16:colId xmlns:a16="http://schemas.microsoft.com/office/drawing/2014/main" val="240973117"/>
                    </a:ext>
                  </a:extLst>
                </a:gridCol>
              </a:tblGrid>
              <a:tr h="632529"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Cantidad</a:t>
                      </a:r>
                      <a:b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</a:br>
                      <a:r>
                        <a:rPr lang="es-DO" sz="12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realizadas</a:t>
                      </a:r>
                      <a:endParaRPr lang="es-DO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202" marR="9202" marT="92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en 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Actividades sin realizar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255280"/>
                  </a:ext>
                </a:extLst>
              </a:tr>
              <a:tr h="3581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Normas y Procedimientos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407473"/>
                  </a:ext>
                </a:extLst>
              </a:tr>
              <a:tr h="46978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Procesamientos Contables y Estados Financieros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638609"/>
                  </a:ext>
                </a:extLst>
              </a:tr>
              <a:tr h="31039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Dirección de Análisis de la Información Financiera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78517"/>
                  </a:ext>
                </a:extLst>
              </a:tr>
              <a:tr h="302003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Recursos Humanos</a:t>
                      </a:r>
                      <a:endParaRPr lang="es-DO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35588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Departamento de Planificación y Desarrollo</a:t>
                      </a:r>
                      <a:endParaRPr lang="es-ES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96.15%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35459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Administrativo y Financiero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39893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Tecnología de la Información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71275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de Comunicaciones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93.75%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513206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Departamento Jurídico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100.00%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09091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Oficina de Acceso a la Información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D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92.50%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597154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Cantidad de actividades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270750"/>
                  </a:ext>
                </a:extLst>
              </a:tr>
              <a:tr h="293615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Efectividad POA transversal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D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699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6602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3B4B772-6B36-4BCB-AC25-235B33BDE3B9}"/>
              </a:ext>
            </a:extLst>
          </p:cNvPr>
          <p:cNvSpPr txBox="1"/>
          <p:nvPr/>
        </p:nvSpPr>
        <p:spPr>
          <a:xfrm>
            <a:off x="1475463" y="1803556"/>
            <a:ext cx="9241072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Durante 3er. trimestre 2023,  la Digecog presenta resultados satisfactorios en la ejecución todas las actividades e indicadores definidos en el POA, presentando un cumplimiento general de:</a:t>
            </a:r>
          </a:p>
          <a:p>
            <a:pPr lvl="0"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99.77% de efectividad institucional.</a:t>
            </a: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ES" sz="16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Un (01) departamento presentó indicador con porcentaje pendiente de ejecución y se le estará dando seguimiento a través de un plan de acción.</a:t>
            </a:r>
            <a:endParaRPr lang="es-E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ángulo redondeado 1">
            <a:extLst>
              <a:ext uri="{FF2B5EF4-FFF2-40B4-BE49-F238E27FC236}">
                <a16:creationId xmlns:a16="http://schemas.microsoft.com/office/drawing/2014/main" id="{9FD79F64-772E-4FAE-A7C5-F49DC380A169}"/>
              </a:ext>
            </a:extLst>
          </p:cNvPr>
          <p:cNvSpPr/>
          <p:nvPr/>
        </p:nvSpPr>
        <p:spPr>
          <a:xfrm>
            <a:off x="3130719" y="708246"/>
            <a:ext cx="5930559" cy="759329"/>
          </a:xfrm>
          <a:prstGeom prst="round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2800" b="1" dirty="0"/>
              <a:t>RESUMEN DE RESULTADOS POA 2023 </a:t>
            </a:r>
          </a:p>
        </p:txBody>
      </p:sp>
    </p:spTree>
    <p:extLst>
      <p:ext uri="{BB962C8B-B14F-4D97-AF65-F5344CB8AC3E}">
        <p14:creationId xmlns:p14="http://schemas.microsoft.com/office/powerpoint/2010/main" val="3478335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12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968" y="5142451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176371" y="2517087"/>
            <a:ext cx="7839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3600" b="1" i="1" dirty="0">
                <a:solidFill>
                  <a:schemeClr val="accent1">
                    <a:lumMod val="75000"/>
                  </a:schemeClr>
                </a:solidFill>
              </a:rPr>
              <a:t>Resultados POA 2023 - tercer trimestre, por departamentos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916218" y="33712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02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752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306" y="5019126"/>
            <a:ext cx="2523078" cy="122969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08638" y="894489"/>
            <a:ext cx="5799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2400" b="1" dirty="0">
                <a:solidFill>
                  <a:schemeClr val="accent1">
                    <a:lumMod val="75000"/>
                  </a:schemeClr>
                </a:solidFill>
              </a:rPr>
              <a:t>Dirección de Normas y Procedimientos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028382" y="232460"/>
            <a:ext cx="43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2">
                    <a:lumMod val="90000"/>
                  </a:schemeClr>
                </a:solidFill>
              </a:rPr>
              <a:t>Dirección General de Contabilidad Gubernamental</a:t>
            </a:r>
            <a:endParaRPr lang="es-DO" sz="16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2" name="AutoShape 2" descr="Seis Mejores Prácticas Para Optimizar las Pruebas del Programa de  Cumplimiento en Su Banco - ACAMS Tod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DO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389267"/>
              </p:ext>
            </p:extLst>
          </p:nvPr>
        </p:nvGraphicFramePr>
        <p:xfrm>
          <a:off x="900055" y="1918925"/>
          <a:ext cx="9288455" cy="13961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6732">
                  <a:extLst>
                    <a:ext uri="{9D8B030D-6E8A-4147-A177-3AD203B41FA5}">
                      <a16:colId xmlns:a16="http://schemas.microsoft.com/office/drawing/2014/main" val="1213153958"/>
                    </a:ext>
                  </a:extLst>
                </a:gridCol>
                <a:gridCol w="1213231">
                  <a:extLst>
                    <a:ext uri="{9D8B030D-6E8A-4147-A177-3AD203B41FA5}">
                      <a16:colId xmlns:a16="http://schemas.microsoft.com/office/drawing/2014/main" val="2684091409"/>
                    </a:ext>
                  </a:extLst>
                </a:gridCol>
                <a:gridCol w="919558">
                  <a:extLst>
                    <a:ext uri="{9D8B030D-6E8A-4147-A177-3AD203B41FA5}">
                      <a16:colId xmlns:a16="http://schemas.microsoft.com/office/drawing/2014/main" val="276222616"/>
                    </a:ext>
                  </a:extLst>
                </a:gridCol>
                <a:gridCol w="1233181">
                  <a:extLst>
                    <a:ext uri="{9D8B030D-6E8A-4147-A177-3AD203B41FA5}">
                      <a16:colId xmlns:a16="http://schemas.microsoft.com/office/drawing/2014/main" val="2432468366"/>
                    </a:ext>
                  </a:extLst>
                </a:gridCol>
                <a:gridCol w="1199626">
                  <a:extLst>
                    <a:ext uri="{9D8B030D-6E8A-4147-A177-3AD203B41FA5}">
                      <a16:colId xmlns:a16="http://schemas.microsoft.com/office/drawing/2014/main" val="674355049"/>
                    </a:ext>
                  </a:extLst>
                </a:gridCol>
                <a:gridCol w="1506127">
                  <a:extLst>
                    <a:ext uri="{9D8B030D-6E8A-4147-A177-3AD203B41FA5}">
                      <a16:colId xmlns:a16="http://schemas.microsoft.com/office/drawing/2014/main" val="10177402"/>
                    </a:ext>
                  </a:extLst>
                </a:gridCol>
              </a:tblGrid>
              <a:tr h="1889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Nombre del Indicador 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Meta programada T3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Promedio ejecución trimestre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304220"/>
                  </a:ext>
                </a:extLst>
              </a:tr>
              <a:tr h="188903"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J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ulio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Agosto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Septiembre</a:t>
                      </a:r>
                    </a:p>
                  </a:txBody>
                  <a:tcPr marL="9445" marR="9445" marT="944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D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284399"/>
                  </a:ext>
                </a:extLst>
              </a:tr>
              <a:tr h="453367">
                <a:tc>
                  <a:txBody>
                    <a:bodyPr/>
                    <a:lstStyle/>
                    <a:p>
                      <a:pPr algn="l" fontAlgn="ctr"/>
                      <a:r>
                        <a:rPr lang="es-DO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FII-DIGECOG-NP-004</a:t>
                      </a:r>
                      <a:r>
                        <a:rPr lang="es-DO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: Porcentaje de asistencias normativas atendidas satisfactoriamente.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N/A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b" latinLnBrk="0" hangingPunct="1"/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100%</a:t>
                      </a:r>
                      <a:endParaRPr lang="es-DO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169286"/>
                  </a:ext>
                </a:extLst>
              </a:tr>
              <a:tr h="45336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Total de indicadores medidos</a:t>
                      </a:r>
                      <a:r>
                        <a:rPr lang="es-ES" sz="11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T3: 1</a:t>
                      </a:r>
                    </a:p>
                  </a:txBody>
                  <a:tcPr marL="9445" marR="9445" marT="94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D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45" marR="9445" marT="9445" marB="0"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919109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A9B24D1F-5CDB-45BA-B9DB-8705CDC8C312}"/>
              </a:ext>
            </a:extLst>
          </p:cNvPr>
          <p:cNvSpPr txBox="1"/>
          <p:nvPr/>
        </p:nvSpPr>
        <p:spPr>
          <a:xfrm>
            <a:off x="3797415" y="3979378"/>
            <a:ext cx="2821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/>
              <a:t>Efectividad de la Dirección </a:t>
            </a:r>
            <a:endParaRPr lang="es-DO" sz="16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E3B9E4-635B-4282-9F38-CA8274CB5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259" y="3478171"/>
            <a:ext cx="1690462" cy="13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9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5503</TotalTime>
  <Words>4700</Words>
  <Application>Microsoft Office PowerPoint</Application>
  <PresentationFormat>Panorámica</PresentationFormat>
  <Paragraphs>1009</Paragraphs>
  <Slides>54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54</vt:i4>
      </vt:variant>
    </vt:vector>
  </HeadingPairs>
  <TitlesOfParts>
    <vt:vector size="63" baseType="lpstr">
      <vt:lpstr>Aileron Regular Bold</vt:lpstr>
      <vt:lpstr>Arial</vt:lpstr>
      <vt:lpstr>Calibri</vt:lpstr>
      <vt:lpstr>Calibri Light</vt:lpstr>
      <vt:lpstr>Lovelo Bold</vt:lpstr>
      <vt:lpstr>Poppins Bold</vt:lpstr>
      <vt:lpstr>Poppins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Jean Pimentel Castillo</dc:creator>
  <cp:lastModifiedBy>Laura Perez Lalane</cp:lastModifiedBy>
  <cp:revision>198</cp:revision>
  <cp:lastPrinted>2023-04-17T14:16:56Z</cp:lastPrinted>
  <dcterms:created xsi:type="dcterms:W3CDTF">2021-12-21T13:29:34Z</dcterms:created>
  <dcterms:modified xsi:type="dcterms:W3CDTF">2023-10-18T17:57:09Z</dcterms:modified>
</cp:coreProperties>
</file>