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MONITOREOS%202022\Monitoreo%20T2\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DO" sz="1800" b="1" dirty="0"/>
              <a:t>Efectividad</a:t>
            </a:r>
            <a:r>
              <a:rPr lang="es-DO" sz="1800" b="1" baseline="0" dirty="0"/>
              <a:t> POA 2022, por departamentos</a:t>
            </a:r>
            <a:endParaRPr lang="es-DO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D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'T1'!$C$48:$C$57</c:f>
              <c:strCache>
                <c:ptCount val="10"/>
                <c:pt idx="0">
                  <c:v>NP</c:v>
                </c:pt>
                <c:pt idx="1">
                  <c:v>PC</c:v>
                </c:pt>
                <c:pt idx="2">
                  <c:v>AF</c:v>
                </c:pt>
                <c:pt idx="3">
                  <c:v>RH</c:v>
                </c:pt>
                <c:pt idx="4">
                  <c:v>PD</c:v>
                </c:pt>
                <c:pt idx="5">
                  <c:v>AF</c:v>
                </c:pt>
                <c:pt idx="6">
                  <c:v>TI</c:v>
                </c:pt>
                <c:pt idx="7">
                  <c:v>DC</c:v>
                </c:pt>
                <c:pt idx="8">
                  <c:v>DJ</c:v>
                </c:pt>
                <c:pt idx="9">
                  <c:v>OAI</c:v>
                </c:pt>
              </c:strCache>
            </c:strRef>
          </c:cat>
          <c:val>
            <c:numRef>
              <c:f>'T1'!$H$48:$H$57</c:f>
              <c:numCache>
                <c:formatCode>0%</c:formatCode>
                <c:ptCount val="10"/>
                <c:pt idx="0">
                  <c:v>0.95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0.99</c:v>
                </c:pt>
                <c:pt idx="5">
                  <c:v>0.99</c:v>
                </c:pt>
                <c:pt idx="6">
                  <c:v>1</c:v>
                </c:pt>
                <c:pt idx="7">
                  <c:v>0.98</c:v>
                </c:pt>
                <c:pt idx="8">
                  <c:v>1</c:v>
                </c:pt>
                <c:pt idx="9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C-40B0-8DC7-EF219CC3E2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9803071"/>
        <c:axId val="729806815"/>
      </c:barChart>
      <c:catAx>
        <c:axId val="72980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DO"/>
          </a:p>
        </c:txPr>
        <c:crossAx val="729806815"/>
        <c:crosses val="autoZero"/>
        <c:auto val="1"/>
        <c:lblAlgn val="ctr"/>
        <c:lblOffset val="100"/>
        <c:noMultiLvlLbl val="0"/>
      </c:catAx>
      <c:valAx>
        <c:axId val="729806815"/>
        <c:scaling>
          <c:orientation val="minMax"/>
          <c:min val="0.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9803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11/4/2022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54893" y="2461367"/>
            <a:ext cx="84623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 </a:t>
            </a:r>
            <a:r>
              <a:rPr lang="es-MX" sz="4800" b="1" dirty="0" smtClean="0">
                <a:solidFill>
                  <a:srgbClr val="0070C0"/>
                </a:solidFill>
              </a:rPr>
              <a:t>2022, </a:t>
            </a:r>
            <a:r>
              <a:rPr lang="es-MX" sz="4800" b="1" dirty="0">
                <a:solidFill>
                  <a:srgbClr val="0070C0"/>
                </a:solidFill>
              </a:rPr>
              <a:t>monitoreo </a:t>
            </a:r>
            <a:r>
              <a:rPr lang="es-MX" sz="4800" b="1" dirty="0" smtClean="0">
                <a:solidFill>
                  <a:srgbClr val="0070C0"/>
                </a:solidFill>
              </a:rPr>
              <a:t>primer  </a:t>
            </a:r>
            <a:r>
              <a:rPr lang="es-MX" sz="4800" b="1" dirty="0">
                <a:solidFill>
                  <a:srgbClr val="0070C0"/>
                </a:solidFill>
              </a:rPr>
              <a:t>trimestre </a:t>
            </a:r>
            <a:r>
              <a:rPr lang="es-E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DO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2" y="4515815"/>
            <a:ext cx="4230255" cy="206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62830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Primer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598737"/>
              </p:ext>
            </p:extLst>
          </p:nvPr>
        </p:nvGraphicFramePr>
        <p:xfrm>
          <a:off x="640963" y="1092932"/>
          <a:ext cx="10564593" cy="4439696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269197">
                  <a:extLst>
                    <a:ext uri="{9D8B030D-6E8A-4147-A177-3AD203B41FA5}">
                      <a16:colId xmlns:a16="http://schemas.microsoft.com/office/drawing/2014/main" val="3055589955"/>
                    </a:ext>
                  </a:extLst>
                </a:gridCol>
                <a:gridCol w="1460420">
                  <a:extLst>
                    <a:ext uri="{9D8B030D-6E8A-4147-A177-3AD203B41FA5}">
                      <a16:colId xmlns:a16="http://schemas.microsoft.com/office/drawing/2014/main" val="2679889954"/>
                    </a:ext>
                  </a:extLst>
                </a:gridCol>
                <a:gridCol w="1117153">
                  <a:extLst>
                    <a:ext uri="{9D8B030D-6E8A-4147-A177-3AD203B41FA5}">
                      <a16:colId xmlns:a16="http://schemas.microsoft.com/office/drawing/2014/main" val="1635421959"/>
                    </a:ext>
                  </a:extLst>
                </a:gridCol>
                <a:gridCol w="1489840">
                  <a:extLst>
                    <a:ext uri="{9D8B030D-6E8A-4147-A177-3AD203B41FA5}">
                      <a16:colId xmlns:a16="http://schemas.microsoft.com/office/drawing/2014/main" val="4195498401"/>
                    </a:ext>
                  </a:extLst>
                </a:gridCol>
                <a:gridCol w="1770915">
                  <a:extLst>
                    <a:ext uri="{9D8B030D-6E8A-4147-A177-3AD203B41FA5}">
                      <a16:colId xmlns:a16="http://schemas.microsoft.com/office/drawing/2014/main" val="240973117"/>
                    </a:ext>
                  </a:extLst>
                </a:gridCol>
                <a:gridCol w="1457068">
                  <a:extLst>
                    <a:ext uri="{9D8B030D-6E8A-4147-A177-3AD203B41FA5}">
                      <a16:colId xmlns:a16="http://schemas.microsoft.com/office/drawing/2014/main" val="4244036930"/>
                    </a:ext>
                  </a:extLst>
                </a:gridCol>
              </a:tblGrid>
              <a:tr h="4953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D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Monitoreo T1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428213"/>
                  </a:ext>
                </a:extLst>
              </a:tr>
              <a:tr h="672827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Comentarios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55280"/>
                  </a:ext>
                </a:extLst>
              </a:tr>
              <a:tr h="112262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Normas y Procedimientos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1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35%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95%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s-E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Proceso la realización de cuatro (04) actividades de los meses de enero-marzo.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07473"/>
                  </a:ext>
                </a:extLst>
              </a:tr>
              <a:tr h="5689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Procesamientos Contables y Estados Financieros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9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638609"/>
                  </a:ext>
                </a:extLst>
              </a:tr>
              <a:tr h="5055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Análisis de la Información Financiera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2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40%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78517"/>
                  </a:ext>
                </a:extLst>
              </a:tr>
              <a:tr h="505558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Recursos Humanos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10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40%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355886"/>
                  </a:ext>
                </a:extLst>
              </a:tr>
              <a:tr h="5689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Planificación y Desarrollo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39%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s-E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proceso la realización del informe del PROGEF.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3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6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62830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 smtClean="0">
                <a:solidFill>
                  <a:schemeClr val="accent1">
                    <a:lumMod val="75000"/>
                  </a:schemeClr>
                </a:solidFill>
              </a:rPr>
              <a:t>Primer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149141"/>
              </p:ext>
            </p:extLst>
          </p:nvPr>
        </p:nvGraphicFramePr>
        <p:xfrm>
          <a:off x="819186" y="1283655"/>
          <a:ext cx="10753130" cy="4194432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27539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486483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137090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516428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802519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  <a:gridCol w="1483071">
                  <a:extLst>
                    <a:ext uri="{9D8B030D-6E8A-4147-A177-3AD203B41FA5}">
                      <a16:colId xmlns:a16="http://schemas.microsoft.com/office/drawing/2014/main" val="2180667496"/>
                    </a:ext>
                  </a:extLst>
                </a:gridCol>
              </a:tblGrid>
              <a:tr h="85884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Comentarios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Administrativo y Financiero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9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56%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39%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95%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Pendiente una (1) actividad</a:t>
                      </a:r>
                      <a:r>
                        <a:rPr lang="es-E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del mes de marzo.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69706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Tecnología de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8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22648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Comunicaciones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38%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98%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 (1) actividad pendiente por realizar y una (1) en proceso.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87512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Jurídico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404943"/>
                  </a:ext>
                </a:extLst>
              </a:tr>
              <a:tr h="86464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Oficina de Acceso a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5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59%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</a:t>
                      </a:r>
                      <a:r>
                        <a:rPr lang="es-E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 tramitadas en un 92% las quejas y sugerencias recibidas por usuarios internos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316132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institucional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57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39%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99%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89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5" y="3048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255" y="5170128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357774" y="635021"/>
            <a:ext cx="533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 smtClean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331515"/>
              </p:ext>
            </p:extLst>
          </p:nvPr>
        </p:nvGraphicFramePr>
        <p:xfrm>
          <a:off x="2861775" y="2699676"/>
          <a:ext cx="6610480" cy="324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7474" y="865854"/>
            <a:ext cx="2190750" cy="1933575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174939" y="1308766"/>
            <a:ext cx="3564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Efectividad Institucional primer trimestre 2022</a:t>
            </a:r>
            <a:endParaRPr lang="es-DO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22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280</Words>
  <Application>Microsoft Office PowerPoint</Application>
  <PresentationFormat>Panorámica</PresentationFormat>
  <Paragraphs>88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Alexandra Meran Santana</cp:lastModifiedBy>
  <cp:revision>16</cp:revision>
  <dcterms:created xsi:type="dcterms:W3CDTF">2021-12-21T13:29:34Z</dcterms:created>
  <dcterms:modified xsi:type="dcterms:W3CDTF">2022-04-11T21:24:26Z</dcterms:modified>
</cp:coreProperties>
</file>