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6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DA2F01-39D5-4CA1-9DBE-FF0E90F63AC6}" type="doc">
      <dgm:prSet loTypeId="urn:microsoft.com/office/officeart/2005/8/layout/vList3" loCatId="picture" qsTypeId="urn:microsoft.com/office/officeart/2005/8/quickstyle/simple3" qsCatId="simple" csTypeId="urn:microsoft.com/office/officeart/2005/8/colors/accent1_2" csCatId="accent1" phldr="1"/>
      <dgm:spPr/>
    </dgm:pt>
    <dgm:pt modelId="{6EC484CF-C2BB-457B-A300-43A37DCB4D1D}" type="pres">
      <dgm:prSet presAssocID="{F9DA2F01-39D5-4CA1-9DBE-FF0E90F63AC6}" presName="linearFlow" presStyleCnt="0">
        <dgm:presLayoutVars>
          <dgm:dir/>
          <dgm:resizeHandles val="exact"/>
        </dgm:presLayoutVars>
      </dgm:prSet>
      <dgm:spPr/>
    </dgm:pt>
  </dgm:ptLst>
  <dgm:cxnLst>
    <dgm:cxn modelId="{F637254E-341B-4AE5-BD50-2CBD40658F13}" type="presOf" srcId="{F9DA2F01-39D5-4CA1-9DBE-FF0E90F63AC6}" destId="{6EC484CF-C2BB-457B-A300-43A37DCB4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DA2F01-39D5-4CA1-9DBE-FF0E90F63AC6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AAF3E45-2D69-430D-AE54-346CBDFBB431}">
      <dgm:prSet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Durante el cuarto trimestre 2021 (octubre-diciembre), la Digecog presenta resultados satisfactorios en la ejecución del POA 2021, </a:t>
          </a:r>
          <a:r>
            <a:rPr lang="es-ES" sz="1600" b="1" smtClean="0">
              <a:solidFill>
                <a:schemeClr val="accent1">
                  <a:lumMod val="75000"/>
                </a:schemeClr>
              </a:solidFill>
            </a:rPr>
            <a:t>presentando un </a:t>
          </a:r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cumplimiento de 99.70% de efectividad institucional</a:t>
          </a:r>
          <a:r>
            <a:rPr lang="es-ES" sz="1400" b="1" dirty="0" smtClean="0">
              <a:solidFill>
                <a:schemeClr val="accent1">
                  <a:lumMod val="75000"/>
                </a:schemeClr>
              </a:solidFill>
            </a:rPr>
            <a:t>.</a:t>
          </a:r>
          <a:endParaRPr lang="es-ES" sz="1400" b="1" dirty="0">
            <a:solidFill>
              <a:schemeClr val="accent1">
                <a:lumMod val="75000"/>
              </a:schemeClr>
            </a:solidFill>
          </a:endParaRPr>
        </a:p>
      </dgm:t>
    </dgm:pt>
    <dgm:pt modelId="{8781F41B-19C1-4DF0-B897-CB5AE46AD36F}" type="parTrans" cxnId="{0A1EA01A-CDC3-4128-9C5A-0177081FFB68}">
      <dgm:prSet/>
      <dgm:spPr/>
      <dgm:t>
        <a:bodyPr/>
        <a:lstStyle/>
        <a:p>
          <a:endParaRPr lang="es-ES"/>
        </a:p>
      </dgm:t>
    </dgm:pt>
    <dgm:pt modelId="{D12FFC09-5837-4C0F-89F7-A37F51DB7F42}" type="sibTrans" cxnId="{0A1EA01A-CDC3-4128-9C5A-0177081FFB68}">
      <dgm:prSet/>
      <dgm:spPr/>
      <dgm:t>
        <a:bodyPr/>
        <a:lstStyle/>
        <a:p>
          <a:endParaRPr lang="es-ES"/>
        </a:p>
      </dgm:t>
    </dgm:pt>
    <dgm:pt modelId="{714FB347-8AF2-45B9-A0DB-D4F6EA69A511}">
      <dgm:prSet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De las 10 áreas que componen la institución todos lograron resultados entre 98% y 100%.</a:t>
          </a:r>
          <a:endParaRPr lang="es-E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80683356-704D-4593-8661-49B4051C1D7D}" type="parTrans" cxnId="{31554B8A-638A-40EC-965F-94D8A220EBB2}">
      <dgm:prSet/>
      <dgm:spPr/>
      <dgm:t>
        <a:bodyPr/>
        <a:lstStyle/>
        <a:p>
          <a:endParaRPr lang="es-ES"/>
        </a:p>
      </dgm:t>
    </dgm:pt>
    <dgm:pt modelId="{D59BF675-6292-4193-B6A1-2FA10ABD4D34}" type="sibTrans" cxnId="{31554B8A-638A-40EC-965F-94D8A220EBB2}">
      <dgm:prSet/>
      <dgm:spPr/>
      <dgm:t>
        <a:bodyPr/>
        <a:lstStyle/>
        <a:p>
          <a:endParaRPr lang="es-ES"/>
        </a:p>
      </dgm:t>
    </dgm:pt>
    <dgm:pt modelId="{07B82FA6-FFDE-4F47-B5F8-1E67F7EB48CE}">
      <dgm:prSet custT="1"/>
      <dgm:spPr/>
      <dgm:t>
        <a:bodyPr/>
        <a:lstStyle/>
        <a:p>
          <a:r>
            <a:rPr lang="es-ES" sz="1600" b="1" dirty="0" smtClean="0">
              <a:solidFill>
                <a:schemeClr val="accent1">
                  <a:lumMod val="75000"/>
                </a:schemeClr>
              </a:solidFill>
            </a:rPr>
            <a:t>Se establecieron planes de mejora para cuatro (4) indicadores que quedaron con bajo desempeño dentro de los cuales se pueden citar: Normativas elaboradas, NOBACI, POA 2022 y ejecución del PACC.</a:t>
          </a:r>
          <a:endParaRPr lang="es-ES" sz="1600" b="1" dirty="0">
            <a:solidFill>
              <a:schemeClr val="accent1">
                <a:lumMod val="75000"/>
              </a:schemeClr>
            </a:solidFill>
          </a:endParaRPr>
        </a:p>
      </dgm:t>
    </dgm:pt>
    <dgm:pt modelId="{15AEE133-4526-4240-A2CB-3A4480A4A23B}" type="sibTrans" cxnId="{AB0B4271-0E15-4E9E-AA09-1F7F583778AC}">
      <dgm:prSet/>
      <dgm:spPr/>
      <dgm:t>
        <a:bodyPr/>
        <a:lstStyle/>
        <a:p>
          <a:endParaRPr lang="es-ES"/>
        </a:p>
      </dgm:t>
    </dgm:pt>
    <dgm:pt modelId="{690A8690-E03D-49BB-97E8-1421165045AE}" type="parTrans" cxnId="{AB0B4271-0E15-4E9E-AA09-1F7F583778AC}">
      <dgm:prSet/>
      <dgm:spPr/>
      <dgm:t>
        <a:bodyPr/>
        <a:lstStyle/>
        <a:p>
          <a:endParaRPr lang="es-ES"/>
        </a:p>
      </dgm:t>
    </dgm:pt>
    <dgm:pt modelId="{B5EA0FD6-E8F2-418C-88A3-7B37E9F8EBF7}" type="pres">
      <dgm:prSet presAssocID="{F9DA2F01-39D5-4CA1-9DBE-FF0E90F63A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E37B2FE-1814-44E2-9811-EF064BADFBDB}" type="pres">
      <dgm:prSet presAssocID="{EAAF3E45-2D69-430D-AE54-346CBDFBB431}" presName="composite" presStyleCnt="0"/>
      <dgm:spPr/>
    </dgm:pt>
    <dgm:pt modelId="{B84E090F-FB59-4182-92CD-E83EC1FCD9FB}" type="pres">
      <dgm:prSet presAssocID="{EAAF3E45-2D69-430D-AE54-346CBDFBB431}" presName="rect1" presStyleLbl="trAlignAcc1" presStyleIdx="0" presStyleCnt="3" custScaleX="82562" custScaleY="127821" custLinFactNeighborX="1543" custLinFactNeighborY="16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DDD04F-0F01-4D9A-BDA3-A0D68E1BE0F3}" type="pres">
      <dgm:prSet presAssocID="{EAAF3E45-2D69-430D-AE54-346CBDFBB431}" presName="rect2" presStyleLbl="fgImgPlace1" presStyleIdx="0" presStyleCnt="3" custScaleX="167352" custScaleY="129834" custLinFactNeighborX="13394" custLinFactNeighborY="109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7140F9-349E-4612-A838-723503DDFE87}" type="pres">
      <dgm:prSet presAssocID="{D12FFC09-5837-4C0F-89F7-A37F51DB7F42}" presName="sibTrans" presStyleCnt="0"/>
      <dgm:spPr/>
    </dgm:pt>
    <dgm:pt modelId="{27DB807C-D11C-4DB1-879A-5DEC50EFEAFA}" type="pres">
      <dgm:prSet presAssocID="{714FB347-8AF2-45B9-A0DB-D4F6EA69A511}" presName="composite" presStyleCnt="0"/>
      <dgm:spPr/>
    </dgm:pt>
    <dgm:pt modelId="{4E953926-23E6-4904-B135-0E2B8B243559}" type="pres">
      <dgm:prSet presAssocID="{714FB347-8AF2-45B9-A0DB-D4F6EA69A511}" presName="rect1" presStyleLbl="trAlignAcc1" presStyleIdx="1" presStyleCnt="3" custScaleX="63607" custScaleY="124614" custLinFactNeighborX="-3782" custLinFactNeighborY="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78A4DE-97E3-42B5-924D-D42E9E5096B1}" type="pres">
      <dgm:prSet presAssocID="{714FB347-8AF2-45B9-A0DB-D4F6EA69A511}" presName="rect2" presStyleLbl="fgImgPlace1" presStyleIdx="1" presStyleCnt="3" custScaleX="179191" custScaleY="122859" custLinFactNeighborX="26782" custLinFactNeighborY="724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874B097-AEB2-454F-9C9A-3A2A53A2D73A}" type="pres">
      <dgm:prSet presAssocID="{D59BF675-6292-4193-B6A1-2FA10ABD4D34}" presName="sibTrans" presStyleCnt="0"/>
      <dgm:spPr/>
    </dgm:pt>
    <dgm:pt modelId="{8738FAA5-1BDF-423A-A9CF-28FE0F41CA72}" type="pres">
      <dgm:prSet presAssocID="{07B82FA6-FFDE-4F47-B5F8-1E67F7EB48CE}" presName="composite" presStyleCnt="0"/>
      <dgm:spPr/>
    </dgm:pt>
    <dgm:pt modelId="{1112C109-FE21-4659-AB2A-5E16928E0006}" type="pres">
      <dgm:prSet presAssocID="{07B82FA6-FFDE-4F47-B5F8-1E67F7EB48CE}" presName="rect1" presStyleLbl="trAlignAcc1" presStyleIdx="2" presStyleCnt="3" custScaleY="133746" custLinFactNeighborX="2583" custLinFactNeighborY="7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459C68-6587-4F59-9976-2F7CAB061AE4}" type="pres">
      <dgm:prSet presAssocID="{07B82FA6-FFDE-4F47-B5F8-1E67F7EB48CE}" presName="rect2" presStyleLbl="fgImgPlace1" presStyleIdx="2" presStyleCnt="3" custScaleX="197836" custScaleY="130568" custLinFactNeighborX="-63027" custLinFactNeighborY="1957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A1EA01A-CDC3-4128-9C5A-0177081FFB68}" srcId="{F9DA2F01-39D5-4CA1-9DBE-FF0E90F63AC6}" destId="{EAAF3E45-2D69-430D-AE54-346CBDFBB431}" srcOrd="0" destOrd="0" parTransId="{8781F41B-19C1-4DF0-B897-CB5AE46AD36F}" sibTransId="{D12FFC09-5837-4C0F-89F7-A37F51DB7F42}"/>
    <dgm:cxn modelId="{9331CCE1-25EF-4DC8-AA94-8702AE32D1D7}" type="presOf" srcId="{EAAF3E45-2D69-430D-AE54-346CBDFBB431}" destId="{B84E090F-FB59-4182-92CD-E83EC1FCD9FB}" srcOrd="0" destOrd="0" presId="urn:microsoft.com/office/officeart/2008/layout/PictureStrips"/>
    <dgm:cxn modelId="{15E67F0D-D30B-4A66-9E4A-B6BE16C313D4}" type="presOf" srcId="{714FB347-8AF2-45B9-A0DB-D4F6EA69A511}" destId="{4E953926-23E6-4904-B135-0E2B8B243559}" srcOrd="0" destOrd="0" presId="urn:microsoft.com/office/officeart/2008/layout/PictureStrips"/>
    <dgm:cxn modelId="{4CD6BEBB-FA72-4586-8ED9-A5AA130B9865}" type="presOf" srcId="{F9DA2F01-39D5-4CA1-9DBE-FF0E90F63AC6}" destId="{B5EA0FD6-E8F2-418C-88A3-7B37E9F8EBF7}" srcOrd="0" destOrd="0" presId="urn:microsoft.com/office/officeart/2008/layout/PictureStrips"/>
    <dgm:cxn modelId="{31554B8A-638A-40EC-965F-94D8A220EBB2}" srcId="{F9DA2F01-39D5-4CA1-9DBE-FF0E90F63AC6}" destId="{714FB347-8AF2-45B9-A0DB-D4F6EA69A511}" srcOrd="1" destOrd="0" parTransId="{80683356-704D-4593-8661-49B4051C1D7D}" sibTransId="{D59BF675-6292-4193-B6A1-2FA10ABD4D34}"/>
    <dgm:cxn modelId="{AB0B4271-0E15-4E9E-AA09-1F7F583778AC}" srcId="{F9DA2F01-39D5-4CA1-9DBE-FF0E90F63AC6}" destId="{07B82FA6-FFDE-4F47-B5F8-1E67F7EB48CE}" srcOrd="2" destOrd="0" parTransId="{690A8690-E03D-49BB-97E8-1421165045AE}" sibTransId="{15AEE133-4526-4240-A2CB-3A4480A4A23B}"/>
    <dgm:cxn modelId="{24AD6BF4-B22A-44E0-9656-10A65DAF9B4F}" type="presOf" srcId="{07B82FA6-FFDE-4F47-B5F8-1E67F7EB48CE}" destId="{1112C109-FE21-4659-AB2A-5E16928E0006}" srcOrd="0" destOrd="0" presId="urn:microsoft.com/office/officeart/2008/layout/PictureStrips"/>
    <dgm:cxn modelId="{A7AB422A-123E-4FBF-9C89-7F2D5976DA7E}" type="presParOf" srcId="{B5EA0FD6-E8F2-418C-88A3-7B37E9F8EBF7}" destId="{8E37B2FE-1814-44E2-9811-EF064BADFBDB}" srcOrd="0" destOrd="0" presId="urn:microsoft.com/office/officeart/2008/layout/PictureStrips"/>
    <dgm:cxn modelId="{F15BB364-4A73-4CCC-AC83-4157DD43E033}" type="presParOf" srcId="{8E37B2FE-1814-44E2-9811-EF064BADFBDB}" destId="{B84E090F-FB59-4182-92CD-E83EC1FCD9FB}" srcOrd="0" destOrd="0" presId="urn:microsoft.com/office/officeart/2008/layout/PictureStrips"/>
    <dgm:cxn modelId="{FF7B5AD3-82FE-43F9-8322-C5B5AB7BC31F}" type="presParOf" srcId="{8E37B2FE-1814-44E2-9811-EF064BADFBDB}" destId="{EDDDD04F-0F01-4D9A-BDA3-A0D68E1BE0F3}" srcOrd="1" destOrd="0" presId="urn:microsoft.com/office/officeart/2008/layout/PictureStrips"/>
    <dgm:cxn modelId="{178AB701-C8D3-4912-85BA-2823C9B0BB29}" type="presParOf" srcId="{B5EA0FD6-E8F2-418C-88A3-7B37E9F8EBF7}" destId="{3E7140F9-349E-4612-A838-723503DDFE87}" srcOrd="1" destOrd="0" presId="urn:microsoft.com/office/officeart/2008/layout/PictureStrips"/>
    <dgm:cxn modelId="{60223270-D515-437F-A815-9B5EF39D796E}" type="presParOf" srcId="{B5EA0FD6-E8F2-418C-88A3-7B37E9F8EBF7}" destId="{27DB807C-D11C-4DB1-879A-5DEC50EFEAFA}" srcOrd="2" destOrd="0" presId="urn:microsoft.com/office/officeart/2008/layout/PictureStrips"/>
    <dgm:cxn modelId="{E3ADB06E-6C55-453C-9C6F-8AAA41D7BF95}" type="presParOf" srcId="{27DB807C-D11C-4DB1-879A-5DEC50EFEAFA}" destId="{4E953926-23E6-4904-B135-0E2B8B243559}" srcOrd="0" destOrd="0" presId="urn:microsoft.com/office/officeart/2008/layout/PictureStrips"/>
    <dgm:cxn modelId="{F9752901-FBFC-4ABD-95D7-9C8B15F71FD9}" type="presParOf" srcId="{27DB807C-D11C-4DB1-879A-5DEC50EFEAFA}" destId="{5578A4DE-97E3-42B5-924D-D42E9E5096B1}" srcOrd="1" destOrd="0" presId="urn:microsoft.com/office/officeart/2008/layout/PictureStrips"/>
    <dgm:cxn modelId="{2D431D54-1310-4B7D-897B-F9B3D65F0332}" type="presParOf" srcId="{B5EA0FD6-E8F2-418C-88A3-7B37E9F8EBF7}" destId="{7874B097-AEB2-454F-9C9A-3A2A53A2D73A}" srcOrd="3" destOrd="0" presId="urn:microsoft.com/office/officeart/2008/layout/PictureStrips"/>
    <dgm:cxn modelId="{23043D5D-566A-4537-8061-D76DC1E31750}" type="presParOf" srcId="{B5EA0FD6-E8F2-418C-88A3-7B37E9F8EBF7}" destId="{8738FAA5-1BDF-423A-A9CF-28FE0F41CA72}" srcOrd="4" destOrd="0" presId="urn:microsoft.com/office/officeart/2008/layout/PictureStrips"/>
    <dgm:cxn modelId="{8FD56A8F-3CCE-4A83-92F7-8943D6CB306F}" type="presParOf" srcId="{8738FAA5-1BDF-423A-A9CF-28FE0F41CA72}" destId="{1112C109-FE21-4659-AB2A-5E16928E0006}" srcOrd="0" destOrd="0" presId="urn:microsoft.com/office/officeart/2008/layout/PictureStrips"/>
    <dgm:cxn modelId="{004E77BF-5410-47BA-B755-BF2F928610CD}" type="presParOf" srcId="{8738FAA5-1BDF-423A-A9CF-28FE0F41CA72}" destId="{D8459C68-6587-4F59-9976-2F7CAB061AE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E090F-FB59-4182-92CD-E83EC1FCD9FB}">
      <dsp:nvSpPr>
        <dsp:cNvPr id="0" name=""/>
        <dsp:cNvSpPr/>
      </dsp:nvSpPr>
      <dsp:spPr>
        <a:xfrm>
          <a:off x="1021063" y="541776"/>
          <a:ext cx="3845243" cy="18603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Durante el cuarto trimestre 2021 (octubre-diciembre), la Digecog presenta resultados satisfactorios en la ejecución del POA 2021, </a:t>
          </a:r>
          <a:r>
            <a:rPr lang="es-ES" sz="1600" b="1" kern="1200" smtClean="0">
              <a:solidFill>
                <a:schemeClr val="accent1">
                  <a:lumMod val="75000"/>
                </a:schemeClr>
              </a:solidFill>
            </a:rPr>
            <a:t>presentando un </a:t>
          </a: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cumplimiento de 99.70% de efectividad institucional</a:t>
          </a:r>
          <a:r>
            <a:rPr lang="es-ES" sz="1400" b="1" kern="1200" dirty="0" smtClean="0">
              <a:solidFill>
                <a:schemeClr val="accent1">
                  <a:lumMod val="75000"/>
                </a:schemeClr>
              </a:solidFill>
            </a:rPr>
            <a:t>.</a:t>
          </a:r>
          <a:endParaRPr lang="es-ES" sz="14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021063" y="541776"/>
        <a:ext cx="3845243" cy="1860355"/>
      </dsp:txXfrm>
    </dsp:sp>
    <dsp:sp modelId="{EDDDD04F-0F01-4D9A-BDA3-A0D68E1BE0F3}">
      <dsp:nvSpPr>
        <dsp:cNvPr id="0" name=""/>
        <dsp:cNvSpPr/>
      </dsp:nvSpPr>
      <dsp:spPr>
        <a:xfrm>
          <a:off x="142428" y="449606"/>
          <a:ext cx="1704993" cy="198413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53926-23E6-4904-B135-0E2B8B243559}">
      <dsp:nvSpPr>
        <dsp:cNvPr id="0" name=""/>
        <dsp:cNvSpPr/>
      </dsp:nvSpPr>
      <dsp:spPr>
        <a:xfrm>
          <a:off x="6318110" y="537007"/>
          <a:ext cx="2962433" cy="18136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De las 10 áreas que componen la institución todos lograron resultados entre 98% y 100%.</a:t>
          </a:r>
          <a:endParaRPr lang="es-ES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318110" y="537007"/>
        <a:ext cx="2962433" cy="1813679"/>
      </dsp:txXfrm>
    </dsp:sp>
    <dsp:sp modelId="{5578A4DE-97E3-42B5-924D-D42E9E5096B1}">
      <dsp:nvSpPr>
        <dsp:cNvPr id="0" name=""/>
        <dsp:cNvSpPr/>
      </dsp:nvSpPr>
      <dsp:spPr>
        <a:xfrm>
          <a:off x="5322166" y="430844"/>
          <a:ext cx="1825609" cy="18775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2C109-FE21-4659-AB2A-5E16928E0006}">
      <dsp:nvSpPr>
        <dsp:cNvPr id="0" name=""/>
        <dsp:cNvSpPr/>
      </dsp:nvSpPr>
      <dsp:spPr>
        <a:xfrm>
          <a:off x="2869147" y="2848414"/>
          <a:ext cx="4657400" cy="194658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581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accent1">
                  <a:lumMod val="75000"/>
                </a:schemeClr>
              </a:solidFill>
            </a:rPr>
            <a:t>Se establecieron planes de mejora para cuatro (4) indicadores que quedaron con bajo desempeño dentro de los cuales se pueden citar: Normativas elaboradas, NOBACI, POA 2022 y ejecución del PACC.</a:t>
          </a:r>
          <a:endParaRPr lang="es-ES" sz="16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869147" y="2848414"/>
        <a:ext cx="4657400" cy="1946589"/>
      </dsp:txXfrm>
    </dsp:sp>
    <dsp:sp modelId="{D8459C68-6587-4F59-9976-2F7CAB061AE4}">
      <dsp:nvSpPr>
        <dsp:cNvPr id="0" name=""/>
        <dsp:cNvSpPr/>
      </dsp:nvSpPr>
      <dsp:spPr>
        <a:xfrm>
          <a:off x="1414285" y="2843642"/>
          <a:ext cx="2015565" cy="199535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24/2/2022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90070" y="2992321"/>
            <a:ext cx="8808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0070C0"/>
                </a:solidFill>
              </a:rPr>
              <a:t>Plan Operativo Anual, </a:t>
            </a:r>
          </a:p>
          <a:p>
            <a:pPr algn="ctr"/>
            <a:r>
              <a:rPr lang="es-MX" sz="4800" b="1" dirty="0" smtClean="0">
                <a:solidFill>
                  <a:srgbClr val="0070C0"/>
                </a:solidFill>
              </a:rPr>
              <a:t>monitoreo cuarto </a:t>
            </a:r>
            <a:r>
              <a:rPr lang="es-MX" sz="4800" b="1" dirty="0">
                <a:solidFill>
                  <a:srgbClr val="0070C0"/>
                </a:solidFill>
              </a:rPr>
              <a:t>trimestre </a:t>
            </a:r>
            <a:r>
              <a:rPr lang="es-MX" sz="4800" b="1" dirty="0" smtClean="0">
                <a:solidFill>
                  <a:srgbClr val="0070C0"/>
                </a:solidFill>
              </a:rPr>
              <a:t>y cierre 2021</a:t>
            </a:r>
            <a:endParaRPr lang="es-DO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9" y="447638"/>
            <a:ext cx="6156004" cy="15289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2" y="4515815"/>
            <a:ext cx="4230255" cy="20617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90070" y="2193385"/>
            <a:ext cx="79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E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Dirección General de Contabilidad Gubernamental</a:t>
            </a:r>
            <a:endParaRPr lang="es-DO" sz="2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DIRECCIÓN DE ANÁLISIS DE LA INFORMACIÓN FINANCIERA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35845"/>
              </p:ext>
            </p:extLst>
          </p:nvPr>
        </p:nvGraphicFramePr>
        <p:xfrm>
          <a:off x="450821" y="866897"/>
          <a:ext cx="11120858" cy="6009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5066">
                  <a:extLst>
                    <a:ext uri="{9D8B030D-6E8A-4147-A177-3AD203B41FA5}">
                      <a16:colId xmlns:a16="http://schemas.microsoft.com/office/drawing/2014/main" val="2953435088"/>
                    </a:ext>
                  </a:extLst>
                </a:gridCol>
                <a:gridCol w="763277">
                  <a:extLst>
                    <a:ext uri="{9D8B030D-6E8A-4147-A177-3AD203B41FA5}">
                      <a16:colId xmlns:a16="http://schemas.microsoft.com/office/drawing/2014/main" val="3133530336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3935681308"/>
                    </a:ext>
                  </a:extLst>
                </a:gridCol>
                <a:gridCol w="962526">
                  <a:extLst>
                    <a:ext uri="{9D8B030D-6E8A-4147-A177-3AD203B41FA5}">
                      <a16:colId xmlns:a16="http://schemas.microsoft.com/office/drawing/2014/main" val="1640163158"/>
                    </a:ext>
                  </a:extLst>
                </a:gridCol>
                <a:gridCol w="830179">
                  <a:extLst>
                    <a:ext uri="{9D8B030D-6E8A-4147-A177-3AD203B41FA5}">
                      <a16:colId xmlns:a16="http://schemas.microsoft.com/office/drawing/2014/main" val="1409317390"/>
                    </a:ext>
                  </a:extLst>
                </a:gridCol>
                <a:gridCol w="1419726">
                  <a:extLst>
                    <a:ext uri="{9D8B030D-6E8A-4147-A177-3AD203B41FA5}">
                      <a16:colId xmlns:a16="http://schemas.microsoft.com/office/drawing/2014/main" val="3009590136"/>
                    </a:ext>
                  </a:extLst>
                </a:gridCol>
                <a:gridCol w="2189747">
                  <a:extLst>
                    <a:ext uri="{9D8B030D-6E8A-4147-A177-3AD203B41FA5}">
                      <a16:colId xmlns:a16="http://schemas.microsoft.com/office/drawing/2014/main" val="4186533743"/>
                    </a:ext>
                  </a:extLst>
                </a:gridCol>
              </a:tblGrid>
              <a:tr h="255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D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DESVIACIÓN/COMENTARIOS 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03524"/>
                  </a:ext>
                </a:extLst>
              </a:tr>
              <a:tr h="331877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798841"/>
                  </a:ext>
                </a:extLst>
              </a:tr>
              <a:tr h="121448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capítulos sobre el análisis descriptivo de los </a:t>
                      </a:r>
                      <a:endParaRPr lang="es-ES" sz="1200" b="0" i="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estados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presupuestarios, económicos y patrimoniales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conforman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Estado de Recaudación e Inversión de las Rentas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elaborados,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revisados y entregados conforme a lo </a:t>
                      </a:r>
                      <a:endParaRPr lang="es-ES" sz="1200" b="0" i="0" u="none" strike="noStrike" baseline="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programado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 de lo establecido en el trimestre. Con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respecto a la meta anual elaboró los dos capítulos correspondientes al año logrando el total de la meta establecida. 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2412594"/>
                  </a:ext>
                </a:extLst>
              </a:tr>
              <a:tr h="101065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informes analíticos de la ejecución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presupuestaria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la administración central y de la calidad y consistencia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 informaciones económicas financieras elaborados de </a:t>
                      </a:r>
                      <a:endParaRPr lang="es-ES" sz="1200" b="0" i="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acuerdo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los lineamientos y en el tiempo determinado.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 logró el 100%</a:t>
                      </a:r>
                      <a:r>
                        <a:rPr lang="es-D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ejecución del trimestre. </a:t>
                      </a:r>
                      <a:r>
                        <a:rPr lang="es-D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Este </a:t>
                      </a:r>
                      <a:r>
                        <a:rPr lang="es-D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 posee una desviación </a:t>
                      </a:r>
                      <a:r>
                        <a:rPr lang="es-D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positiva</a:t>
                      </a:r>
                      <a:r>
                        <a:rPr lang="es-D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durante el tercer trimestre, </a:t>
                      </a:r>
                      <a:r>
                        <a:rPr lang="es-DO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</a:t>
                      </a:r>
                      <a:r>
                        <a:rPr lang="es-DO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ende, superó  la meta anual con 110%.</a:t>
                      </a:r>
                      <a:endParaRPr lang="es-DO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4913246"/>
                  </a:ext>
                </a:extLst>
              </a:tr>
              <a:tr h="73392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informes sobre la gestión de los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anticipos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financieros efectuados por las instituciones,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elaborados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acorde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los requisitos de calidad establecidos.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 de lo establecido en el trimestre, el % restante está contemplado para el 4to trimestre.</a:t>
                      </a:r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6639364"/>
                  </a:ext>
                </a:extLst>
              </a:tr>
              <a:tr h="85424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informes de análisis e interpretación de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</a:t>
                      </a:r>
                    </a:p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estados financieros de los niveles o agregados de gobierno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elaborados acorde a los requisitos de calidad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establecidos.</a:t>
                      </a:r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los 8 informes planificado al cierre de este trimestre solo tiene pendiente la realización de uno (1) planificado para el mes de octubre.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12197511"/>
                  </a:ext>
                </a:extLst>
              </a:tr>
              <a:tr h="4260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Cantidad de documentos estadísticos de las informaciones financieras-contables, elaborados acorde a los requisitos de calidad establecidos.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endParaRPr lang="es-DO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>
                        <a:buNone/>
                      </a:pP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N/A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logró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realizar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3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documentos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estadísticos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logrando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el 100% de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ejecución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trimestre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completando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así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el 100% de la meta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anual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627004"/>
                  </a:ext>
                </a:extLst>
              </a:tr>
              <a:tr h="641684">
                <a:tc>
                  <a:txBody>
                    <a:bodyPr/>
                    <a:lstStyle/>
                    <a:p>
                      <a:pPr algn="l" fontAlgn="ctr"/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acumulado general</a:t>
                      </a:r>
                    </a:p>
                    <a:p>
                      <a:pPr lvl="0" algn="ctr">
                        <a:buNone/>
                      </a:pPr>
                      <a:endParaRPr lang="es-D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2000" b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45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9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44386"/>
              </p:ext>
            </p:extLst>
          </p:nvPr>
        </p:nvGraphicFramePr>
        <p:xfrm>
          <a:off x="789710" y="1026694"/>
          <a:ext cx="10515600" cy="54849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535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33836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93815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67133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50836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41312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27433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39663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94696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Descriptivo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cargos actualizado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según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modelo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Ministerio de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Administración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Pública,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MAP.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la meta establecida en el año.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10591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Porcentaje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concursos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efectuados</a:t>
                      </a:r>
                    </a:p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para ingreso en cargos de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carrera</a:t>
                      </a:r>
                    </a:p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administrativa.</a:t>
                      </a:r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lo establecido en el trimestre, con una ejecución anual del 100%.</a:t>
                      </a: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87141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personal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idóneo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contratado, según lo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requerido.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lo establecido en </a:t>
                      </a:r>
                      <a:endParaRPr lang="es-ES" sz="1200" b="0" i="0" u="none" strike="noStrike" kern="1200" baseline="0" noProof="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trimestre con la contratación de 27 nuevos colaboradores, contemplado el 100% de la meta anual.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85868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escalas salarial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aprobada.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1200" b="0" i="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la meta establecida en el año.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  <a:tr h="10777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informes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sobre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cumplimiento de políticas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remuneración, compensación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bonificación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ejecutadas.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 de lo establecido en el trimestre, con una ejecución anual del 100%.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6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463164"/>
              </p:ext>
            </p:extLst>
          </p:nvPr>
        </p:nvGraphicFramePr>
        <p:xfrm>
          <a:off x="817418" y="919667"/>
          <a:ext cx="10474358" cy="54868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0401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32586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92620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65972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65972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48760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38047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19042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42811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71094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Porcentaje </a:t>
                      </a: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personal beneficiado </a:t>
                      </a:r>
                      <a:endParaRPr lang="es-ES" sz="1200" b="0" i="0" u="none" strike="noStrike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 incentivos, </a:t>
                      </a: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según la ley de </a:t>
                      </a:r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función</a:t>
                      </a:r>
                    </a:p>
                    <a:p>
                      <a:pPr lvl="0" algn="l">
                        <a:buNone/>
                      </a:pPr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Pública.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lo establecido en el trimestre, </a:t>
                      </a:r>
                      <a:r>
                        <a:rPr lang="en-U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logrando el 100% de la meta anual.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8268721"/>
                  </a:ext>
                </a:extLst>
              </a:tr>
              <a:tr h="131014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áreas organizativa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expedientes de personal actualizados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incluyendo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novedades del SFS y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registro del personal en los sistemas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 institución (SASP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lo establecido en el trimestre, la ejecución anual ascendió a 157 expedientes actualizados excediendo la meta anua de 10, por ende, el logro de la meta anual es de 100%.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8734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informes con cálculo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ausentismo y rotación de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personal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difundidos.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un 100% de lo establecido en el trimestre, </a:t>
                      </a:r>
                      <a:r>
                        <a:rPr lang="en-U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logrando el 100% de la meta anual.</a:t>
                      </a:r>
                      <a:endParaRPr lang="es-DO" sz="1200" b="0" i="0" u="none" strike="noStrike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l">
                        <a:buNone/>
                      </a:pP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87342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nóminas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ordinarias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elaboradas en plazo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oportuno.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una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ejecución del 100% con la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elaboración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 30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nóminas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ordinarias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el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avance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sobre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la meta anual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 un 100%. 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actividades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capacitación y formación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efectuadas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según lo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planificado.</a:t>
                      </a:r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programaron 61 capacitaciones de las cuales se ejecutaron 57 y se reprogramaron 4, debido a que el proveedor no tenía disponibilidad.</a:t>
                      </a:r>
                      <a:endParaRPr lang="es-E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6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7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714153"/>
              </p:ext>
            </p:extLst>
          </p:nvPr>
        </p:nvGraphicFramePr>
        <p:xfrm>
          <a:off x="803564" y="1026695"/>
          <a:ext cx="10571017" cy="5443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6227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46288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905734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78695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78695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71513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73865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2896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37239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128268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personal de la Digecog capacitados de acuerdo al personal convocado.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</a:t>
                      </a:r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ogró </a:t>
                      </a: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 100% de lo establecido en el trimestre, 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avance sobre la meta anual es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100%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1261997"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evaluaciones de la eficacia de las capacitaciones aplicadas, según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lo establecido en la política. 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82753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actividades de integración realizadas de acuerdo al programa.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60391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opiniones emitidas en materia de relaciones laborales.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  <a:tr h="80521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hojas de cálculos generadas para prestaciones laborales en un plazo oportuno (Si aplica).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6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5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50030"/>
              </p:ext>
            </p:extLst>
          </p:nvPr>
        </p:nvGraphicFramePr>
        <p:xfrm>
          <a:off x="845126" y="1288472"/>
          <a:ext cx="10474037" cy="511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1128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33692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93679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67000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67000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50598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40940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2680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EJECUCION 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402085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106326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comisiones de personal internas creadas para resolución de conflictos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(Si aplica)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 de lo establecido en el trimestre, 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cumpliendo lo establecido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meta anual es de 100%.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98037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informes</a:t>
                      </a:r>
                      <a:r>
                        <a:rPr lang="es-ES" sz="1200" b="0" i="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colaboradores que aplican para pensiones y jubilaciones elaborados.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826507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novedades de seguros médicos reportadas en un plazo oportuno.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83489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accidentes de trabajo y enfermedades profesionales reportados al IDOPPRIL (Si</a:t>
                      </a:r>
                      <a:r>
                        <a:rPr lang="es-ES" sz="1200" b="0" i="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aplica</a:t>
                      </a: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b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  <a:tr h="73715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actividades de promoción y prevención en la salud efectuadas.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6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71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011364"/>
              </p:ext>
            </p:extLst>
          </p:nvPr>
        </p:nvGraphicFramePr>
        <p:xfrm>
          <a:off x="803564" y="1026695"/>
          <a:ext cx="10515601" cy="5484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2720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37398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97226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70440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70440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56751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50626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3011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34415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12045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actividades de prevención de accidentes de trabajo realizados.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 de lo establecido en el trimestre, cumpliendo lo establecido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meta anual es de 100%.</a:t>
                      </a:r>
                      <a:endParaRPr lang="en-US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12260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reportes de enfermedades epidemiológicas remitidos a la DIGEPI.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12045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</a:t>
                      </a:r>
                      <a:r>
                        <a:rPr lang="es-ES" sz="1200" b="0" i="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documentos (manuales, políticas y procedimientos) actualizados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12045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indicadores de gestión actualizados.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5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02978"/>
              </p:ext>
            </p:extLst>
          </p:nvPr>
        </p:nvGraphicFramePr>
        <p:xfrm>
          <a:off x="845128" y="1026694"/>
          <a:ext cx="10612581" cy="5471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536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47308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906712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79642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79642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73208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76533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3003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D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343284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12014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Planes de carrera y sucesión elaborados.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 de lo establecido en el trimestre, cumpliendo lo establecido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meta anual es de 100%.</a:t>
                      </a:r>
                      <a:endParaRPr lang="en-US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12229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matrices de planificación de las necesidades de personal remitidas al Ministerio de Administración Pública (MAP) en el plazo establecido. 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12014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cumplimiento del plan de mejora resultado de la encuesta de clima organizacional.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120149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personal de nuevo ingreso que supera el período probatorio.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RECURSOS HUMANOS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591908"/>
              </p:ext>
            </p:extLst>
          </p:nvPr>
        </p:nvGraphicFramePr>
        <p:xfrm>
          <a:off x="822645" y="1470723"/>
          <a:ext cx="10377210" cy="40095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4120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26298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86602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60133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60133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38317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21607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43274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614449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8543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evaluaciones del desempeño laboral ejecutadas.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 de lo establecido en el trimestre, cumpliendo lo establecido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meta anual es de 100%.</a:t>
                      </a:r>
                      <a:endParaRPr lang="en-US" sz="1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>
                        <a:buNone/>
                      </a:pP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85837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colaboradores con  necesidades de capacitación detectadas. 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s-E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1014152">
                <a:tc>
                  <a:txBody>
                    <a:bodyPr/>
                    <a:lstStyle/>
                    <a:p>
                      <a:endParaRPr lang="es-DO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DO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es-DO" dirty="0" smtClean="0"/>
                    </a:p>
                    <a:p>
                      <a:r>
                        <a:rPr lang="es-DO" sz="14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acumulado general</a:t>
                      </a:r>
                    </a:p>
                    <a:p>
                      <a:endParaRPr lang="es-DO" sz="14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DO" dirty="0" smtClean="0"/>
                    </a:p>
                    <a:p>
                      <a:endParaRPr lang="es-DO"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72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78" y="61451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ADMINISTRATIVO FINANCIERO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163376"/>
              </p:ext>
            </p:extLst>
          </p:nvPr>
        </p:nvGraphicFramePr>
        <p:xfrm>
          <a:off x="655116" y="1026694"/>
          <a:ext cx="10941139" cy="5637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6848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29991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38089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38089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38089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490939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159094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944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EJECUCION 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576649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72365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satisfacción del personal interno con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calidad de los servicios brindados por el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Departamento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Administrativo y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Financiero.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8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 de lo establecido en el trimestre,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avance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sobre la meta anual es de un 100%.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5766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Índice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eficiencia de la limpieza de la planta física. 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55978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Evaluación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mensual de servicio de tramitación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documentación interna y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externa.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7678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Nivel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implementación del plan de expurgo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eliminación correspondiente a los años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2004-2010.</a:t>
                      </a:r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67280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inventarios de bienes de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consumo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realizados.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59793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inventarios de bienes muebles 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realizados. 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56002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áreas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reorganizadas.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  <a:tr h="49082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presupuesto 2021,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elaborado.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9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ADMINISTRATIVO FINANCIERO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2"/>
            <a:ext cx="1685107" cy="5620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682632"/>
              </p:ext>
            </p:extLst>
          </p:nvPr>
        </p:nvGraphicFramePr>
        <p:xfrm>
          <a:off x="290944" y="724240"/>
          <a:ext cx="11661793" cy="6084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55056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04108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811379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834562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683877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390937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781874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087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12920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400749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cumplimiento con la ley 340-06 del 20% mínimo de compras a las </a:t>
                      </a:r>
                      <a:r>
                        <a:rPr lang="es-ES" sz="1200" b="0" i="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MIPyMES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5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Logró un 100% de lo establecido en el trimestre, el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avance sobre la meta anual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es de un 100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%.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37407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suplidores evaluados satisfactoriamente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42949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reportes financieros elaborados para ser publicados en el subportal de </a:t>
                      </a:r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transparencia.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43503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estados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financieros de la UE al cierre 2020 y corte 2021, elaborados y remitidos oportunamente.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3990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ejecución del plan de gestión documental.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178912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Efectividad de ejecución del PACC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 efectividad de este indicador fue afectada en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cuarto trimestre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debido a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que se ejecutaron 23 procesos de compras  a los siguientes departamentos:</a:t>
                      </a:r>
                    </a:p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Administrativo Financiero, Planificación, Procesamiento Contable, TICS y  Recursos Humanos,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y algunas áreas estuvieron completando procesos de compras de trimestres anteriores.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El indicador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alcanzó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avance de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77%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 la meta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anual.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58282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</a:t>
                      </a:r>
                      <a:r>
                        <a:rPr lang="es-ES" sz="1200" b="0" i="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efectividad en la ejecución del presupuesto planificado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95%</a:t>
                      </a:r>
                      <a:endParaRPr lang="es-DO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Este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indicador obtuvo una ejecución del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100% en el cuarto trimestre, sobrepasando la meta anual pautada.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  <a:tr h="745469">
                <a:tc>
                  <a:txBody>
                    <a:bodyPr/>
                    <a:lstStyle/>
                    <a:p>
                      <a:pPr algn="l" fontAlgn="ctr"/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s-D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general acumulado</a:t>
                      </a:r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es-DO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85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229858"/>
            <a:ext cx="1685107" cy="759329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820486"/>
              </p:ext>
            </p:extLst>
          </p:nvPr>
        </p:nvGraphicFramePr>
        <p:xfrm>
          <a:off x="875211" y="1219045"/>
          <a:ext cx="10698479" cy="5005795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962698">
                  <a:extLst>
                    <a:ext uri="{9D8B030D-6E8A-4147-A177-3AD203B41FA5}">
                      <a16:colId xmlns:a16="http://schemas.microsoft.com/office/drawing/2014/main" val="4055062003"/>
                    </a:ext>
                  </a:extLst>
                </a:gridCol>
                <a:gridCol w="1519078">
                  <a:extLst>
                    <a:ext uri="{9D8B030D-6E8A-4147-A177-3AD203B41FA5}">
                      <a16:colId xmlns:a16="http://schemas.microsoft.com/office/drawing/2014/main" val="3525077199"/>
                    </a:ext>
                  </a:extLst>
                </a:gridCol>
                <a:gridCol w="1519078">
                  <a:extLst>
                    <a:ext uri="{9D8B030D-6E8A-4147-A177-3AD203B41FA5}">
                      <a16:colId xmlns:a16="http://schemas.microsoft.com/office/drawing/2014/main" val="3431876775"/>
                    </a:ext>
                  </a:extLst>
                </a:gridCol>
                <a:gridCol w="1163291">
                  <a:extLst>
                    <a:ext uri="{9D8B030D-6E8A-4147-A177-3AD203B41FA5}">
                      <a16:colId xmlns:a16="http://schemas.microsoft.com/office/drawing/2014/main" val="3507279579"/>
                    </a:ext>
                  </a:extLst>
                </a:gridCol>
                <a:gridCol w="2340555">
                  <a:extLst>
                    <a:ext uri="{9D8B030D-6E8A-4147-A177-3AD203B41FA5}">
                      <a16:colId xmlns:a16="http://schemas.microsoft.com/office/drawing/2014/main" val="189485530"/>
                    </a:ext>
                  </a:extLst>
                </a:gridCol>
                <a:gridCol w="2193779">
                  <a:extLst>
                    <a:ext uri="{9D8B030D-6E8A-4147-A177-3AD203B41FA5}">
                      <a16:colId xmlns:a16="http://schemas.microsoft.com/office/drawing/2014/main" val="1670164522"/>
                    </a:ext>
                  </a:extLst>
                </a:gridCol>
              </a:tblGrid>
              <a:tr h="53285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Direcciones y Departamentos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Cantidad de Indicadores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Efectividad Indicadores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Efectividad Actividades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Efectividad Trimestral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Causa de</a:t>
                      </a:r>
                      <a:r>
                        <a:rPr lang="en-US" sz="14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Desviación/Comentarios</a:t>
                      </a:r>
                      <a:endParaRPr lang="es-DO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93389"/>
                  </a:ext>
                </a:extLst>
              </a:tr>
              <a:tr h="266429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DO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T4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506534"/>
                  </a:ext>
                </a:extLst>
              </a:tr>
              <a:tr h="8047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 Dirección </a:t>
                      </a:r>
                      <a:r>
                        <a:rPr lang="es-ES" sz="1200" b="1" u="none" strike="noStrike" dirty="0">
                          <a:effectLst/>
                        </a:rPr>
                        <a:t>de Normas </a:t>
                      </a:r>
                      <a:r>
                        <a:rPr lang="es-ES" sz="1200" b="1" u="none" strike="noStrike" dirty="0" smtClean="0">
                          <a:effectLst/>
                        </a:rPr>
                        <a:t>y</a:t>
                      </a:r>
                    </a:p>
                    <a:p>
                      <a:pPr algn="l" rtl="0" fontAlgn="ctr"/>
                      <a:r>
                        <a:rPr lang="es-ES" sz="12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es-ES" sz="1200" b="1" u="none" strike="noStrike" dirty="0" smtClean="0">
                          <a:effectLst/>
                        </a:rPr>
                        <a:t>Procedimientos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99%</a:t>
                      </a:r>
                      <a:endParaRPr lang="es-DO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 el Procedimiento de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Valuación de Inmuebles por falta aprobación.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808644"/>
                  </a:ext>
                </a:extLst>
              </a:tr>
              <a:tr h="8972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 Dirección </a:t>
                      </a:r>
                      <a:r>
                        <a:rPr lang="es-ES" sz="1200" b="1" u="none" strike="noStrike" dirty="0">
                          <a:effectLst/>
                        </a:rPr>
                        <a:t>de </a:t>
                      </a:r>
                      <a:r>
                        <a:rPr lang="es-ES" sz="1200" b="1" u="none" strike="noStrike" dirty="0" smtClean="0">
                          <a:effectLst/>
                        </a:rPr>
                        <a:t>Procesamiento</a:t>
                      </a:r>
                    </a:p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 Contable </a:t>
                      </a:r>
                      <a:r>
                        <a:rPr lang="es-ES" sz="1200" b="1" u="none" strike="noStrike" dirty="0">
                          <a:effectLst/>
                        </a:rPr>
                        <a:t>y </a:t>
                      </a:r>
                      <a:r>
                        <a:rPr lang="es-ES" sz="1200" b="1" u="none" strike="noStrike" dirty="0" smtClean="0">
                          <a:effectLst/>
                        </a:rPr>
                        <a:t>Estados</a:t>
                      </a:r>
                    </a:p>
                    <a:p>
                      <a:pPr algn="l" rtl="0" fontAlgn="ctr"/>
                      <a:r>
                        <a:rPr lang="es-ES" sz="1200" b="1" u="none" strike="noStrike" baseline="0" dirty="0" smtClean="0">
                          <a:effectLst/>
                        </a:rPr>
                        <a:t>  </a:t>
                      </a:r>
                      <a:r>
                        <a:rPr lang="es-ES" sz="1200" b="1" u="none" strike="noStrike" dirty="0" smtClean="0">
                          <a:effectLst/>
                        </a:rPr>
                        <a:t>Financieros 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 dirty="0" smtClean="0">
                          <a:effectLst/>
                        </a:rPr>
                        <a:t>10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60%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40%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035145"/>
                  </a:ext>
                </a:extLst>
              </a:tr>
              <a:tr h="9743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 Dirección </a:t>
                      </a:r>
                      <a:r>
                        <a:rPr lang="es-ES" sz="1200" b="1" u="none" strike="noStrike" dirty="0">
                          <a:effectLst/>
                        </a:rPr>
                        <a:t>de Análisis de </a:t>
                      </a:r>
                      <a:r>
                        <a:rPr lang="es-ES" sz="1200" b="1" u="none" strike="noStrike" dirty="0" smtClean="0">
                          <a:effectLst/>
                        </a:rPr>
                        <a:t>la </a:t>
                      </a:r>
                    </a:p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 Información </a:t>
                      </a:r>
                      <a:r>
                        <a:rPr lang="es-ES" sz="1200" b="1" u="none" strike="noStrike" dirty="0">
                          <a:effectLst/>
                        </a:rPr>
                        <a:t>Financiera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 dirty="0">
                          <a:effectLst/>
                        </a:rPr>
                        <a:t>60%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40%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35925"/>
                  </a:ext>
                </a:extLst>
              </a:tr>
              <a:tr h="730776">
                <a:tc>
                  <a:txBody>
                    <a:bodyPr/>
                    <a:lstStyle/>
                    <a:p>
                      <a:pPr algn="l" rtl="0" fontAlgn="ctr"/>
                      <a:r>
                        <a:rPr lang="es-DO" sz="1200" b="1" u="none" strike="noStrike" dirty="0" smtClean="0">
                          <a:effectLst/>
                        </a:rPr>
                        <a:t>  Departamento </a:t>
                      </a:r>
                      <a:r>
                        <a:rPr lang="es-DO" sz="1200" b="1" u="none" strike="noStrike" dirty="0">
                          <a:effectLst/>
                        </a:rPr>
                        <a:t>de Recursos </a:t>
                      </a:r>
                      <a:endParaRPr lang="es-DO" sz="1200" b="1" u="none" strike="noStrike" dirty="0" smtClean="0">
                        <a:effectLst/>
                      </a:endParaRPr>
                    </a:p>
                    <a:p>
                      <a:pPr algn="l" rtl="0" fontAlgn="ctr"/>
                      <a:r>
                        <a:rPr lang="es-DO" sz="1200" b="1" u="none" strike="noStrike" dirty="0" smtClean="0">
                          <a:effectLst/>
                        </a:rPr>
                        <a:t>  Humanos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40%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19245"/>
                  </a:ext>
                </a:extLst>
              </a:tr>
              <a:tr h="7992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Departamento </a:t>
                      </a:r>
                      <a:r>
                        <a:rPr lang="es-ES" sz="1200" b="1" u="none" strike="noStrike" dirty="0">
                          <a:effectLst/>
                        </a:rPr>
                        <a:t>de </a:t>
                      </a:r>
                      <a:r>
                        <a:rPr lang="es-ES" sz="1200" b="1" u="none" strike="noStrike" dirty="0" smtClean="0">
                          <a:effectLst/>
                        </a:rPr>
                        <a:t>Planificación</a:t>
                      </a:r>
                    </a:p>
                    <a:p>
                      <a:pPr algn="l" rtl="0" fontAlgn="ctr"/>
                      <a:r>
                        <a:rPr lang="es-ES" sz="1200" b="1" u="none" strike="noStrike" dirty="0" smtClean="0">
                          <a:effectLst/>
                        </a:rPr>
                        <a:t> </a:t>
                      </a:r>
                      <a:r>
                        <a:rPr lang="es-ES" sz="1200" b="1" u="none" strike="noStrike" dirty="0">
                          <a:effectLst/>
                        </a:rPr>
                        <a:t>y Desarrollo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60%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u="none" strike="noStrike" dirty="0" smtClean="0">
                          <a:effectLst/>
                        </a:rPr>
                        <a:t>39%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400" b="1" u="none" strike="noStrike" dirty="0" smtClean="0">
                          <a:effectLst/>
                        </a:rPr>
                        <a:t>99%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POA 2022, Completar componentes NOBACI.</a:t>
                      </a:r>
                      <a:endParaRPr lang="es-DO" sz="12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019091"/>
                  </a:ext>
                </a:extLst>
              </a:tr>
            </a:tbl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2730137" y="352697"/>
            <a:ext cx="8843553" cy="63649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EFECTIVIDAD POA POR ÁREA T4</a:t>
            </a:r>
            <a:endParaRPr lang="es-DO" sz="2800" dirty="0"/>
          </a:p>
        </p:txBody>
      </p:sp>
    </p:spTree>
    <p:extLst>
      <p:ext uri="{BB962C8B-B14F-4D97-AF65-F5344CB8AC3E}">
        <p14:creationId xmlns:p14="http://schemas.microsoft.com/office/powerpoint/2010/main" val="7028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PLANIFICACIÓN Y DESARROLLO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2"/>
            <a:ext cx="1685107" cy="56200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48338"/>
              </p:ext>
            </p:extLst>
          </p:nvPr>
        </p:nvGraphicFramePr>
        <p:xfrm>
          <a:off x="453191" y="829369"/>
          <a:ext cx="11309319" cy="5898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21827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276546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527017">
                  <a:extLst>
                    <a:ext uri="{9D8B030D-6E8A-4147-A177-3AD203B41FA5}">
                      <a16:colId xmlns:a16="http://schemas.microsoft.com/office/drawing/2014/main" val="2435339050"/>
                    </a:ext>
                  </a:extLst>
                </a:gridCol>
                <a:gridCol w="250240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553324">
                  <a:extLst>
                    <a:ext uri="{9D8B030D-6E8A-4147-A177-3AD203B41FA5}">
                      <a16:colId xmlns:a16="http://schemas.microsoft.com/office/drawing/2014/main" val="3537892593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452255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148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TRIMESTRAL</a:t>
                      </a:r>
                      <a:endParaRPr lang="es-E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CAUSAS DE DESVIACIÓN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357635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5563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personal sensibilizados en los instrumentos del PEI, POA y gestión de proyectos.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175842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de formulación del Plan Estratégico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2021-2024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POA 2022. 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93%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Se culminó con un 93% de avance de formulación del  Plan Estratégico 2021-2024 y POA 2022. El PEI fue aprobado y socializado en diciembre 2021 y el POA quedó pendiente a socializar para enero 2021, asimismo el cuadro de mando integral será desarrollado en el 2022.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5447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seguimiento, monitoreo y evaluaciones del PEI y POA realizados.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 de lo establecido en el trimestre, el 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avance sobre la meta anual es de un 100.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691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de informes de rendición de cuentas y avances de la gestión elaborados.</a:t>
                      </a:r>
                      <a:endParaRPr lang="es-DO" sz="12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54479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de informes de estadísticos elaborados y difundidos en el tiempo establecido.</a:t>
                      </a:r>
                      <a:endParaRPr lang="es-DO" sz="12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43386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avance en el desarrollo de la implementación de proyectos.</a:t>
                      </a:r>
                      <a:endParaRPr lang="es-DO" sz="1200" b="0" i="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de informe de seguimiento del PROGEF.</a:t>
                      </a:r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  <a:tr h="42373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Porcentaje de cumplimiento al programa de auditoría.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DO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25%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9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PLANIFICACIÓN Y DESARROLLO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2"/>
            <a:ext cx="1685107" cy="5620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213826"/>
              </p:ext>
            </p:extLst>
          </p:nvPr>
        </p:nvGraphicFramePr>
        <p:xfrm>
          <a:off x="806115" y="829369"/>
          <a:ext cx="10859412" cy="559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8554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696969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26041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07759">
                  <a:extLst>
                    <a:ext uri="{9D8B030D-6E8A-4147-A177-3AD203B41FA5}">
                      <a16:colId xmlns:a16="http://schemas.microsoft.com/office/drawing/2014/main" val="1044701845"/>
                    </a:ext>
                  </a:extLst>
                </a:gridCol>
                <a:gridCol w="26041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718550">
                  <a:extLst>
                    <a:ext uri="{9D8B030D-6E8A-4147-A177-3AD203B41FA5}">
                      <a16:colId xmlns:a16="http://schemas.microsoft.com/office/drawing/2014/main" val="1860096028"/>
                    </a:ext>
                  </a:extLst>
                </a:gridCol>
                <a:gridCol w="1473267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190891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559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EJECUCION 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806087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 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112852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Porcentaje de No Conformidades con seguimiento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realizado.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 de lo establecido en el trimestre, el 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avance sobre la meta anual es de un 100%.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78305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Cantidad de monitoreo realizados a los indicadores de metas presidenciales.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sz="1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80608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Cantidad de áreas con fichas de procesos actualizadas.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621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Cantidad de servicios externos con trámites simplificados.</a:t>
                      </a:r>
                      <a:endParaRPr lang="es-D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598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Porcentaje de cumplimiento de POA. </a:t>
                      </a:r>
                      <a:endParaRPr lang="es-D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1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  <a:tr h="5988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Porcentaje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cumplimiento de PEI.</a:t>
                      </a:r>
                      <a:endParaRPr lang="es-D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9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PLANIFICACIÓN Y DESARROLLO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2"/>
            <a:ext cx="1685107" cy="56200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91177"/>
              </p:ext>
            </p:extLst>
          </p:nvPr>
        </p:nvGraphicFramePr>
        <p:xfrm>
          <a:off x="654375" y="901340"/>
          <a:ext cx="11025007" cy="5541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9801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78242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16677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49965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49965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514928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115429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398500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5339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DO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76118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Porcentaje</a:t>
                      </a:r>
                      <a:r>
                        <a:rPr lang="es-ES" sz="1200" baseline="0" dirty="0" smtClean="0">
                          <a:latin typeface="+mn-lt"/>
                        </a:rPr>
                        <a:t> </a:t>
                      </a:r>
                      <a:r>
                        <a:rPr lang="es-ES" sz="1200" baseline="0" dirty="0">
                          <a:latin typeface="+mn-lt"/>
                        </a:rPr>
                        <a:t>de avance del proyecto de Fortalecimiento </a:t>
                      </a:r>
                      <a:r>
                        <a:rPr lang="es-ES" sz="1200" baseline="0" dirty="0" smtClean="0">
                          <a:latin typeface="+mn-lt"/>
                        </a:rPr>
                        <a:t>de</a:t>
                      </a:r>
                    </a:p>
                    <a:p>
                      <a:r>
                        <a:rPr lang="es-ES" sz="1200" baseline="0" dirty="0" smtClean="0">
                          <a:latin typeface="+mn-lt"/>
                        </a:rPr>
                        <a:t> </a:t>
                      </a:r>
                      <a:r>
                        <a:rPr lang="es-ES" sz="1200" baseline="0" dirty="0">
                          <a:latin typeface="+mn-lt"/>
                        </a:rPr>
                        <a:t>las Finanzas Públicas (PROGEF</a:t>
                      </a:r>
                      <a:r>
                        <a:rPr lang="es-ES" sz="1200" baseline="0" dirty="0" smtClean="0">
                          <a:latin typeface="+mn-lt"/>
                        </a:rPr>
                        <a:t>).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89%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633538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Porcentaje de cumplimiento de los acuerdos de revisión por</a:t>
                      </a:r>
                    </a:p>
                    <a:p>
                      <a:r>
                        <a:rPr lang="es-ES" sz="1200" dirty="0" smtClean="0">
                          <a:latin typeface="+mn-lt"/>
                        </a:rPr>
                        <a:t> la dirección.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 de lo establecido en el trimestre, el 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avance sobre la meta anual es de un 100%.</a:t>
                      </a:r>
                      <a:endParaRPr lang="es-ES" sz="1200" dirty="0" smtClean="0">
                        <a:latin typeface="+mn-lt"/>
                      </a:endParaRPr>
                    </a:p>
                    <a:p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1124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Porcentaje de acciones de mitigación de riesgo del área</a:t>
                      </a:r>
                    </a:p>
                    <a:p>
                      <a:r>
                        <a:rPr lang="es-ES" sz="1200" dirty="0" smtClean="0">
                          <a:latin typeface="+mn-lt"/>
                        </a:rPr>
                        <a:t> realizadas.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s-DO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81933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Porcentaje de cumplimiento de los planes de mejora</a:t>
                      </a:r>
                    </a:p>
                    <a:p>
                      <a:r>
                        <a:rPr lang="es-ES" sz="1200" dirty="0" smtClean="0">
                          <a:latin typeface="+mn-lt"/>
                        </a:rPr>
                        <a:t> establecidos.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700385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Nivel de cumplimiento de los indicadores de procesos y</a:t>
                      </a:r>
                    </a:p>
                    <a:p>
                      <a:r>
                        <a:rPr lang="es-ES" sz="1200" dirty="0" smtClean="0">
                          <a:latin typeface="+mn-lt"/>
                        </a:rPr>
                        <a:t> calidad.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  <a:tr h="11828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Porcentaje de cumplimiento con las Normas Básicas de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Control Interno (NOBACI).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65%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65%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Al concluir el 2021, culminamos con una carga interna del 99.20% de los requerimientos establecidos por la CGR de los cuales fueron validados el 65.03%.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05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PLANIFICACIÓN Y DESARROLLO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2"/>
            <a:ext cx="1685107" cy="5620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07823"/>
              </p:ext>
            </p:extLst>
          </p:nvPr>
        </p:nvGraphicFramePr>
        <p:xfrm>
          <a:off x="762001" y="901340"/>
          <a:ext cx="10778835" cy="5374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3413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58119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01935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34539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34539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483766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052524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432700"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5797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s-DO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1073024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Nivel de cumplimiento con los requerimientos de la Carta Compromiso al Ciudadano.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 de lo establecido en el trimestre, el 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avance sobre la meta anual es de un 100%.</a:t>
                      </a:r>
                      <a:endParaRPr lang="es-ES" sz="1200" dirty="0" smtClean="0">
                        <a:latin typeface="+mn-lt"/>
                      </a:endParaRPr>
                    </a:p>
                    <a:p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809840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Nivel de satisfacción de clientes y partes interesadas.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96%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94%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55122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 Porcentaje de documentos elaborados y revisados del SGC.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90%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 de lo establecido en el trimestre, el 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avance sobre la meta anual es de un 100%.</a:t>
                      </a:r>
                      <a:endParaRPr lang="es-ES" sz="1200" dirty="0" smtClean="0"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889646">
                <a:tc>
                  <a:txBody>
                    <a:bodyPr/>
                    <a:lstStyle/>
                    <a:p>
                      <a:r>
                        <a:rPr lang="es-ES" sz="1200" dirty="0" smtClean="0">
                          <a:latin typeface="+mn-lt"/>
                        </a:rPr>
                        <a:t>Porcentaje de implementación de la estructura organizacional</a:t>
                      </a:r>
                      <a:endParaRPr lang="es-DO" sz="12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90%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1034645">
                <a:tc>
                  <a:txBody>
                    <a:bodyPr/>
                    <a:lstStyle/>
                    <a:p>
                      <a:endParaRPr lang="es-DO" sz="1100" dirty="0"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DO" sz="11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DO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Promedio general acumulado</a:t>
                      </a:r>
                      <a:r>
                        <a:rPr lang="es-DO" sz="14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fontAlgn="ctr"/>
                      <a:endParaRPr lang="es-DO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1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99%</a:t>
                      </a:r>
                      <a:endParaRPr lang="es-DO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 sz="1100" dirty="0"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8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977623" y="274032"/>
            <a:ext cx="8801212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TECNOLOGÍAS DE LA INFORMACIÓN </a:t>
            </a:r>
            <a:r>
              <a:rPr lang="en-US" sz="2800" b="1" dirty="0"/>
              <a:t>Y </a:t>
            </a:r>
            <a:r>
              <a:rPr lang="en-US" sz="2800" b="1" dirty="0" smtClean="0"/>
              <a:t>COMUNICACIÓN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6" y="61452"/>
            <a:ext cx="1685107" cy="56200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311869"/>
              </p:ext>
            </p:extLst>
          </p:nvPr>
        </p:nvGraphicFramePr>
        <p:xfrm>
          <a:off x="678874" y="949730"/>
          <a:ext cx="10945090" cy="578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19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64317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06476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39290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39290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546278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109420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243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64362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 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93617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Porcentaje de cumplimiento del plan de mantenimiento de la infraestructura TICS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 de lo establecido en el trimestre, 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cumplie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ndo lo establecido en la meta anual.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76934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Porciento de adquisición, renovación y actualización de licencias.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effectLst/>
                          <a:latin typeface="+mn-lt"/>
                        </a:rPr>
                        <a:t>Fueron  gestionadas, aplicadas y renovadas todas las licencias obteniendo</a:t>
                      </a:r>
                      <a:r>
                        <a:rPr lang="es-ES" sz="1200" b="0" i="0" u="none" strike="noStrike" baseline="0" noProof="0" dirty="0" smtClean="0">
                          <a:effectLst/>
                          <a:latin typeface="+mn-lt"/>
                        </a:rPr>
                        <a:t> el 100% de la meta </a:t>
                      </a:r>
                      <a:r>
                        <a:rPr lang="es-ES" sz="1200" b="0" i="0" u="none" strike="noStrike" noProof="0" dirty="0" smtClean="0">
                          <a:effectLst/>
                          <a:latin typeface="+mn-lt"/>
                        </a:rPr>
                        <a:t>anual.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9115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Porciento de certificación y organización del cableado estructurado.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Logró un 100% de lo establecido en el trimestre, cumpliendo lo establecido en la meta anual.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77010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Número de diagnósticos de necesidades de automatización de sistemas de información elaborados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 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Fue lograda la meta annual al 100%.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446818"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Porcentaje de cumplimiento del cronograma de desarrollo de sistema de información</a:t>
                      </a:r>
                      <a:r>
                        <a:rPr lang="es-ES" sz="1200" b="0" i="0" u="none" strike="noStrike" baseline="0">
                          <a:effectLst/>
                          <a:latin typeface="+mn-lt"/>
                        </a:rPr>
                        <a:t> 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 100% de lo establecido en el trimestre, el % 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completando en su totalidad la meta anual.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50709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Porcentaje de actualizaciones de los</a:t>
                      </a:r>
                      <a:r>
                        <a:rPr lang="es-ES" sz="1200" b="0" i="0" u="none" strike="noStrike" baseline="0">
                          <a:effectLst/>
                          <a:latin typeface="+mn-lt"/>
                        </a:rPr>
                        <a:t> sistemas internos.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665701">
                <a:tc>
                  <a:txBody>
                    <a:bodyPr/>
                    <a:lstStyle/>
                    <a:p>
                      <a:pPr marL="0" marR="0" lvl="0" indent="0" algn="l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s-ES" sz="1100" b="0" i="0" u="none" strike="noStrike">
                          <a:effectLst/>
                          <a:latin typeface="+mj-lt"/>
                        </a:rPr>
                        <a:t>Porcentaje de asistencias tecnológicas realizadas  interna y externa</a:t>
                      </a:r>
                      <a:endParaRPr lang="es-DO" sz="1100" b="0" i="0" u="none" strike="noStrike"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es-DO" sz="1100" b="0" i="0" u="sng" strike="noStrike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 smtClean="0">
                          <a:effectLst/>
                          <a:latin typeface="+mj-lt"/>
                        </a:rPr>
                        <a:t>100%</a:t>
                      </a:r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 smtClean="0">
                          <a:effectLst/>
                          <a:latin typeface="+mj-lt"/>
                        </a:rPr>
                        <a:t>100%</a:t>
                      </a:r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100" b="0" i="0" u="none" strike="noStrike" dirty="0" smtClean="0">
                          <a:effectLst/>
                          <a:latin typeface="+mj-lt"/>
                        </a:rPr>
                        <a:t>100%</a:t>
                      </a:r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smtClean="0">
                          <a:effectLst/>
                          <a:latin typeface="+mj-lt"/>
                        </a:rPr>
                        <a:t>100%</a:t>
                      </a:r>
                      <a:endParaRPr lang="es-DO" sz="11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9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1452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1977623" y="274032"/>
            <a:ext cx="8801212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DE TECNOLOGÍAS DE LA INFORMACIÓN </a:t>
            </a:r>
            <a:r>
              <a:rPr lang="en-US" sz="2800" b="1" dirty="0"/>
              <a:t>Y </a:t>
            </a:r>
            <a:r>
              <a:rPr lang="en-US" sz="2800" b="1" dirty="0" smtClean="0"/>
              <a:t>COMUNICACIÓN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6" y="61452"/>
            <a:ext cx="1685107" cy="5620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03034"/>
              </p:ext>
            </p:extLst>
          </p:nvPr>
        </p:nvGraphicFramePr>
        <p:xfrm>
          <a:off x="775855" y="867368"/>
          <a:ext cx="10834254" cy="5755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6619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1066861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58033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828221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800146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516066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328308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219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663925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100457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Nivel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satisfacción de los colaboradores con los servicios TIC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logró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100%  de la meta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anual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 la realización de 2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encuestas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obteniendo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84% y 97%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respectivamente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71344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actualizaciones de la matriz de riesgos TICS.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noProof="0" dirty="0" smtClean="0">
                          <a:effectLst/>
                          <a:latin typeface="+mn-lt"/>
                        </a:rPr>
                        <a:t>100%</a:t>
                      </a:r>
                      <a:endParaRPr lang="es-ES" sz="1200" b="1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effectLst/>
                          <a:latin typeface="+mn-lt"/>
                        </a:rPr>
                        <a:t>Fue actualizada la matriz de riesgos TIC con el objetivo de identificar y categorizar las posibilidades de que ocurra un evento y tomar las medidas preventivas, se logró el 100% de la</a:t>
                      </a:r>
                      <a:r>
                        <a:rPr lang="es-ES" sz="1200" b="0" i="0" u="none" strike="noStrike" baseline="0" noProof="0" dirty="0" smtClean="0">
                          <a:effectLst/>
                          <a:latin typeface="+mn-lt"/>
                        </a:rPr>
                        <a:t> meta anual</a:t>
                      </a:r>
                      <a:r>
                        <a:rPr lang="es-ES" sz="1200" b="0" i="0" u="none" strike="noStrike" noProof="0" dirty="0" smtClean="0">
                          <a:effectLst/>
                          <a:latin typeface="+mn-lt"/>
                        </a:rPr>
                        <a:t>.</a:t>
                      </a:r>
                      <a:endParaRPr lang="es-ES" sz="1200" b="0" i="0" u="none" strike="noStrike" noProof="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64495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Número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de revalidación de los perfiles de usuarios en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las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diferentes plataformas.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avance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meta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anual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100%.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58804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accesos otorgados a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la infraestructura TIC.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Fueron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otorgados todos los accesos solicitados y respaldos programados para el cuarto trimestre, cumpliendo al 100% la meta establecida para los dos indicadores.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47423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Número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respaldos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de la información digital de la </a:t>
                      </a:r>
                      <a:r>
                        <a:rPr lang="es-ES" sz="1200" b="0" i="0" u="none" strike="noStrike" baseline="0" dirty="0" err="1" smtClean="0">
                          <a:effectLst/>
                          <a:latin typeface="+mn-lt"/>
                        </a:rPr>
                        <a:t>Digecog</a:t>
                      </a:r>
                      <a:endParaRPr lang="es-ES" sz="1200" b="0" i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realizados.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592361">
                <a:tc>
                  <a:txBody>
                    <a:bodyPr/>
                    <a:lstStyle/>
                    <a:p>
                      <a:pPr algn="l" fontAlgn="ctr"/>
                      <a:endParaRPr lang="es-DO" sz="1100" b="0" i="0" u="sng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general acumulado</a:t>
                      </a:r>
                      <a:r>
                        <a:rPr lang="es-DO" sz="11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5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3196823" y="160338"/>
            <a:ext cx="8801212" cy="4631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JURÍDICO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9" y="110894"/>
            <a:ext cx="1838456" cy="56200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178806"/>
              </p:ext>
            </p:extLst>
          </p:nvPr>
        </p:nvGraphicFramePr>
        <p:xfrm>
          <a:off x="718344" y="825298"/>
          <a:ext cx="11002602" cy="535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8908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66388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07993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40877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40877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496570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200989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211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57985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453078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Porcentaje de base legal de normativas revisadas, validadas y cargadas oportunamente. 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7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el 100% de lo establecido en el trimestre, el avance sobre la meta anual es de un 100%.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39658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Cantidad de auditoría de cumplimiento legal</a:t>
                      </a:r>
                      <a:endParaRPr lang="es-DO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7621631"/>
                  </a:ext>
                </a:extLst>
              </a:tr>
              <a:tr h="4982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Cantidad de leyes, reglamentos, decretos, procedimientos y resoluciones, socializados y divulgados.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4474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Cantidad de capítulos sobre marco legal del Estado de Recaudación e Inversión de las Rentas (ERIR)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5611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Porcentaje de asesorías, representaciones u opiniones</a:t>
                      </a:r>
                      <a:r>
                        <a:rPr lang="es-ES" sz="1200" b="0" i="0" u="none" strike="noStrike" baseline="0">
                          <a:effectLst/>
                          <a:latin typeface="+mn-lt"/>
                        </a:rPr>
                        <a:t> legales en respuesta a requerimientos de todas las áreas, realizados.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46762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>
                          <a:effectLst/>
                          <a:latin typeface="+mn-lt"/>
                        </a:rPr>
                        <a:t>Porcentaje de contratos y adendas elaborados,</a:t>
                      </a:r>
                      <a:r>
                        <a:rPr lang="es-ES" sz="1200" b="0" i="0" u="none" strike="noStrike" baseline="0">
                          <a:effectLst/>
                          <a:latin typeface="+mn-lt"/>
                        </a:rPr>
                        <a:t> notariados o renovados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638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Porcentaje de acuerdos interinstitucionales elaborados y monitoreados.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  <a:tr h="1089718">
                <a:tc>
                  <a:txBody>
                    <a:bodyPr/>
                    <a:lstStyle/>
                    <a:p>
                      <a:pPr algn="l" fontAlgn="ctr"/>
                      <a:endParaRPr lang="es-DO" sz="1100" b="0" i="0" u="sng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DO" sz="11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es-D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Promedio general acumulado</a:t>
                      </a:r>
                      <a:r>
                        <a:rPr lang="es-D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endParaRPr lang="es-DO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 anchorCtr="1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04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2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840182" y="160338"/>
            <a:ext cx="9157853" cy="6155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DEPARTAMENTO  DE COMUNICACIÓN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9" y="110894"/>
            <a:ext cx="1838456" cy="5620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280951"/>
              </p:ext>
            </p:extLst>
          </p:nvPr>
        </p:nvGraphicFramePr>
        <p:xfrm>
          <a:off x="848264" y="1006414"/>
          <a:ext cx="10831118" cy="5338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0239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66388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707993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40877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40877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496570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168174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573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DESVIACIÓN/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7290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102919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Nivel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cumplimiento del plan de comunicaciones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Se logró el 100%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de lo establecido en el trimestre, el avance sobre la meta anual es de 100%.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750457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documentación elaborada y actualizada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del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proceso de gestión de la comunicación.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81478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aspectos fortalecidos como resultado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del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benchlearning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(comunicación interna, manejo de redes sociales)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72901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percepción positiva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sobre la imagen institucional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1029198">
                <a:tc>
                  <a:txBody>
                    <a:bodyPr/>
                    <a:lstStyle/>
                    <a:p>
                      <a:pPr algn="l" fontAlgn="ctr"/>
                      <a:endParaRPr lang="es-DO" sz="1100" b="0" i="0" u="sng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Promedio general acumulado</a:t>
                      </a:r>
                      <a:r>
                        <a:rPr lang="es-D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endParaRPr lang="es-DO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900" b="0" i="0" u="none" strike="noStrike" dirty="0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5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7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840182" y="160338"/>
            <a:ext cx="9157853" cy="6155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OFICINA DE ACCESO A LA INFORMACIÓN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9" y="110894"/>
            <a:ext cx="1838456" cy="562004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673521"/>
              </p:ext>
            </p:extLst>
          </p:nvPr>
        </p:nvGraphicFramePr>
        <p:xfrm>
          <a:off x="762526" y="976665"/>
          <a:ext cx="10750600" cy="55072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14568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935097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685069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16888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16888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448112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233978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2402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461799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60845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cumplimiento de la ley 200-04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 un 100% de lo establecido en el trimestre, </a:t>
                      </a: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cumpliendo con lo pautado en la meta anual.</a:t>
                      </a: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54604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difusiones realizadas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54789047"/>
                  </a:ext>
                </a:extLst>
              </a:tr>
              <a:tr h="6194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solicitudes de información atendidas en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los</a:t>
                      </a:r>
                    </a:p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plazos establecidos.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0380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informes estadísticos y de balance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de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gestión</a:t>
                      </a:r>
                    </a:p>
                    <a:p>
                      <a:pPr algn="l" fontAlgn="ctr"/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 elaborados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.</a:t>
                      </a:r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70205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Porciento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quejas, denuncias, reclamaciones y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sugerencias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recibidas y tramitadas de forma oportuna.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DO" sz="105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57724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informes estadísticos de las quejas, reclamaciones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sugerencias y denuncias elaborados.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  <a:tr h="124810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Porciento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satisfacción con el servicio brindado.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En</a:t>
                      </a:r>
                      <a:r>
                        <a:rPr lang="es-DO" sz="1200" b="0" i="0" u="none" strike="noStrike" baseline="0" dirty="0" smtClean="0">
                          <a:effectLst/>
                          <a:latin typeface="+mn-lt"/>
                        </a:rPr>
                        <a:t> noviembre fueron remitidas las encuestas pero no se recibió retroalimentación sobre la misma, el avance sobre la meta anual es 100%.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49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894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840182" y="160338"/>
            <a:ext cx="9157853" cy="61551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OFICINA DE ACCESO A LA INFORMACIÓN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9" y="110894"/>
            <a:ext cx="1838456" cy="562004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23815"/>
              </p:ext>
            </p:extLst>
          </p:nvPr>
        </p:nvGraphicFramePr>
        <p:xfrm>
          <a:off x="687835" y="897553"/>
          <a:ext cx="10949983" cy="53195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988">
                  <a:extLst>
                    <a:ext uri="{9D8B030D-6E8A-4147-A177-3AD203B41FA5}">
                      <a16:colId xmlns:a16="http://schemas.microsoft.com/office/drawing/2014/main" val="309029543"/>
                    </a:ext>
                  </a:extLst>
                </a:gridCol>
                <a:gridCol w="1139813">
                  <a:extLst>
                    <a:ext uri="{9D8B030D-6E8A-4147-A177-3AD203B41FA5}">
                      <a16:colId xmlns:a16="http://schemas.microsoft.com/office/drawing/2014/main" val="1343647305"/>
                    </a:ext>
                  </a:extLst>
                </a:gridCol>
                <a:gridCol w="805306">
                  <a:extLst>
                    <a:ext uri="{9D8B030D-6E8A-4147-A177-3AD203B41FA5}">
                      <a16:colId xmlns:a16="http://schemas.microsoft.com/office/drawing/2014/main" val="2105295107"/>
                    </a:ext>
                  </a:extLst>
                </a:gridCol>
                <a:gridCol w="722534">
                  <a:extLst>
                    <a:ext uri="{9D8B030D-6E8A-4147-A177-3AD203B41FA5}">
                      <a16:colId xmlns:a16="http://schemas.microsoft.com/office/drawing/2014/main" val="3605416969"/>
                    </a:ext>
                  </a:extLst>
                </a:gridCol>
                <a:gridCol w="722534">
                  <a:extLst>
                    <a:ext uri="{9D8B030D-6E8A-4147-A177-3AD203B41FA5}">
                      <a16:colId xmlns:a16="http://schemas.microsoft.com/office/drawing/2014/main" val="3474595703"/>
                    </a:ext>
                  </a:extLst>
                </a:gridCol>
                <a:gridCol w="1459516">
                  <a:extLst>
                    <a:ext uri="{9D8B030D-6E8A-4147-A177-3AD203B41FA5}">
                      <a16:colId xmlns:a16="http://schemas.microsoft.com/office/drawing/2014/main" val="2004747452"/>
                    </a:ext>
                  </a:extLst>
                </a:gridCol>
                <a:gridCol w="2366292">
                  <a:extLst>
                    <a:ext uri="{9D8B030D-6E8A-4147-A177-3AD203B41FA5}">
                      <a16:colId xmlns:a16="http://schemas.microsoft.com/office/drawing/2014/main" val="3646614453"/>
                    </a:ext>
                  </a:extLst>
                </a:gridCol>
              </a:tblGrid>
              <a:tr h="9265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9907"/>
                  </a:ext>
                </a:extLst>
              </a:tr>
              <a:tr h="398010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20455"/>
                  </a:ext>
                </a:extLst>
              </a:tr>
              <a:tr h="8025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publicaciones de promoción de la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OAI</a:t>
                      </a:r>
                    </a:p>
                    <a:p>
                      <a:pPr algn="l" fontAlgn="ctr"/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realizadas.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Logró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un 100% de lo establecido en el trimestre completando la meta del año.</a:t>
                      </a:r>
                    </a:p>
                    <a:p>
                      <a:pPr lvl="0" algn="l">
                        <a:buNone/>
                      </a:pPr>
                      <a:endParaRPr lang="es-ES" sz="1200" b="0" i="0" u="none" strike="noStrike" baseline="0" noProof="0" dirty="0" smtClean="0"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lvl="0" algn="l"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784883"/>
                  </a:ext>
                </a:extLst>
              </a:tr>
              <a:tr h="638342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conferencias especializadas sobre temas 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</a:t>
                      </a:r>
                    </a:p>
                    <a:p>
                      <a:pPr lvl="0" algn="l">
                        <a:buNone/>
                      </a:pPr>
                      <a:r>
                        <a:rPr lang="es-E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transparencia y rendición de cuentas realizadas.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s-DO" sz="1200" b="0" i="0" u="none" strike="noStrike" noProof="0" dirty="0">
                        <a:effectLst/>
                        <a:latin typeface="+mn-lt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i="0" u="none" strike="noStrike" noProof="0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noProof="0" dirty="0"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69259147"/>
                  </a:ext>
                </a:extLst>
              </a:tr>
              <a:tr h="5411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colaboradores sensibilizados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sobre</a:t>
                      </a:r>
                    </a:p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transparencia y derecho a saber.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242%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Se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logró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un 242% de la meta del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trimestre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,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logrando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un 100% de la meta annual.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67445698"/>
                  </a:ext>
                </a:extLst>
              </a:tr>
              <a:tr h="56530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colaboradores sensibilizados sobre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temas</a:t>
                      </a:r>
                    </a:p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éticos.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Se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logró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sensibilizar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a</a:t>
                      </a:r>
                      <a:r>
                        <a:rPr lang="es-ES" sz="1200" b="0" i="0" u="none" strike="noStrike" baseline="0" dirty="0" err="1" smtClean="0">
                          <a:effectLst/>
                          <a:latin typeface="+mn-lt"/>
                        </a:rPr>
                        <a:t>proximadamente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300 colaboradores sobre la Forma correcta de hacer denuncias, fortalecimiento de lo valores éticos y la confidencialidad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+mn-lt"/>
                        </a:rPr>
                        <a:t>logrando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el 100% de la meta annual.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57431047"/>
                  </a:ext>
                </a:extLst>
              </a:tr>
              <a:tr h="5411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tipos de materiales producidos.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7212459"/>
                  </a:ext>
                </a:extLst>
              </a:tr>
              <a:tr h="608570">
                <a:tc>
                  <a:txBody>
                    <a:bodyPr/>
                    <a:lstStyle/>
                    <a:p>
                      <a:pPr algn="l" fontAlgn="ctr"/>
                      <a:endParaRPr lang="es-DO" sz="1100" b="0" i="0" u="sng" strike="noStrike" dirty="0">
                        <a:solidFill>
                          <a:srgbClr val="0000FF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Promedio general acumulado</a:t>
                      </a:r>
                      <a:r>
                        <a:rPr lang="es-DO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 fontAlgn="ctr"/>
                      <a:endParaRPr lang="es-DO" sz="11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20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 dirty="0"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708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56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12192000" cy="6827520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730137" y="352697"/>
            <a:ext cx="8843553" cy="636490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EFECTIVIDAD POA POR ÁREA T4</a:t>
            </a:r>
            <a:endParaRPr lang="es-DO" sz="28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895820"/>
              </p:ext>
            </p:extLst>
          </p:nvPr>
        </p:nvGraphicFramePr>
        <p:xfrm>
          <a:off x="734290" y="1297083"/>
          <a:ext cx="10993422" cy="5135615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</a:tblPr>
              <a:tblGrid>
                <a:gridCol w="1876228">
                  <a:extLst>
                    <a:ext uri="{9D8B030D-6E8A-4147-A177-3AD203B41FA5}">
                      <a16:colId xmlns:a16="http://schemas.microsoft.com/office/drawing/2014/main" val="914702227"/>
                    </a:ext>
                  </a:extLst>
                </a:gridCol>
                <a:gridCol w="1301752">
                  <a:extLst>
                    <a:ext uri="{9D8B030D-6E8A-4147-A177-3AD203B41FA5}">
                      <a16:colId xmlns:a16="http://schemas.microsoft.com/office/drawing/2014/main" val="2818760075"/>
                    </a:ext>
                  </a:extLst>
                </a:gridCol>
                <a:gridCol w="1289654">
                  <a:extLst>
                    <a:ext uri="{9D8B030D-6E8A-4147-A177-3AD203B41FA5}">
                      <a16:colId xmlns:a16="http://schemas.microsoft.com/office/drawing/2014/main" val="1251930569"/>
                    </a:ext>
                  </a:extLst>
                </a:gridCol>
                <a:gridCol w="1452052">
                  <a:extLst>
                    <a:ext uri="{9D8B030D-6E8A-4147-A177-3AD203B41FA5}">
                      <a16:colId xmlns:a16="http://schemas.microsoft.com/office/drawing/2014/main" val="396339647"/>
                    </a:ext>
                  </a:extLst>
                </a:gridCol>
                <a:gridCol w="2536868">
                  <a:extLst>
                    <a:ext uri="{9D8B030D-6E8A-4147-A177-3AD203B41FA5}">
                      <a16:colId xmlns:a16="http://schemas.microsoft.com/office/drawing/2014/main" val="864336154"/>
                    </a:ext>
                  </a:extLst>
                </a:gridCol>
                <a:gridCol w="2536868">
                  <a:extLst>
                    <a:ext uri="{9D8B030D-6E8A-4147-A177-3AD203B41FA5}">
                      <a16:colId xmlns:a16="http://schemas.microsoft.com/office/drawing/2014/main" val="2402263454"/>
                    </a:ext>
                  </a:extLst>
                </a:gridCol>
              </a:tblGrid>
              <a:tr h="53972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Direcciones y Departamentos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Cantidad de Indicadores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Efectividad Indicadores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Efectividad Actividades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Efectividad Trimestral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90060"/>
                  </a:ext>
                </a:extLst>
              </a:tr>
              <a:tr h="269862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DO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T4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60%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726389"/>
                  </a:ext>
                </a:extLst>
              </a:tr>
              <a:tr h="859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 smtClean="0">
                          <a:effectLst/>
                        </a:rPr>
                        <a:t>12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 smtClean="0">
                          <a:effectLst/>
                        </a:rPr>
                        <a:t>59%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>
                          <a:effectLst/>
                        </a:rPr>
                        <a:t>40%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 smtClean="0">
                          <a:effectLst/>
                        </a:rPr>
                        <a:t>99%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n-US" sz="12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del PACC por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debajo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lo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planificado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por falta de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solicitud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las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áreas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disponibilidad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1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presupuestaria</a:t>
                      </a:r>
                      <a:r>
                        <a:rPr lang="en-US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92321"/>
                  </a:ext>
                </a:extLst>
              </a:tr>
              <a:tr h="953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Tecnologías de la Información y Comunicación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>
                          <a:effectLst/>
                        </a:rPr>
                        <a:t>60%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>
                          <a:effectLst/>
                        </a:rPr>
                        <a:t>40%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206839"/>
                  </a:ext>
                </a:extLst>
              </a:tr>
              <a:tr h="493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Jurídico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60%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>
                          <a:effectLst/>
                        </a:rPr>
                        <a:t>40%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925619"/>
                  </a:ext>
                </a:extLst>
              </a:tr>
              <a:tr h="7322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Comunicación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>
                          <a:effectLst/>
                        </a:rPr>
                        <a:t>60%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 smtClean="0">
                          <a:effectLst/>
                        </a:rPr>
                        <a:t>40%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012336"/>
                  </a:ext>
                </a:extLst>
              </a:tr>
              <a:tr h="64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Oficina de Acceso a la Información</a:t>
                      </a: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10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>
                          <a:effectLst/>
                        </a:rPr>
                        <a:t>60%</a:t>
                      </a:r>
                      <a:endParaRPr lang="es-D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u="none" strike="noStrike" dirty="0" smtClean="0">
                          <a:effectLst/>
                        </a:rPr>
                        <a:t>40%</a:t>
                      </a:r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400" b="1" u="none" strike="noStrike" dirty="0" smtClean="0">
                          <a:effectLst/>
                        </a:rPr>
                        <a:t>100%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endParaRPr lang="es-DO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269408"/>
                  </a:ext>
                </a:extLst>
              </a:tr>
              <a:tr h="638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l" rtl="0" fontAlgn="ctr"/>
                      <a:r>
                        <a:rPr lang="es-DO" sz="1400" b="1" u="none" strike="noStrike" dirty="0">
                          <a:effectLst/>
                        </a:rPr>
                        <a:t>Efectividad </a:t>
                      </a:r>
                      <a:r>
                        <a:rPr lang="es-DO" sz="1400" b="1" u="none" strike="noStrike" dirty="0" smtClean="0">
                          <a:effectLst/>
                        </a:rPr>
                        <a:t>T4 POA</a:t>
                      </a:r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es-D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600" b="1" u="none" strike="noStrike" dirty="0" smtClean="0">
                          <a:effectLst/>
                        </a:rPr>
                        <a:t>59.9%</a:t>
                      </a:r>
                      <a:endParaRPr lang="es-D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600" b="1" u="none" strike="noStrike" dirty="0" smtClean="0">
                          <a:effectLst/>
                        </a:rPr>
                        <a:t>39,8%</a:t>
                      </a:r>
                      <a:endParaRPr lang="es-D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r>
                        <a:rPr lang="es-DO" sz="1600" b="1" u="none" strike="noStrike" dirty="0" smtClean="0">
                          <a:effectLst/>
                        </a:rPr>
                        <a:t>99.70%</a:t>
                      </a:r>
                      <a:endParaRPr lang="es-DO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 rtl="0" fontAlgn="ctr"/>
                      <a:endParaRPr lang="es-D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49306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229858"/>
            <a:ext cx="1685107" cy="7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29888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050474" y="-220792"/>
            <a:ext cx="9947561" cy="99664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PLAN DE ACCIÓN INDICADORES CON </a:t>
            </a:r>
          </a:p>
          <a:p>
            <a:r>
              <a:rPr lang="en-US" sz="2800" b="1" dirty="0" smtClean="0"/>
              <a:t>BAJO DESEMPEÑO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7" y="334689"/>
            <a:ext cx="1621017" cy="659366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124134"/>
              </p:ext>
            </p:extLst>
          </p:nvPr>
        </p:nvGraphicFramePr>
        <p:xfrm>
          <a:off x="429457" y="1268375"/>
          <a:ext cx="11457743" cy="5784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779">
                  <a:extLst>
                    <a:ext uri="{9D8B030D-6E8A-4147-A177-3AD203B41FA5}">
                      <a16:colId xmlns:a16="http://schemas.microsoft.com/office/drawing/2014/main" val="3826125680"/>
                    </a:ext>
                  </a:extLst>
                </a:gridCol>
                <a:gridCol w="2058962">
                  <a:extLst>
                    <a:ext uri="{9D8B030D-6E8A-4147-A177-3AD203B41FA5}">
                      <a16:colId xmlns:a16="http://schemas.microsoft.com/office/drawing/2014/main" val="2705713717"/>
                    </a:ext>
                  </a:extLst>
                </a:gridCol>
                <a:gridCol w="2954520">
                  <a:extLst>
                    <a:ext uri="{9D8B030D-6E8A-4147-A177-3AD203B41FA5}">
                      <a16:colId xmlns:a16="http://schemas.microsoft.com/office/drawing/2014/main" val="935485086"/>
                    </a:ext>
                  </a:extLst>
                </a:gridCol>
                <a:gridCol w="2679558">
                  <a:extLst>
                    <a:ext uri="{9D8B030D-6E8A-4147-A177-3AD203B41FA5}">
                      <a16:colId xmlns:a16="http://schemas.microsoft.com/office/drawing/2014/main" val="4100634577"/>
                    </a:ext>
                  </a:extLst>
                </a:gridCol>
                <a:gridCol w="669395">
                  <a:extLst>
                    <a:ext uri="{9D8B030D-6E8A-4147-A177-3AD203B41FA5}">
                      <a16:colId xmlns:a16="http://schemas.microsoft.com/office/drawing/2014/main" val="3293409483"/>
                    </a:ext>
                  </a:extLst>
                </a:gridCol>
                <a:gridCol w="643020">
                  <a:extLst>
                    <a:ext uri="{9D8B030D-6E8A-4147-A177-3AD203B41FA5}">
                      <a16:colId xmlns:a16="http://schemas.microsoft.com/office/drawing/2014/main" val="485877235"/>
                    </a:ext>
                  </a:extLst>
                </a:gridCol>
                <a:gridCol w="1094509">
                  <a:extLst>
                    <a:ext uri="{9D8B030D-6E8A-4147-A177-3AD203B41FA5}">
                      <a16:colId xmlns:a16="http://schemas.microsoft.com/office/drawing/2014/main" val="298635709"/>
                    </a:ext>
                  </a:extLst>
                </a:gridCol>
              </a:tblGrid>
              <a:tr h="27081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DIRECCIÓN O DEPARTAMENTO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ANÁLISIS DE CAUSA</a:t>
                      </a:r>
                      <a:endParaRPr lang="es-DO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ACTIVIDAD CORRECTIVA</a:t>
                      </a:r>
                      <a:endParaRPr lang="es-DO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FECHA</a:t>
                      </a:r>
                      <a:endParaRPr lang="es-DO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RESPONSABLE</a:t>
                      </a:r>
                      <a:endParaRPr lang="es-DO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156870"/>
                  </a:ext>
                </a:extLst>
              </a:tr>
              <a:tr h="210309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INICIO</a:t>
                      </a:r>
                      <a:endParaRPr lang="es-DO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1" u="none" strike="noStrike">
                          <a:solidFill>
                            <a:schemeClr val="tx1"/>
                          </a:solidFill>
                          <a:effectLst/>
                        </a:rPr>
                        <a:t>FIN</a:t>
                      </a:r>
                      <a:endParaRPr lang="es-DO" sz="12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952064"/>
                  </a:ext>
                </a:extLst>
              </a:tr>
              <a:tr h="938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DO" sz="14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Dirección</a:t>
                      </a:r>
                      <a:r>
                        <a:rPr lang="es-DO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de</a:t>
                      </a:r>
                    </a:p>
                    <a:p>
                      <a:pPr algn="l" rtl="0" fontAlgn="ctr"/>
                      <a:r>
                        <a:rPr lang="es-DO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Normas y</a:t>
                      </a:r>
                    </a:p>
                    <a:p>
                      <a:pPr algn="l" rtl="0" fontAlgn="ctr"/>
                      <a:r>
                        <a:rPr lang="es-DO" sz="1400" b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Procedimientos 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FII-DIGECOG-NP-001 Nivel de cumplimiento de las Normas elaboradas con los requisitos de calidad aplicables.</a:t>
                      </a:r>
                      <a:endParaRPr lang="es-E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Pendiente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Procedimiento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Valuación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Inmuebles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aprobación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devuelto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observaciones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las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mismas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fueron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corregidas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el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documento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enviado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nuevamente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la </a:t>
                      </a:r>
                      <a:r>
                        <a:rPr lang="en-US" sz="120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General.</a:t>
                      </a:r>
                      <a:endParaRPr lang="es-DO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tiempos para el retorno de los procedimientos</a:t>
                      </a:r>
                      <a:r>
                        <a:rPr lang="es-E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01/2022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Dirección de Normas y Procedimientos 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111346"/>
                  </a:ext>
                </a:extLst>
              </a:tr>
              <a:tr h="810818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Departamento de</a:t>
                      </a:r>
                    </a:p>
                    <a:p>
                      <a:pPr algn="l" rtl="0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Planificación y</a:t>
                      </a:r>
                    </a:p>
                    <a:p>
                      <a:pPr algn="l" rtl="0" fontAlgn="ctr"/>
                      <a:r>
                        <a:rPr lang="en-U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Desarrollo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FII-DIGECOG-PD-002 Porcentaje de avance de formulación del  Plan Estratégico 2022-2024 y POA 2022. </a:t>
                      </a:r>
                      <a:endParaRPr lang="es-E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Plan Operativo</a:t>
                      </a:r>
                      <a:r>
                        <a:rPr lang="es-E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Anual 2022 está en proceso de ensamblaje para posterior recolección de firmas, ya que sufrió modificaciones por la inclusión de diferentes aspectos detectados en los diagnósticos realizados a las distintas áreas de la institución, entre otros factores. 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firmará el POA por</a:t>
                      </a:r>
                      <a:r>
                        <a:rPr lang="es-E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todos los encargados de las áreas organizativas de la institución para posterior socialización y publicación.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01/2022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de Planificación y Desarrollo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593868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pPr algn="l" rtl="0" fontAlgn="ctr"/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FII-DIGECOG-PD-020 Porcentaje de cumplimiento con las Normas Básicas de Control Interno (NOBACI). </a:t>
                      </a:r>
                      <a:endParaRPr lang="es-ES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Contraloría General de la República a principio de año realizó cambios en los requerimientos, colocando todos los componentes en cero, por ende, hubo que cargar nuevamente todas las evidencias bajo los nuevos lineamientos.</a:t>
                      </a:r>
                      <a:endParaRPr lang="es-ES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 concluir el 2021, culminamos con una carga interna del 99.20% de los requerimientos establecidos por la CGR de los cuales fueron validados el 65.03%.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Departamento de Planificación y Desarrollo</a:t>
                      </a:r>
                    </a:p>
                    <a:p>
                      <a:pPr algn="ctr" fontAlgn="b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7331747"/>
                  </a:ext>
                </a:extLst>
              </a:tr>
              <a:tr h="14721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Departamento</a:t>
                      </a:r>
                    </a:p>
                    <a:p>
                      <a:pPr algn="l" fontAlgn="ctr"/>
                      <a:r>
                        <a:rPr lang="es-E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Administrativo</a:t>
                      </a:r>
                    </a:p>
                    <a:p>
                      <a:pPr algn="l" fontAlgn="ctr"/>
                      <a:r>
                        <a:rPr lang="es-ES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Financiero</a:t>
                      </a:r>
                      <a:endParaRPr lang="es-E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FII-DIGECOG-AF-014  Efectividad de ejecución del PACC.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Incumplimiento en la</a:t>
                      </a:r>
                      <a:r>
                        <a:rPr lang="es-E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ejecución de las compras programadas, algunas por no disponibilidad de los fondos o por la no solicitud de las mismas para los departamentos de Tecnología, </a:t>
                      </a:r>
                      <a:r>
                        <a:rPr lang="es-E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Comunicación, Administrativo Financiero, Planificación </a:t>
                      </a:r>
                      <a:r>
                        <a:rPr lang="es-ES" sz="12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 Recursos </a:t>
                      </a:r>
                      <a:r>
                        <a:rPr lang="es-E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Humanos.</a:t>
                      </a:r>
                      <a:endParaRPr lang="es-ES" sz="120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Después de un análisis con el departamento de Planificación y Desarrollo, se acordó reducir la meta de un 100%, por un 88%. La meta planteada surge a raíz de un análisis basado en la línea base y en el comportamiento que ha tenido este indicador. Cabe destacar que el cambio de la meta se debe a los hallazgos (No confomidad) encontrados producto de una auditoria interna.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12/2021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01/2022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449773"/>
                  </a:ext>
                </a:extLst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945" y="0"/>
            <a:ext cx="3713019" cy="12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4944"/>
            <a:ext cx="12193057" cy="6828112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94812860"/>
              </p:ext>
            </p:extLst>
          </p:nvPr>
        </p:nvGraphicFramePr>
        <p:xfrm>
          <a:off x="0" y="30480"/>
          <a:ext cx="12192000" cy="682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2547257" y="378822"/>
            <a:ext cx="7733212" cy="783771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/>
              <a:t>CUMPLIMIENTO POA T4 POR DEPARTAMENTOS</a:t>
            </a:r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99.70%</a:t>
            </a:r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0248" y="2953155"/>
            <a:ext cx="4415244" cy="30200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8" y="310133"/>
            <a:ext cx="1686726" cy="7593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665" y="1882368"/>
            <a:ext cx="8228647" cy="40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4944"/>
            <a:ext cx="12193057" cy="6828112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11235069"/>
              </p:ext>
            </p:extLst>
          </p:nvPr>
        </p:nvGraphicFramePr>
        <p:xfrm>
          <a:off x="1357745" y="1180301"/>
          <a:ext cx="9462656" cy="497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3970190" y="488666"/>
            <a:ext cx="4251617" cy="661265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RESUMEN DE RESULTADOS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0" y="229858"/>
            <a:ext cx="1685107" cy="7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60338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995863" y="160338"/>
            <a:ext cx="7435515" cy="561557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DIRECCIÓN DE NORMAS Y PROCEDIMIENTOS 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29405"/>
              </p:ext>
            </p:extLst>
          </p:nvPr>
        </p:nvGraphicFramePr>
        <p:xfrm>
          <a:off x="429457" y="820780"/>
          <a:ext cx="11498511" cy="607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0571">
                  <a:extLst>
                    <a:ext uri="{9D8B030D-6E8A-4147-A177-3AD203B41FA5}">
                      <a16:colId xmlns:a16="http://schemas.microsoft.com/office/drawing/2014/main" val="1794949561"/>
                    </a:ext>
                  </a:extLst>
                </a:gridCol>
                <a:gridCol w="1119431">
                  <a:extLst>
                    <a:ext uri="{9D8B030D-6E8A-4147-A177-3AD203B41FA5}">
                      <a16:colId xmlns:a16="http://schemas.microsoft.com/office/drawing/2014/main" val="290458292"/>
                    </a:ext>
                  </a:extLst>
                </a:gridCol>
                <a:gridCol w="869427">
                  <a:extLst>
                    <a:ext uri="{9D8B030D-6E8A-4147-A177-3AD203B41FA5}">
                      <a16:colId xmlns:a16="http://schemas.microsoft.com/office/drawing/2014/main" val="2480922642"/>
                    </a:ext>
                  </a:extLst>
                </a:gridCol>
                <a:gridCol w="928265">
                  <a:extLst>
                    <a:ext uri="{9D8B030D-6E8A-4147-A177-3AD203B41FA5}">
                      <a16:colId xmlns:a16="http://schemas.microsoft.com/office/drawing/2014/main" val="2602488228"/>
                    </a:ext>
                  </a:extLst>
                </a:gridCol>
                <a:gridCol w="977953">
                  <a:extLst>
                    <a:ext uri="{9D8B030D-6E8A-4147-A177-3AD203B41FA5}">
                      <a16:colId xmlns:a16="http://schemas.microsoft.com/office/drawing/2014/main" val="3348775943"/>
                    </a:ext>
                  </a:extLst>
                </a:gridCol>
                <a:gridCol w="1585164">
                  <a:extLst>
                    <a:ext uri="{9D8B030D-6E8A-4147-A177-3AD203B41FA5}">
                      <a16:colId xmlns:a16="http://schemas.microsoft.com/office/drawing/2014/main" val="378981387"/>
                    </a:ext>
                  </a:extLst>
                </a:gridCol>
                <a:gridCol w="2507700">
                  <a:extLst>
                    <a:ext uri="{9D8B030D-6E8A-4147-A177-3AD203B41FA5}">
                      <a16:colId xmlns:a16="http://schemas.microsoft.com/office/drawing/2014/main" val="630310124"/>
                    </a:ext>
                  </a:extLst>
                </a:gridCol>
              </a:tblGrid>
              <a:tr h="2162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 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</a:t>
                      </a:r>
                      <a:r>
                        <a:rPr lang="es-DO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EJECUCION TRIMESTRAL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</a:t>
                      </a:r>
                      <a:r>
                        <a:rPr lang="es-E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DESVIACIÓN/COMENTARIOS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69312"/>
                  </a:ext>
                </a:extLst>
              </a:tr>
              <a:tr h="297827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4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24743"/>
                  </a:ext>
                </a:extLst>
              </a:tr>
              <a:tr h="641701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Nivel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cumplimiento de las Normas elaboradas con los requisitos de calidad aplicables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effectLst/>
                          <a:latin typeface="+mn-lt"/>
                        </a:rPr>
                        <a:t>99%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Pendientes 1 procedimiento: Valuación de Inmuebles.</a:t>
                      </a:r>
                      <a:endParaRPr lang="es-ES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71377"/>
                  </a:ext>
                </a:extLst>
              </a:tr>
              <a:tr h="74154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Normativa Contable Actualizada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9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 smtClean="0">
                          <a:effectLst/>
                          <a:latin typeface="+mn-lt"/>
                        </a:rPr>
                        <a:t>100</a:t>
                      </a:r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Presentó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una ejecución del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de lo establecido en el cuarto trimestre logrando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</a:t>
                      </a:r>
                      <a:r>
                        <a:rPr lang="es-E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100% de la meta anual</a:t>
                      </a:r>
                      <a:r>
                        <a:rPr lang="es-ES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programada</a:t>
                      </a:r>
                      <a:r>
                        <a:rPr lang="es-E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06955"/>
                  </a:ext>
                </a:extLst>
              </a:tr>
              <a:tr h="92693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material audiovisual didáctico sobre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 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normativas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elaboradas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4</a:t>
                      </a:r>
                      <a:endParaRPr lang="es-D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 logró el 100%,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elaborando el audiovisual sobre el procedimiento de la NICSP-21-Deterioro del valor de activos no generadores de efectivo, alcanzando el total de la meta anual.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74584"/>
                  </a:ext>
                </a:extLst>
              </a:tr>
              <a:tr h="92693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instituciones públicas capacitadas en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las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normativas contables emitidas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55%</a:t>
                      </a:r>
                      <a:endParaRPr lang="es-D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 logró capacitar a 559 instituciones logrando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impactar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1952 técnicos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las áreas financieras equivalente a un 93.5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resultando un acumulado para el  año 2021 de 197%.</a:t>
                      </a:r>
                      <a:endParaRPr lang="es-ES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521435"/>
                  </a:ext>
                </a:extLst>
              </a:tr>
              <a:tr h="741546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socializaciones realizadas con las áreas </a:t>
                      </a:r>
                      <a:endParaRPr lang="es-ES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internas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sobre normativas contables emitidas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Logró un 100% de lo establecido en el trimestre y 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alcanzó la totalidad de lo pautado en el </a:t>
                      </a:r>
                      <a:r>
                        <a:rPr lang="es-ES" sz="12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año.</a:t>
                      </a:r>
                      <a:endParaRPr lang="en-US" sz="12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 fontAlgn="ctr"/>
                      <a:endParaRPr lang="es-DO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329647"/>
                  </a:ext>
                </a:extLst>
              </a:tr>
              <a:tr h="7763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asistencias en normativas contables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</a:t>
                      </a:r>
                      <a:endParaRPr lang="es-ES" sz="1200" b="0" i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efectuadas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N/A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Logró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ejecución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 </a:t>
                      </a:r>
                      <a:r>
                        <a:rPr lang="es-ES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 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trimestre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y presentó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un total anual de 180</a:t>
                      </a:r>
                      <a:r>
                        <a:rPr lang="es-ES" sz="12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asistencias logrando la totalidad de la meta anual</a:t>
                      </a:r>
                      <a:r>
                        <a:rPr lang="es-ES" sz="12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619037"/>
                  </a:ext>
                </a:extLst>
              </a:tr>
              <a:tr h="683843">
                <a:tc>
                  <a:txBody>
                    <a:bodyPr/>
                    <a:lstStyle/>
                    <a:p>
                      <a:pPr algn="l" fontAlgn="ctr"/>
                      <a:endParaRPr lang="es-DO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DO" sz="1400" b="1" u="none" strike="noStrike" dirty="0">
                          <a:effectLst/>
                          <a:latin typeface="+mn-lt"/>
                        </a:rPr>
                        <a:t>Promedio acumulado genera</a:t>
                      </a:r>
                      <a:r>
                        <a:rPr lang="es-DO" sz="1400" u="none" strike="noStrike" dirty="0">
                          <a:effectLst/>
                          <a:latin typeface="+mn-lt"/>
                        </a:rPr>
                        <a:t>l</a:t>
                      </a:r>
                      <a:endParaRPr lang="es-DO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2000" b="1" u="none" strike="noStrike" dirty="0" smtClean="0">
                          <a:effectLst/>
                          <a:latin typeface="+mn-lt"/>
                        </a:rPr>
                        <a:t>99%</a:t>
                      </a:r>
                      <a:endParaRPr lang="es-DO" sz="20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522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45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60338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DIRECCIÓN DE PROCESAMIENTO CONTABLE Y ESTADOS FINANCIEROS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932107"/>
              </p:ext>
            </p:extLst>
          </p:nvPr>
        </p:nvGraphicFramePr>
        <p:xfrm>
          <a:off x="938464" y="1022685"/>
          <a:ext cx="10539663" cy="54535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9429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39542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99279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72433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72433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60313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56234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31727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META 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TRIMESTRAL</a:t>
                      </a:r>
                      <a:endParaRPr lang="es-DO" sz="14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DESVIACIÓN/COMENTARIOS 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3753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100795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unidades ejecutoras del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Gobierno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Central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con sus registros contables validados </a:t>
                      </a:r>
                      <a:endParaRPr lang="es-ES" sz="1200" b="0" i="0" u="none" strike="noStrike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de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ingresos,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gastos y financiamientos.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171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Logró un 100% de lo establecido en el </a:t>
                      </a: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trimestre alcanzado el total de la meta anual establecida.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111518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Cantidad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unidades ejecutoras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del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Gobierno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Central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con sus registros contables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validados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de las cuentas y subcuentas bancarias en el </a:t>
                      </a:r>
                      <a:endParaRPr lang="es-ES" sz="1200" b="0" i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tesoro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171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131891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unidades ejecutoras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del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Gobierno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Central con sus bienes, muebles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e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intangibles del período fiscal 2021, </a:t>
                      </a: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registrados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en el Sistema de Bienes.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  <a:tr h="131891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Cantidad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unidades ejecutoras del </a:t>
                      </a: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Gobierno</a:t>
                      </a:r>
                    </a:p>
                    <a:p>
                      <a:pPr lvl="0" algn="l">
                        <a:buNone/>
                      </a:pPr>
                      <a:r>
                        <a:rPr lang="es-E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con sus saldos contables saneados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u="none" strike="noStrike"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u="none" strike="noStrike" dirty="0" smtClean="0">
                          <a:effectLst/>
                          <a:latin typeface="+mn-lt"/>
                        </a:rPr>
                        <a:t>40</a:t>
                      </a:r>
                      <a:endParaRPr lang="es-DO" sz="120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DO" sz="1200" b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sz="1200" b="0" i="0" u="none" strike="noStrike" kern="1200" baseline="0" noProof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74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1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60338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DIRECCIÓN DE PROCESAMIENTO CONTABLE Y ESTADOS FINANCIEROS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39217"/>
              </p:ext>
            </p:extLst>
          </p:nvPr>
        </p:nvGraphicFramePr>
        <p:xfrm>
          <a:off x="806114" y="1010654"/>
          <a:ext cx="10575759" cy="5580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9498">
                  <a:extLst>
                    <a:ext uri="{9D8B030D-6E8A-4147-A177-3AD203B41FA5}">
                      <a16:colId xmlns:a16="http://schemas.microsoft.com/office/drawing/2014/main" val="1067265259"/>
                    </a:ext>
                  </a:extLst>
                </a:gridCol>
                <a:gridCol w="942760">
                  <a:extLst>
                    <a:ext uri="{9D8B030D-6E8A-4147-A177-3AD203B41FA5}">
                      <a16:colId xmlns:a16="http://schemas.microsoft.com/office/drawing/2014/main" val="2682844944"/>
                    </a:ext>
                  </a:extLst>
                </a:gridCol>
                <a:gridCol w="902359">
                  <a:extLst>
                    <a:ext uri="{9D8B030D-6E8A-4147-A177-3AD203B41FA5}">
                      <a16:colId xmlns:a16="http://schemas.microsoft.com/office/drawing/2014/main" val="3839040597"/>
                    </a:ext>
                  </a:extLst>
                </a:gridCol>
                <a:gridCol w="875420">
                  <a:extLst>
                    <a:ext uri="{9D8B030D-6E8A-4147-A177-3AD203B41FA5}">
                      <a16:colId xmlns:a16="http://schemas.microsoft.com/office/drawing/2014/main" val="2102646218"/>
                    </a:ext>
                  </a:extLst>
                </a:gridCol>
                <a:gridCol w="875420">
                  <a:extLst>
                    <a:ext uri="{9D8B030D-6E8A-4147-A177-3AD203B41FA5}">
                      <a16:colId xmlns:a16="http://schemas.microsoft.com/office/drawing/2014/main" val="115042378"/>
                    </a:ext>
                  </a:extLst>
                </a:gridCol>
                <a:gridCol w="1567601">
                  <a:extLst>
                    <a:ext uri="{9D8B030D-6E8A-4147-A177-3AD203B41FA5}">
                      <a16:colId xmlns:a16="http://schemas.microsoft.com/office/drawing/2014/main" val="2941075869"/>
                    </a:ext>
                  </a:extLst>
                </a:gridCol>
                <a:gridCol w="2462701">
                  <a:extLst>
                    <a:ext uri="{9D8B030D-6E8A-4147-A177-3AD203B41FA5}">
                      <a16:colId xmlns:a16="http://schemas.microsoft.com/office/drawing/2014/main" val="1062720991"/>
                    </a:ext>
                  </a:extLst>
                </a:gridCol>
              </a:tblGrid>
              <a:tr h="24923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EJECUCION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s-DO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 DE DESVIACIÓN/COMENTARIOS</a:t>
                      </a:r>
                    </a:p>
                    <a:p>
                      <a:pPr algn="ctr" fontAlgn="ctr"/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731276"/>
                  </a:ext>
                </a:extLst>
              </a:tr>
              <a:tr h="40243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728961"/>
                  </a:ext>
                </a:extLst>
              </a:tr>
              <a:tr h="13094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Porcentaje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de instituciones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descentralizadas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y/o autónomas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, seguridad social,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empresas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públicas y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municipalidades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con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seguimientos</a:t>
                      </a:r>
                    </a:p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en el registro de </a:t>
                      </a:r>
                      <a:r>
                        <a:rPr lang="es-ES" sz="1200" b="0" i="0" u="none" strike="noStrike" dirty="0" smtClean="0">
                          <a:effectLst/>
                          <a:latin typeface="+mn-lt"/>
                        </a:rPr>
                        <a:t>su ejecución </a:t>
                      </a: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presupuestaria</a:t>
                      </a: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Logró un 100% de lo establecido en el </a:t>
                      </a:r>
                      <a:r>
                        <a:rPr lang="es-ES" sz="12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trimestre</a:t>
                      </a: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igual modo, el cumplimiento total de la meta anual pautada.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6174255"/>
                  </a:ext>
                </a:extLst>
              </a:tr>
              <a:tr h="146132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noProof="0" dirty="0">
                          <a:effectLst/>
                          <a:latin typeface="+mn-lt"/>
                        </a:rPr>
                        <a:t>Porcentaje de instituciones descentralizadas y/o autónomas, seguridad social, empresas públicas y municipalidades asesoradas en sus transacciones económicas y financieras conforme al Sistema de Contabilidad Gubernamental.</a:t>
                      </a:r>
                    </a:p>
                  </a:txBody>
                  <a:tcPr marL="0" marR="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DO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lvl="0" algn="l">
                        <a:buNone/>
                      </a:pPr>
                      <a:endParaRPr lang="es-ES" sz="12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2259920"/>
                  </a:ext>
                </a:extLst>
              </a:tr>
              <a:tr h="11215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Cantidad de estados financieros de las instituciones descentralizadas y/o autónomas, seguridad social, empresas públicas y municipalidades analizados.</a:t>
                      </a: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</a:t>
                      </a:r>
                      <a:r>
                        <a:rPr lang="es-DO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s-D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 indicador tenía una meta de 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</a:t>
                      </a:r>
                      <a:r>
                        <a:rPr lang="es-DO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480 </a:t>
                      </a:r>
                      <a:r>
                        <a:rPr lang="es-D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estados 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financieros. Logrando un total de</a:t>
                      </a:r>
                      <a:r>
                        <a:rPr lang="es-DO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583 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</a:t>
                      </a:r>
                      <a:r>
                        <a:rPr lang="es-D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 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ejecución</a:t>
                      </a:r>
                      <a:r>
                        <a:rPr lang="es-DO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D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final 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</a:t>
                      </a:r>
                      <a:r>
                        <a:rPr lang="es-DO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s-DO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%.</a:t>
                      </a:r>
                      <a:endParaRPr lang="es-DO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2631441"/>
                  </a:ext>
                </a:extLst>
              </a:tr>
              <a:tr h="835044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+mn-lt"/>
                        </a:rPr>
                        <a:t>Cantidad</a:t>
                      </a:r>
                      <a:r>
                        <a:rPr lang="es-ES" sz="1200" b="0" i="0" u="none" strike="noStrike" baseline="0" dirty="0">
                          <a:effectLst/>
                          <a:latin typeface="+mn-lt"/>
                        </a:rPr>
                        <a:t> de estados financieros del Gobierno Central elaborados oportunamente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+mn-lt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Logró un 100% de lo establecido en el </a:t>
                      </a:r>
                      <a:r>
                        <a:rPr lang="es-ES" sz="12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cuarto trimestre completando</a:t>
                      </a: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totalmente la meta anual.</a:t>
                      </a:r>
                      <a:endParaRPr lang="en-US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6108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240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160338"/>
            <a:ext cx="12193057" cy="6828112"/>
          </a:xfrm>
          <a:prstGeom prst="rect">
            <a:avLst/>
          </a:prstGeom>
        </p:spPr>
      </p:pic>
      <p:sp>
        <p:nvSpPr>
          <p:cNvPr id="2" name="Rectángulo redondeado 1"/>
          <p:cNvSpPr/>
          <p:nvPr/>
        </p:nvSpPr>
        <p:spPr>
          <a:xfrm>
            <a:off x="2430379" y="160338"/>
            <a:ext cx="9216189" cy="660442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 smtClean="0"/>
              <a:t>DIRECCIÓN DE PROCESAMIENTO CONTABLE Y ESTADOS FINANCIEROS </a:t>
            </a:r>
            <a:endParaRPr lang="en-US" sz="2800" b="1" dirty="0"/>
          </a:p>
        </p:txBody>
      </p:sp>
      <p:sp>
        <p:nvSpPr>
          <p:cNvPr id="6" name="AutoShape 2" descr="Qué es el Benchmarking y cómo puede aplicarse en tu negocio?"/>
          <p:cNvSpPr>
            <a:spLocks noChangeAspect="1" noChangeArrowheads="1"/>
          </p:cNvSpPr>
          <p:nvPr/>
        </p:nvSpPr>
        <p:spPr bwMode="auto">
          <a:xfrm>
            <a:off x="155575" y="-144463"/>
            <a:ext cx="273882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sp>
        <p:nvSpPr>
          <p:cNvPr id="8" name="Elipse 7"/>
          <p:cNvSpPr/>
          <p:nvPr/>
        </p:nvSpPr>
        <p:spPr>
          <a:xfrm>
            <a:off x="7380515" y="1489167"/>
            <a:ext cx="3553096" cy="147356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DO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4" y="61451"/>
            <a:ext cx="1685107" cy="75932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671537"/>
              </p:ext>
            </p:extLst>
          </p:nvPr>
        </p:nvGraphicFramePr>
        <p:xfrm>
          <a:off x="914399" y="922715"/>
          <a:ext cx="10431379" cy="5886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6328">
                  <a:extLst>
                    <a:ext uri="{9D8B030D-6E8A-4147-A177-3AD203B41FA5}">
                      <a16:colId xmlns:a16="http://schemas.microsoft.com/office/drawing/2014/main" val="3832996310"/>
                    </a:ext>
                  </a:extLst>
                </a:gridCol>
                <a:gridCol w="988461">
                  <a:extLst>
                    <a:ext uri="{9D8B030D-6E8A-4147-A177-3AD203B41FA5}">
                      <a16:colId xmlns:a16="http://schemas.microsoft.com/office/drawing/2014/main" val="1041927153"/>
                    </a:ext>
                  </a:extLst>
                </a:gridCol>
                <a:gridCol w="884398">
                  <a:extLst>
                    <a:ext uri="{9D8B030D-6E8A-4147-A177-3AD203B41FA5}">
                      <a16:colId xmlns:a16="http://schemas.microsoft.com/office/drawing/2014/main" val="3429329765"/>
                    </a:ext>
                  </a:extLst>
                </a:gridCol>
                <a:gridCol w="857997">
                  <a:extLst>
                    <a:ext uri="{9D8B030D-6E8A-4147-A177-3AD203B41FA5}">
                      <a16:colId xmlns:a16="http://schemas.microsoft.com/office/drawing/2014/main" val="226170643"/>
                    </a:ext>
                  </a:extLst>
                </a:gridCol>
                <a:gridCol w="857997">
                  <a:extLst>
                    <a:ext uri="{9D8B030D-6E8A-4147-A177-3AD203B41FA5}">
                      <a16:colId xmlns:a16="http://schemas.microsoft.com/office/drawing/2014/main" val="4101337769"/>
                    </a:ext>
                  </a:extLst>
                </a:gridCol>
                <a:gridCol w="1534495">
                  <a:extLst>
                    <a:ext uri="{9D8B030D-6E8A-4147-A177-3AD203B41FA5}">
                      <a16:colId xmlns:a16="http://schemas.microsoft.com/office/drawing/2014/main" val="317774671"/>
                    </a:ext>
                  </a:extLst>
                </a:gridCol>
                <a:gridCol w="2481703">
                  <a:extLst>
                    <a:ext uri="{9D8B030D-6E8A-4147-A177-3AD203B41FA5}">
                      <a16:colId xmlns:a16="http://schemas.microsoft.com/office/drawing/2014/main" val="2834225186"/>
                    </a:ext>
                  </a:extLst>
                </a:gridCol>
              </a:tblGrid>
              <a:tr h="21977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INDICADOR</a:t>
                      </a:r>
                      <a:endParaRPr lang="es-DO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META 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ANUAL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2021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s-DO" sz="1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PROMEDIO </a:t>
                      </a:r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EJECUCION TRIMESTRAL</a:t>
                      </a:r>
                      <a:endParaRPr lang="es-ES" sz="1400" dirty="0"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CAUSAS</a:t>
                      </a:r>
                      <a:r>
                        <a:rPr lang="es-DO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DESVIACIÓN/COMENTARIOS</a:t>
                      </a:r>
                      <a:endParaRPr lang="es-DO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270909"/>
                  </a:ext>
                </a:extLst>
              </a:tr>
              <a:tr h="381515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OCT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NOV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DIC</a:t>
                      </a:r>
                      <a:endParaRPr lang="es-DO" sz="1200" b="1" i="0" u="none" strike="noStrike" dirty="0">
                        <a:solidFill>
                          <a:schemeClr val="tx1"/>
                        </a:solidFill>
                        <a:effectLst/>
                        <a:latin typeface="Palatino Linotype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2703"/>
                  </a:ext>
                </a:extLst>
              </a:tr>
              <a:tr h="115379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</a:t>
                      </a: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estados de ejecución presupuestaria elaborados oportunamente</a:t>
                      </a:r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Logró </a:t>
                      </a:r>
                      <a:r>
                        <a:rPr lang="es-ES" sz="12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una ejecución del100</a:t>
                      </a:r>
                      <a:r>
                        <a:rPr lang="es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% de lo establecido en el </a:t>
                      </a:r>
                      <a:r>
                        <a:rPr lang="es-ES" sz="12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cuarto trimestre</a:t>
                      </a:r>
                      <a:r>
                        <a:rPr lang="es-ES" sz="1200" b="0" i="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s-ES" sz="12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cumplió la totalidad</a:t>
                      </a:r>
                      <a:r>
                        <a:rPr lang="es-ES" sz="12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 la meta anual con la elaboración de 12 estados de ejecución presupuestaria.</a:t>
                      </a:r>
                      <a:endParaRPr lang="es-ES" sz="1200" b="0" i="0" u="none" strike="noStrike" kern="1200" noProof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179690"/>
                  </a:ext>
                </a:extLst>
              </a:tr>
              <a:tr h="168230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cuentas ahorro inversión financiamiento del Gobierno Central elaboradas</a:t>
                      </a:r>
                      <a:r>
                        <a:rPr lang="es-ES" sz="1200" b="0" i="0" u="none" strike="noStrike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oportunamente.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 logró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realizar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69 cuentas de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ahorro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-inversion-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financiamiento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Gobierno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Central,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obteniendo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un 110%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cuarto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trimestre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Con un total de 264 cuentas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el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año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que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representan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más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del 100% de la meta </a:t>
                      </a:r>
                      <a:r>
                        <a:rPr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pautada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 </a:t>
                      </a:r>
                      <a:endParaRPr lang="en-US" sz="1200" b="0" i="0" u="none" strike="noStrike" kern="1200" baseline="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035439"/>
                  </a:ext>
                </a:extLst>
              </a:tr>
              <a:tr h="988963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Cantidad de estados de Recaudación</a:t>
                      </a:r>
                      <a:r>
                        <a:rPr lang="es-ES" sz="1200" b="0" i="0" u="none" strike="noStrike" baseline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inversión de las rentas elaborados oportunamente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Fue</a:t>
                      </a:r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ejecutado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al 100% el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cronograma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elaboración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Estado de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Recaudación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Inversión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las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Rentas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(ERIR).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Presentó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avance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sobre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meta </a:t>
                      </a:r>
                      <a:r>
                        <a:rPr lang="en-US" sz="1200" b="0" i="0" u="none" strike="noStrike" baseline="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anual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del 100%. 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610331"/>
                  </a:ext>
                </a:extLst>
              </a:tr>
              <a:tr h="65930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Porcentaje de cumplimento del cronograma de elaboración del ERIR</a:t>
                      </a:r>
                      <a:endParaRPr lang="es-DO" sz="1200" b="0" i="0" u="none" strike="noStrike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ctr"/>
                      <a:endParaRPr lang="es-ES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0269807"/>
                  </a:ext>
                </a:extLst>
              </a:tr>
              <a:tr h="674062">
                <a:tc>
                  <a:txBody>
                    <a:bodyPr/>
                    <a:lstStyle/>
                    <a:p>
                      <a:pPr algn="l" fontAlgn="ctr"/>
                      <a:endParaRPr lang="es-DO" sz="12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DO" sz="1400" b="1" i="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acumulado genera</a:t>
                      </a:r>
                      <a:r>
                        <a:rPr lang="es-DO" sz="1400" b="0" i="0" u="none" strike="noStrike" noProof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100" b="0" i="0" u="none" strike="noStrike"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DO" sz="2000" b="1" i="0" u="none" strike="noStrike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  <a:endParaRPr lang="es-DO" sz="20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7601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5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5527</Words>
  <Application>Microsoft Office PowerPoint</Application>
  <PresentationFormat>Panorámica</PresentationFormat>
  <Paragraphs>1312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Century Gothic</vt:lpstr>
      <vt:lpstr>Palatino Linotype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Mariel Ramirez Peguero</cp:lastModifiedBy>
  <cp:revision>157</cp:revision>
  <dcterms:created xsi:type="dcterms:W3CDTF">2021-12-21T13:29:34Z</dcterms:created>
  <dcterms:modified xsi:type="dcterms:W3CDTF">2022-02-24T14:22:57Z</dcterms:modified>
</cp:coreProperties>
</file>