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265" r:id="rId3"/>
    <p:sldId id="258" r:id="rId4"/>
    <p:sldId id="257" r:id="rId5"/>
    <p:sldId id="259" r:id="rId6"/>
    <p:sldId id="266" r:id="rId7"/>
    <p:sldId id="260" r:id="rId8"/>
    <p:sldId id="298" r:id="rId9"/>
    <p:sldId id="267" r:id="rId10"/>
    <p:sldId id="320" r:id="rId11"/>
    <p:sldId id="321" r:id="rId12"/>
    <p:sldId id="268" r:id="rId13"/>
    <p:sldId id="299" r:id="rId14"/>
    <p:sldId id="271" r:id="rId15"/>
    <p:sldId id="274" r:id="rId16"/>
    <p:sldId id="269" r:id="rId17"/>
    <p:sldId id="322" r:id="rId18"/>
    <p:sldId id="325" r:id="rId19"/>
    <p:sldId id="326" r:id="rId20"/>
    <p:sldId id="323" r:id="rId21"/>
    <p:sldId id="324" r:id="rId22"/>
    <p:sldId id="327" r:id="rId23"/>
    <p:sldId id="281" r:id="rId24"/>
    <p:sldId id="278" r:id="rId25"/>
    <p:sldId id="328" r:id="rId26"/>
    <p:sldId id="272" r:id="rId27"/>
    <p:sldId id="277" r:id="rId28"/>
    <p:sldId id="329" r:id="rId29"/>
    <p:sldId id="331" r:id="rId30"/>
    <p:sldId id="263" r:id="rId31"/>
    <p:sldId id="279" r:id="rId32"/>
    <p:sldId id="335" r:id="rId33"/>
    <p:sldId id="332" r:id="rId34"/>
    <p:sldId id="333" r:id="rId35"/>
    <p:sldId id="334" r:id="rId36"/>
    <p:sldId id="280" r:id="rId37"/>
    <p:sldId id="330" r:id="rId38"/>
    <p:sldId id="336" r:id="rId39"/>
    <p:sldId id="337" r:id="rId40"/>
    <p:sldId id="338" r:id="rId41"/>
    <p:sldId id="339" r:id="rId42"/>
    <p:sldId id="340" r:id="rId43"/>
    <p:sldId id="341" r:id="rId44"/>
    <p:sldId id="342" r:id="rId45"/>
    <p:sldId id="270" r:id="rId46"/>
    <p:sldId id="343" r:id="rId47"/>
    <p:sldId id="262" r:id="rId48"/>
  </p:sldIdLst>
  <p:sldSz cx="12192000" cy="6858000"/>
  <p:notesSz cx="7102475" cy="9388475"/>
  <p:defaultTextStyle>
    <a:defPPr>
      <a:defRPr lang="es-D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andra Meran Santana" initials="AMS" lastIdx="1" clrIdx="0">
    <p:extLst>
      <p:ext uri="{19B8F6BF-5375-455C-9EA6-DF929625EA0E}">
        <p15:presenceInfo xmlns:p15="http://schemas.microsoft.com/office/powerpoint/2012/main" userId="S-1-5-21-1484953598-1959268695-3824560538-2726" providerId="AD"/>
      </p:ext>
    </p:extLst>
  </p:cmAuthor>
  <p:cmAuthor id="2" name="Jessica Nina Ovalles" initials="JNO" lastIdx="6" clrIdx="1">
    <p:extLst>
      <p:ext uri="{19B8F6BF-5375-455C-9EA6-DF929625EA0E}">
        <p15:presenceInfo xmlns:p15="http://schemas.microsoft.com/office/powerpoint/2012/main" userId="S-1-5-21-1484953598-1959268695-3824560538-481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64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5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vr-vm-fs00\PLANIFICACION\MONITOREO\Referencias%202024\Monitoreos%202024\Data%20202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20551444447371E-2"/>
          <c:y val="0.13950166616715218"/>
          <c:w val="0.87212001509844717"/>
          <c:h val="0.773245786012725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es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'T1 2024'!$C$48:$C$57</c:f>
              <c:strCache>
                <c:ptCount val="10"/>
                <c:pt idx="0">
                  <c:v>NP</c:v>
                </c:pt>
                <c:pt idx="1">
                  <c:v>PC</c:v>
                </c:pt>
                <c:pt idx="2">
                  <c:v>AI</c:v>
                </c:pt>
                <c:pt idx="3">
                  <c:v>RH</c:v>
                </c:pt>
                <c:pt idx="4">
                  <c:v>PD</c:v>
                </c:pt>
                <c:pt idx="5">
                  <c:v>AF</c:v>
                </c:pt>
                <c:pt idx="6">
                  <c:v>TI</c:v>
                </c:pt>
                <c:pt idx="7">
                  <c:v>DC</c:v>
                </c:pt>
                <c:pt idx="8">
                  <c:v>DJ</c:v>
                </c:pt>
                <c:pt idx="9">
                  <c:v>OAI</c:v>
                </c:pt>
              </c:strCache>
            </c:strRef>
          </c:cat>
          <c:val>
            <c:numRef>
              <c:f>'T1 2024'!$H$48:$H$57</c:f>
              <c:numCache>
                <c:formatCode>0.00%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0.97529999999999994</c:v>
                </c:pt>
                <c:pt idx="4">
                  <c:v>0.98</c:v>
                </c:pt>
                <c:pt idx="5">
                  <c:v>1</c:v>
                </c:pt>
                <c:pt idx="6">
                  <c:v>1</c:v>
                </c:pt>
                <c:pt idx="7">
                  <c:v>0.88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A3-4609-8144-A7A078D6F8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0169568"/>
        <c:axId val="590031904"/>
      </c:barChart>
      <c:catAx>
        <c:axId val="590169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s-US"/>
          </a:p>
        </c:txPr>
        <c:crossAx val="590031904"/>
        <c:crosses val="autoZero"/>
        <c:auto val="1"/>
        <c:lblAlgn val="ctr"/>
        <c:lblOffset val="100"/>
        <c:noMultiLvlLbl val="0"/>
      </c:catAx>
      <c:valAx>
        <c:axId val="590031904"/>
        <c:scaling>
          <c:orientation val="minMax"/>
          <c:min val="0.1"/>
        </c:scaling>
        <c:delete val="1"/>
        <c:axPos val="l"/>
        <c:numFmt formatCode="0.00%" sourceLinked="1"/>
        <c:majorTickMark val="none"/>
        <c:minorTickMark val="none"/>
        <c:tickLblPos val="nextTo"/>
        <c:crossAx val="590169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+mj-lt"/>
        </a:defRPr>
      </a:pPr>
      <a:endParaRPr lang="es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4-24T16:04:44.587" idx="1">
    <p:pos x="7680" y="10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357" cy="4700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D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023481" y="0"/>
            <a:ext cx="3077357" cy="4700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8E81D9-5479-4F43-98D0-9055C16A71E1}" type="datetimeFigureOut">
              <a:rPr lang="es-DO" smtClean="0"/>
              <a:t>9/5/2024</a:t>
            </a:fld>
            <a:endParaRPr lang="es-D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DO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10412" y="4518724"/>
            <a:ext cx="5681653" cy="369619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918456"/>
            <a:ext cx="3077357" cy="470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D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023481" y="8918456"/>
            <a:ext cx="3077357" cy="470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381BDD-0016-4FDC-A5FD-6BC483B3B56C}" type="slidenum">
              <a:rPr lang="es-DO" smtClean="0"/>
              <a:t>‹Nº›</a:t>
            </a:fld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2586755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D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8FA29-EF15-4BB6-B30A-14DABDA62A88}" type="datetimeFigureOut">
              <a:rPr lang="es-DO" smtClean="0"/>
              <a:t>9/5/2024</a:t>
            </a:fld>
            <a:endParaRPr lang="es-D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BA66E-DE2D-4055-8ACF-1C7024A81AAE}" type="slidenum">
              <a:rPr lang="es-DO" smtClean="0"/>
              <a:t>‹Nº›</a:t>
            </a:fld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1132075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8FA29-EF15-4BB6-B30A-14DABDA62A88}" type="datetimeFigureOut">
              <a:rPr lang="es-DO" smtClean="0"/>
              <a:t>9/5/2024</a:t>
            </a:fld>
            <a:endParaRPr lang="es-D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BA66E-DE2D-4055-8ACF-1C7024A81AAE}" type="slidenum">
              <a:rPr lang="es-DO" smtClean="0"/>
              <a:t>‹Nº›</a:t>
            </a:fld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2542649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8FA29-EF15-4BB6-B30A-14DABDA62A88}" type="datetimeFigureOut">
              <a:rPr lang="es-DO" smtClean="0"/>
              <a:t>9/5/2024</a:t>
            </a:fld>
            <a:endParaRPr lang="es-D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BA66E-DE2D-4055-8ACF-1C7024A81AAE}" type="slidenum">
              <a:rPr lang="es-DO" smtClean="0"/>
              <a:t>‹Nº›</a:t>
            </a:fld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3904374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8FA29-EF15-4BB6-B30A-14DABDA62A88}" type="datetimeFigureOut">
              <a:rPr lang="es-DO" smtClean="0"/>
              <a:t>9/5/2024</a:t>
            </a:fld>
            <a:endParaRPr lang="es-D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BA66E-DE2D-4055-8ACF-1C7024A81AAE}" type="slidenum">
              <a:rPr lang="es-DO" smtClean="0"/>
              <a:t>‹Nº›</a:t>
            </a:fld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3125423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8FA29-EF15-4BB6-B30A-14DABDA62A88}" type="datetimeFigureOut">
              <a:rPr lang="es-DO" smtClean="0"/>
              <a:t>9/5/2024</a:t>
            </a:fld>
            <a:endParaRPr lang="es-D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BA66E-DE2D-4055-8ACF-1C7024A81AAE}" type="slidenum">
              <a:rPr lang="es-DO" smtClean="0"/>
              <a:t>‹Nº›</a:t>
            </a:fld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1456696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8FA29-EF15-4BB6-B30A-14DABDA62A88}" type="datetimeFigureOut">
              <a:rPr lang="es-DO" smtClean="0"/>
              <a:t>9/5/2024</a:t>
            </a:fld>
            <a:endParaRPr lang="es-D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BA66E-DE2D-4055-8ACF-1C7024A81AAE}" type="slidenum">
              <a:rPr lang="es-DO" smtClean="0"/>
              <a:t>‹Nº›</a:t>
            </a:fld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3534855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8FA29-EF15-4BB6-B30A-14DABDA62A88}" type="datetimeFigureOut">
              <a:rPr lang="es-DO" smtClean="0"/>
              <a:t>9/5/2024</a:t>
            </a:fld>
            <a:endParaRPr lang="es-DO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BA66E-DE2D-4055-8ACF-1C7024A81AAE}" type="slidenum">
              <a:rPr lang="es-DO" smtClean="0"/>
              <a:t>‹Nº›</a:t>
            </a:fld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1841962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8FA29-EF15-4BB6-B30A-14DABDA62A88}" type="datetimeFigureOut">
              <a:rPr lang="es-DO" smtClean="0"/>
              <a:t>9/5/2024</a:t>
            </a:fld>
            <a:endParaRPr lang="es-DO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BA66E-DE2D-4055-8ACF-1C7024A81AAE}" type="slidenum">
              <a:rPr lang="es-DO" smtClean="0"/>
              <a:t>‹Nº›</a:t>
            </a:fld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1253581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8FA29-EF15-4BB6-B30A-14DABDA62A88}" type="datetimeFigureOut">
              <a:rPr lang="es-DO" smtClean="0"/>
              <a:t>9/5/2024</a:t>
            </a:fld>
            <a:endParaRPr lang="es-DO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BA66E-DE2D-4055-8ACF-1C7024A81AAE}" type="slidenum">
              <a:rPr lang="es-DO" smtClean="0"/>
              <a:t>‹Nº›</a:t>
            </a:fld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3398094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8FA29-EF15-4BB6-B30A-14DABDA62A88}" type="datetimeFigureOut">
              <a:rPr lang="es-DO" smtClean="0"/>
              <a:t>9/5/2024</a:t>
            </a:fld>
            <a:endParaRPr lang="es-D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BA66E-DE2D-4055-8ACF-1C7024A81AAE}" type="slidenum">
              <a:rPr lang="es-DO" smtClean="0"/>
              <a:t>‹Nº›</a:t>
            </a:fld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2473803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DO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8FA29-EF15-4BB6-B30A-14DABDA62A88}" type="datetimeFigureOut">
              <a:rPr lang="es-DO" smtClean="0"/>
              <a:t>9/5/2024</a:t>
            </a:fld>
            <a:endParaRPr lang="es-D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BA66E-DE2D-4055-8ACF-1C7024A81AAE}" type="slidenum">
              <a:rPr lang="es-DO" smtClean="0"/>
              <a:t>‹Nº›</a:t>
            </a:fld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2484450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8FA29-EF15-4BB6-B30A-14DABDA62A88}" type="datetimeFigureOut">
              <a:rPr lang="es-DO" smtClean="0"/>
              <a:t>9/5/2024</a:t>
            </a:fld>
            <a:endParaRPr lang="es-D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D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BA66E-DE2D-4055-8ACF-1C7024A81AAE}" type="slidenum">
              <a:rPr lang="es-DO" smtClean="0"/>
              <a:t>‹Nº›</a:t>
            </a:fld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546249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sv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sv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sv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sv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sv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sv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sv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sv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sv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sv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sv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sv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sv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sv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sv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sv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sv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sv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sv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sv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sv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sv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954893" y="2461367"/>
            <a:ext cx="84623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b="1" dirty="0">
                <a:solidFill>
                  <a:srgbClr val="0070C0"/>
                </a:solidFill>
              </a:rPr>
              <a:t>PLAN OPERATIVO ANUAL 2024, Monitoreo Primer Trimestre</a:t>
            </a:r>
          </a:p>
          <a:p>
            <a:pPr algn="ctr"/>
            <a:r>
              <a:rPr lang="es-DO" sz="2400" b="1" dirty="0"/>
              <a:t>RDC-PD-023</a:t>
            </a:r>
            <a:endParaRPr lang="en-US" sz="2400" b="1" dirty="0"/>
          </a:p>
          <a:p>
            <a:pPr algn="ctr"/>
            <a:r>
              <a:rPr lang="es-MX" sz="4800" b="1" dirty="0">
                <a:solidFill>
                  <a:srgbClr val="0070C0"/>
                </a:solidFill>
              </a:rPr>
              <a:t> </a:t>
            </a:r>
            <a:r>
              <a:rPr lang="es-ES" sz="4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s-DO" sz="4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069" y="447638"/>
            <a:ext cx="6156004" cy="152894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180" y="4515815"/>
            <a:ext cx="4230255" cy="206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274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301121" y="1758547"/>
            <a:ext cx="8205079" cy="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1578070" y="4897884"/>
            <a:ext cx="1253665" cy="1253665"/>
            <a:chOff x="0" y="0"/>
            <a:chExt cx="1913890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AE8ED"/>
            </a:solidFill>
          </p:spPr>
        </p:sp>
      </p:grpSp>
      <p:sp>
        <p:nvSpPr>
          <p:cNvPr id="5" name="AutoShape 5"/>
          <p:cNvSpPr/>
          <p:nvPr/>
        </p:nvSpPr>
        <p:spPr>
          <a:xfrm>
            <a:off x="-94423" y="6165850"/>
            <a:ext cx="8096221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5800" y="4065985"/>
            <a:ext cx="892269" cy="210621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 l="4133" r="4133"/>
          <a:stretch>
            <a:fillRect/>
          </a:stretch>
        </p:blipFill>
        <p:spPr>
          <a:xfrm>
            <a:off x="11005725" y="95217"/>
            <a:ext cx="979873" cy="61604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24721" y="69752"/>
            <a:ext cx="1094615" cy="66698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78070" y="4897884"/>
            <a:ext cx="1253665" cy="1253665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8120204" y="6049949"/>
            <a:ext cx="3385997" cy="1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400"/>
              </a:lnSpc>
              <a:spcBef>
                <a:spcPct val="0"/>
              </a:spcBef>
            </a:pPr>
            <a:r>
              <a:rPr lang="en-US" sz="1000" dirty="0" err="1">
                <a:solidFill>
                  <a:srgbClr val="000000"/>
                </a:solidFill>
                <a:latin typeface="Poppins Light"/>
              </a:rPr>
              <a:t>Departamento</a:t>
            </a:r>
            <a:r>
              <a:rPr lang="en-US" sz="1000" dirty="0">
                <a:solidFill>
                  <a:srgbClr val="000000"/>
                </a:solidFill>
                <a:latin typeface="Poppins Light"/>
              </a:rPr>
              <a:t> de </a:t>
            </a:r>
            <a:r>
              <a:rPr lang="en-US" sz="1000" dirty="0" err="1">
                <a:solidFill>
                  <a:srgbClr val="000000"/>
                </a:solidFill>
                <a:latin typeface="Poppins Light"/>
              </a:rPr>
              <a:t>Planificación</a:t>
            </a:r>
            <a:r>
              <a:rPr lang="en-US" sz="1000" dirty="0">
                <a:solidFill>
                  <a:srgbClr val="000000"/>
                </a:solidFill>
                <a:latin typeface="Poppins Light"/>
              </a:rPr>
              <a:t> y </a:t>
            </a:r>
            <a:r>
              <a:rPr lang="en-US" sz="1000" dirty="0" err="1">
                <a:solidFill>
                  <a:srgbClr val="000000"/>
                </a:solidFill>
                <a:latin typeface="Poppins Light"/>
              </a:rPr>
              <a:t>Desarrolllo</a:t>
            </a:r>
            <a:endParaRPr lang="en-US" sz="1000" dirty="0">
              <a:solidFill>
                <a:srgbClr val="000000"/>
              </a:solidFill>
              <a:latin typeface="Poppins Light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4540937" y="2159739"/>
            <a:ext cx="7337874" cy="7834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b="1" dirty="0">
                <a:solidFill>
                  <a:srgbClr val="000000"/>
                </a:solidFill>
                <a:latin typeface="+mj-lt"/>
              </a:rPr>
              <a:t>FII-DIGECOG-NP-001 </a:t>
            </a:r>
          </a:p>
          <a:p>
            <a:pPr algn="just">
              <a:lnSpc>
                <a:spcPts val="2053"/>
              </a:lnSpc>
              <a:spcBef>
                <a:spcPct val="0"/>
              </a:spcBef>
            </a:pPr>
            <a:r>
              <a:rPr lang="es-ES" sz="1466" dirty="0">
                <a:solidFill>
                  <a:srgbClr val="000000"/>
                </a:solidFill>
                <a:latin typeface="+mj-lt"/>
              </a:rPr>
              <a:t>Cantidad de compendio complementarios,  que fortalecen el marco normativo del sistema de contabilidad gubernamental, elaborado y/o actualizado.</a:t>
            </a:r>
          </a:p>
        </p:txBody>
      </p:sp>
      <p:grpSp>
        <p:nvGrpSpPr>
          <p:cNvPr id="31" name="Group 31"/>
          <p:cNvGrpSpPr/>
          <p:nvPr/>
        </p:nvGrpSpPr>
        <p:grpSpPr>
          <a:xfrm>
            <a:off x="3657600" y="2230373"/>
            <a:ext cx="718333" cy="718333"/>
            <a:chOff x="0" y="0"/>
            <a:chExt cx="1436665" cy="1436665"/>
          </a:xfrm>
        </p:grpSpPr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436665" cy="1436665"/>
            </a:xfrm>
            <a:prstGeom prst="rect">
              <a:avLst/>
            </a:prstGeom>
          </p:spPr>
        </p:pic>
        <p:sp>
          <p:nvSpPr>
            <p:cNvPr id="33" name="TextBox 33"/>
            <p:cNvSpPr txBox="1"/>
            <p:nvPr/>
          </p:nvSpPr>
          <p:spPr>
            <a:xfrm>
              <a:off x="92164" y="322284"/>
              <a:ext cx="1252337" cy="665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1867" dirty="0">
                  <a:solidFill>
                    <a:srgbClr val="F4F4F4"/>
                  </a:solidFill>
                  <a:latin typeface="Lovelo Bold"/>
                </a:rPr>
                <a:t>1</a:t>
              </a:r>
            </a:p>
          </p:txBody>
        </p:sp>
      </p:grpSp>
      <p:sp>
        <p:nvSpPr>
          <p:cNvPr id="38" name="TextBox 38"/>
          <p:cNvSpPr txBox="1"/>
          <p:nvPr/>
        </p:nvSpPr>
        <p:spPr>
          <a:xfrm>
            <a:off x="2326078" y="864384"/>
            <a:ext cx="7539845" cy="4335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12"/>
              </a:lnSpc>
              <a:spcBef>
                <a:spcPct val="0"/>
              </a:spcBef>
            </a:pPr>
            <a:r>
              <a:rPr lang="en-US" sz="2579" dirty="0" err="1">
                <a:solidFill>
                  <a:schemeClr val="tx2"/>
                </a:solidFill>
                <a:latin typeface="Aileron Regular Bold"/>
              </a:rPr>
              <a:t>Metas</a:t>
            </a:r>
            <a:r>
              <a:rPr lang="en-US" sz="2579" dirty="0">
                <a:solidFill>
                  <a:schemeClr val="tx2"/>
                </a:solidFill>
                <a:latin typeface="Aileron Regular Bold"/>
              </a:rPr>
              <a:t> POA </a:t>
            </a:r>
            <a:r>
              <a:rPr lang="en-US" sz="2579" dirty="0" err="1">
                <a:solidFill>
                  <a:schemeClr val="tx2"/>
                </a:solidFill>
                <a:latin typeface="Aileron Regular Bold"/>
              </a:rPr>
              <a:t>segundo</a:t>
            </a:r>
            <a:r>
              <a:rPr lang="en-US" sz="2579" dirty="0">
                <a:solidFill>
                  <a:schemeClr val="tx2"/>
                </a:solidFill>
                <a:latin typeface="Aileron Regular Bold"/>
              </a:rPr>
              <a:t> </a:t>
            </a:r>
            <a:r>
              <a:rPr lang="en-US" sz="2579" dirty="0" err="1">
                <a:solidFill>
                  <a:schemeClr val="tx2"/>
                </a:solidFill>
                <a:latin typeface="Aileron Regular Bold"/>
              </a:rPr>
              <a:t>trimestre</a:t>
            </a:r>
            <a:r>
              <a:rPr lang="en-US" sz="2579" dirty="0">
                <a:solidFill>
                  <a:schemeClr val="tx2"/>
                </a:solidFill>
                <a:latin typeface="Aileron Regular Bold"/>
              </a:rPr>
              <a:t> del 2024</a:t>
            </a:r>
          </a:p>
        </p:txBody>
      </p:sp>
      <p:sp>
        <p:nvSpPr>
          <p:cNvPr id="41" name="TextBox 12">
            <a:extLst>
              <a:ext uri="{FF2B5EF4-FFF2-40B4-BE49-F238E27FC236}">
                <a16:creationId xmlns:a16="http://schemas.microsoft.com/office/drawing/2014/main" id="{FCF97691-BE2C-4F82-B919-1730B4F264A6}"/>
              </a:ext>
            </a:extLst>
          </p:cNvPr>
          <p:cNvSpPr txBox="1"/>
          <p:nvPr/>
        </p:nvSpPr>
        <p:spPr>
          <a:xfrm>
            <a:off x="98244" y="2744586"/>
            <a:ext cx="3844197" cy="9812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17"/>
              </a:lnSpc>
            </a:pPr>
            <a:r>
              <a:rPr lang="en-US" sz="3133" b="1" spc="47" dirty="0" err="1">
                <a:solidFill>
                  <a:srgbClr val="19486A"/>
                </a:solidFill>
                <a:latin typeface="+mj-lt"/>
              </a:rPr>
              <a:t>Dirección</a:t>
            </a:r>
            <a:r>
              <a:rPr lang="en-US" sz="3133" b="1" spc="47" dirty="0">
                <a:solidFill>
                  <a:srgbClr val="19486A"/>
                </a:solidFill>
                <a:latin typeface="+mj-lt"/>
              </a:rPr>
              <a:t> de </a:t>
            </a:r>
            <a:r>
              <a:rPr lang="en-US" sz="3133" b="1" spc="47" dirty="0" err="1">
                <a:solidFill>
                  <a:srgbClr val="19486A"/>
                </a:solidFill>
                <a:latin typeface="+mj-lt"/>
              </a:rPr>
              <a:t>Normas</a:t>
            </a:r>
            <a:r>
              <a:rPr lang="en-US" sz="3133" b="1" spc="47" dirty="0">
                <a:solidFill>
                  <a:srgbClr val="19486A"/>
                </a:solidFill>
                <a:latin typeface="+mj-lt"/>
              </a:rPr>
              <a:t> </a:t>
            </a:r>
          </a:p>
          <a:p>
            <a:pPr>
              <a:lnSpc>
                <a:spcPts val="3917"/>
              </a:lnSpc>
            </a:pPr>
            <a:r>
              <a:rPr lang="en-US" sz="3133" b="1" spc="47" dirty="0">
                <a:solidFill>
                  <a:srgbClr val="19486A"/>
                </a:solidFill>
                <a:latin typeface="+mj-lt"/>
              </a:rPr>
              <a:t>y </a:t>
            </a:r>
            <a:r>
              <a:rPr lang="en-US" sz="3133" b="1" spc="47" dirty="0" err="1">
                <a:solidFill>
                  <a:srgbClr val="19486A"/>
                </a:solidFill>
                <a:latin typeface="+mj-lt"/>
              </a:rPr>
              <a:t>Procedimientos</a:t>
            </a:r>
            <a:r>
              <a:rPr lang="en-US" sz="3133" b="1" spc="47" dirty="0">
                <a:solidFill>
                  <a:srgbClr val="19486A"/>
                </a:solidFill>
                <a:latin typeface="+mj-lt"/>
              </a:rPr>
              <a:t>.</a:t>
            </a:r>
          </a:p>
        </p:txBody>
      </p:sp>
      <p:grpSp>
        <p:nvGrpSpPr>
          <p:cNvPr id="19" name="Group 31">
            <a:extLst>
              <a:ext uri="{FF2B5EF4-FFF2-40B4-BE49-F238E27FC236}">
                <a16:creationId xmlns:a16="http://schemas.microsoft.com/office/drawing/2014/main" id="{66EB058D-5EB3-4DDE-A690-4856F543C836}"/>
              </a:ext>
            </a:extLst>
          </p:cNvPr>
          <p:cNvGrpSpPr/>
          <p:nvPr/>
        </p:nvGrpSpPr>
        <p:grpSpPr>
          <a:xfrm>
            <a:off x="3657600" y="3261832"/>
            <a:ext cx="718333" cy="718333"/>
            <a:chOff x="0" y="0"/>
            <a:chExt cx="1436665" cy="1436665"/>
          </a:xfrm>
        </p:grpSpPr>
        <p:pic>
          <p:nvPicPr>
            <p:cNvPr id="21" name="Picture 32">
              <a:extLst>
                <a:ext uri="{FF2B5EF4-FFF2-40B4-BE49-F238E27FC236}">
                  <a16:creationId xmlns:a16="http://schemas.microsoft.com/office/drawing/2014/main" id="{4CC6C1D0-4A3D-491B-9784-126D5ECA8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436665" cy="1436665"/>
            </a:xfrm>
            <a:prstGeom prst="rect">
              <a:avLst/>
            </a:prstGeom>
          </p:spPr>
        </p:pic>
        <p:sp>
          <p:nvSpPr>
            <p:cNvPr id="22" name="TextBox 33">
              <a:extLst>
                <a:ext uri="{FF2B5EF4-FFF2-40B4-BE49-F238E27FC236}">
                  <a16:creationId xmlns:a16="http://schemas.microsoft.com/office/drawing/2014/main" id="{2D374AA2-46C8-4491-A718-EEF8BA2E557C}"/>
                </a:ext>
              </a:extLst>
            </p:cNvPr>
            <p:cNvSpPr txBox="1"/>
            <p:nvPr/>
          </p:nvSpPr>
          <p:spPr>
            <a:xfrm>
              <a:off x="92164" y="322284"/>
              <a:ext cx="1252337" cy="665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1867" dirty="0">
                  <a:solidFill>
                    <a:srgbClr val="F4F4F4"/>
                  </a:solidFill>
                  <a:latin typeface="Lovelo Bold"/>
                </a:rPr>
                <a:t>100</a:t>
              </a:r>
            </a:p>
          </p:txBody>
        </p:sp>
      </p:grpSp>
      <p:sp>
        <p:nvSpPr>
          <p:cNvPr id="23" name="TextBox 20">
            <a:extLst>
              <a:ext uri="{FF2B5EF4-FFF2-40B4-BE49-F238E27FC236}">
                <a16:creationId xmlns:a16="http://schemas.microsoft.com/office/drawing/2014/main" id="{0AFA8730-989F-491C-910E-F8D762DE9123}"/>
              </a:ext>
            </a:extLst>
          </p:cNvPr>
          <p:cNvSpPr txBox="1"/>
          <p:nvPr/>
        </p:nvSpPr>
        <p:spPr>
          <a:xfrm>
            <a:off x="4510375" y="3149144"/>
            <a:ext cx="7475223" cy="7834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b="1" dirty="0">
                <a:solidFill>
                  <a:srgbClr val="000000"/>
                </a:solidFill>
                <a:latin typeface="+mj-lt"/>
              </a:rPr>
              <a:t>FII-DIGECOG-NP-003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dirty="0">
                <a:solidFill>
                  <a:srgbClr val="000000"/>
                </a:solidFill>
                <a:latin typeface="+mj-lt"/>
              </a:rPr>
              <a:t>Cantidad de técnicos de las áreas financieras, de las instituciones del Sector Público No Financiero, insertados en el programa de implementación de las normativas contables.</a:t>
            </a:r>
          </a:p>
        </p:txBody>
      </p:sp>
      <p:grpSp>
        <p:nvGrpSpPr>
          <p:cNvPr id="25" name="Group 31">
            <a:extLst>
              <a:ext uri="{FF2B5EF4-FFF2-40B4-BE49-F238E27FC236}">
                <a16:creationId xmlns:a16="http://schemas.microsoft.com/office/drawing/2014/main" id="{70F76CFB-BFFA-4DFE-8FA1-A9E049821EFB}"/>
              </a:ext>
            </a:extLst>
          </p:cNvPr>
          <p:cNvGrpSpPr/>
          <p:nvPr/>
        </p:nvGrpSpPr>
        <p:grpSpPr>
          <a:xfrm>
            <a:off x="3657600" y="4416059"/>
            <a:ext cx="718333" cy="718333"/>
            <a:chOff x="0" y="0"/>
            <a:chExt cx="1436665" cy="1436665"/>
          </a:xfrm>
        </p:grpSpPr>
        <p:pic>
          <p:nvPicPr>
            <p:cNvPr id="26" name="Picture 32">
              <a:extLst>
                <a:ext uri="{FF2B5EF4-FFF2-40B4-BE49-F238E27FC236}">
                  <a16:creationId xmlns:a16="http://schemas.microsoft.com/office/drawing/2014/main" id="{4B8ACA84-45D7-4293-80B5-BADEBE1BA95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436665" cy="1436665"/>
            </a:xfrm>
            <a:prstGeom prst="rect">
              <a:avLst/>
            </a:prstGeom>
          </p:spPr>
        </p:pic>
        <p:sp>
          <p:nvSpPr>
            <p:cNvPr id="27" name="TextBox 33">
              <a:extLst>
                <a:ext uri="{FF2B5EF4-FFF2-40B4-BE49-F238E27FC236}">
                  <a16:creationId xmlns:a16="http://schemas.microsoft.com/office/drawing/2014/main" id="{8F7808C5-4EE3-43D6-BC3A-3EF22BBE75BA}"/>
                </a:ext>
              </a:extLst>
            </p:cNvPr>
            <p:cNvSpPr txBox="1"/>
            <p:nvPr/>
          </p:nvSpPr>
          <p:spPr>
            <a:xfrm>
              <a:off x="92164" y="322284"/>
              <a:ext cx="1252337" cy="665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1867" dirty="0">
                  <a:solidFill>
                    <a:srgbClr val="F4F4F4"/>
                  </a:solidFill>
                  <a:latin typeface="Lovelo Bold"/>
                </a:rPr>
                <a:t>25%</a:t>
              </a:r>
            </a:p>
          </p:txBody>
        </p:sp>
      </p:grpSp>
      <p:sp>
        <p:nvSpPr>
          <p:cNvPr id="28" name="TextBox 20">
            <a:extLst>
              <a:ext uri="{FF2B5EF4-FFF2-40B4-BE49-F238E27FC236}">
                <a16:creationId xmlns:a16="http://schemas.microsoft.com/office/drawing/2014/main" id="{B9F3F1F3-784B-44AA-85CC-ACC965AC12C5}"/>
              </a:ext>
            </a:extLst>
          </p:cNvPr>
          <p:cNvSpPr txBox="1"/>
          <p:nvPr/>
        </p:nvSpPr>
        <p:spPr>
          <a:xfrm>
            <a:off x="4510375" y="4259605"/>
            <a:ext cx="7475223" cy="783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b="1" dirty="0">
                <a:solidFill>
                  <a:srgbClr val="000000"/>
                </a:solidFill>
                <a:latin typeface="+mj-lt"/>
              </a:rPr>
              <a:t>FII-DIGECOG-NP-004 </a:t>
            </a:r>
          </a:p>
          <a:p>
            <a:pPr algn="just">
              <a:lnSpc>
                <a:spcPts val="2053"/>
              </a:lnSpc>
              <a:spcBef>
                <a:spcPct val="0"/>
              </a:spcBef>
            </a:pPr>
            <a:r>
              <a:rPr lang="es-ES" sz="1466" dirty="0">
                <a:solidFill>
                  <a:srgbClr val="000000"/>
                </a:solidFill>
                <a:latin typeface="+mj-lt"/>
              </a:rPr>
              <a:t>Porcentaje de técnicos, de las áreas sustantivas de la DIGECOG, Insertados en  el Programa de Capacitación Normativo.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301121" y="1758547"/>
            <a:ext cx="8205079" cy="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1578070" y="4897884"/>
            <a:ext cx="1253665" cy="1253665"/>
            <a:chOff x="0" y="0"/>
            <a:chExt cx="1913890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AE8ED"/>
            </a:solidFill>
          </p:spPr>
        </p:sp>
      </p:grpSp>
      <p:sp>
        <p:nvSpPr>
          <p:cNvPr id="5" name="AutoShape 5"/>
          <p:cNvSpPr/>
          <p:nvPr/>
        </p:nvSpPr>
        <p:spPr>
          <a:xfrm>
            <a:off x="-94423" y="6165850"/>
            <a:ext cx="8096221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5800" y="4065985"/>
            <a:ext cx="892269" cy="210621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 l="4133" r="4133"/>
          <a:stretch>
            <a:fillRect/>
          </a:stretch>
        </p:blipFill>
        <p:spPr>
          <a:xfrm>
            <a:off x="10987406" y="95218"/>
            <a:ext cx="979873" cy="61604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24721" y="69752"/>
            <a:ext cx="1094615" cy="66698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78070" y="4897884"/>
            <a:ext cx="1253665" cy="1253665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8120204" y="6049949"/>
            <a:ext cx="3385997" cy="1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Poppins Light"/>
              </a:rPr>
              <a:t>Departamento de Planificación y Desarrolllo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673251" y="3169836"/>
            <a:ext cx="7475223" cy="783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b="1" dirty="0">
                <a:solidFill>
                  <a:srgbClr val="000000"/>
                </a:solidFill>
                <a:latin typeface="+mj-lt"/>
              </a:rPr>
              <a:t>FIII-DIGECOG-NP-006 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dirty="0">
                <a:solidFill>
                  <a:srgbClr val="000000"/>
                </a:solidFill>
                <a:latin typeface="+mj-lt"/>
              </a:rPr>
              <a:t>Cantidad de Orientación a centros educativos y gremiales, en materia del Sistema de Contabilidad Gubernamental.</a:t>
            </a:r>
          </a:p>
        </p:txBody>
      </p:sp>
      <p:grpSp>
        <p:nvGrpSpPr>
          <p:cNvPr id="31" name="Group 31"/>
          <p:cNvGrpSpPr/>
          <p:nvPr/>
        </p:nvGrpSpPr>
        <p:grpSpPr>
          <a:xfrm>
            <a:off x="3777075" y="3246592"/>
            <a:ext cx="718333" cy="718333"/>
            <a:chOff x="0" y="0"/>
            <a:chExt cx="1436665" cy="1436665"/>
          </a:xfrm>
        </p:grpSpPr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436665" cy="1436665"/>
            </a:xfrm>
            <a:prstGeom prst="rect">
              <a:avLst/>
            </a:prstGeom>
          </p:spPr>
        </p:pic>
        <p:sp>
          <p:nvSpPr>
            <p:cNvPr id="33" name="TextBox 33"/>
            <p:cNvSpPr txBox="1"/>
            <p:nvPr/>
          </p:nvSpPr>
          <p:spPr>
            <a:xfrm>
              <a:off x="92164" y="322284"/>
              <a:ext cx="1252337" cy="665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1867" dirty="0">
                  <a:solidFill>
                    <a:srgbClr val="F4F4F4"/>
                  </a:solidFill>
                  <a:latin typeface="Lovelo Bold"/>
                </a:rPr>
                <a:t>2</a:t>
              </a:r>
            </a:p>
          </p:txBody>
        </p:sp>
      </p:grpSp>
      <p:sp>
        <p:nvSpPr>
          <p:cNvPr id="38" name="TextBox 38"/>
          <p:cNvSpPr txBox="1"/>
          <p:nvPr/>
        </p:nvSpPr>
        <p:spPr>
          <a:xfrm>
            <a:off x="2326078" y="864384"/>
            <a:ext cx="7539845" cy="4335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12"/>
              </a:lnSpc>
              <a:spcBef>
                <a:spcPct val="0"/>
              </a:spcBef>
            </a:pPr>
            <a:r>
              <a:rPr lang="en-US" sz="2579" dirty="0" err="1">
                <a:solidFill>
                  <a:schemeClr val="tx2"/>
                </a:solidFill>
                <a:latin typeface="Aileron Regular Bold"/>
              </a:rPr>
              <a:t>Metas</a:t>
            </a:r>
            <a:r>
              <a:rPr lang="en-US" sz="2579" dirty="0">
                <a:solidFill>
                  <a:schemeClr val="tx2"/>
                </a:solidFill>
                <a:latin typeface="Aileron Regular Bold"/>
              </a:rPr>
              <a:t> POA </a:t>
            </a:r>
            <a:r>
              <a:rPr lang="en-US" sz="2579" dirty="0" err="1">
                <a:solidFill>
                  <a:schemeClr val="tx2"/>
                </a:solidFill>
                <a:latin typeface="Aileron Regular Bold"/>
              </a:rPr>
              <a:t>segundo</a:t>
            </a:r>
            <a:r>
              <a:rPr lang="en-US" sz="2579" dirty="0">
                <a:solidFill>
                  <a:schemeClr val="tx2"/>
                </a:solidFill>
                <a:latin typeface="Aileron Regular Bold"/>
              </a:rPr>
              <a:t> </a:t>
            </a:r>
            <a:r>
              <a:rPr lang="en-US" sz="2579" dirty="0" err="1">
                <a:solidFill>
                  <a:schemeClr val="tx2"/>
                </a:solidFill>
                <a:latin typeface="Aileron Regular Bold"/>
              </a:rPr>
              <a:t>trimestre</a:t>
            </a:r>
            <a:r>
              <a:rPr lang="en-US" sz="2579" dirty="0">
                <a:solidFill>
                  <a:schemeClr val="tx2"/>
                </a:solidFill>
                <a:latin typeface="Aileron Regular Bold"/>
              </a:rPr>
              <a:t> del 2024</a:t>
            </a:r>
          </a:p>
        </p:txBody>
      </p:sp>
      <p:sp>
        <p:nvSpPr>
          <p:cNvPr id="41" name="TextBox 12">
            <a:extLst>
              <a:ext uri="{FF2B5EF4-FFF2-40B4-BE49-F238E27FC236}">
                <a16:creationId xmlns:a16="http://schemas.microsoft.com/office/drawing/2014/main" id="{FCF97691-BE2C-4F82-B919-1730B4F264A6}"/>
              </a:ext>
            </a:extLst>
          </p:cNvPr>
          <p:cNvSpPr txBox="1"/>
          <p:nvPr/>
        </p:nvSpPr>
        <p:spPr>
          <a:xfrm>
            <a:off x="125342" y="2689880"/>
            <a:ext cx="3513487" cy="9812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17"/>
              </a:lnSpc>
            </a:pPr>
            <a:r>
              <a:rPr lang="en-US" sz="3133" b="1" spc="47" dirty="0" err="1">
                <a:solidFill>
                  <a:srgbClr val="19486A"/>
                </a:solidFill>
                <a:latin typeface="+mj-lt"/>
              </a:rPr>
              <a:t>Dirección</a:t>
            </a:r>
            <a:r>
              <a:rPr lang="en-US" sz="3133" b="1" spc="47" dirty="0">
                <a:solidFill>
                  <a:srgbClr val="19486A"/>
                </a:solidFill>
                <a:latin typeface="+mj-lt"/>
              </a:rPr>
              <a:t> de </a:t>
            </a:r>
            <a:r>
              <a:rPr lang="en-US" sz="3133" b="1" spc="47" dirty="0" err="1">
                <a:solidFill>
                  <a:srgbClr val="19486A"/>
                </a:solidFill>
                <a:latin typeface="+mj-lt"/>
              </a:rPr>
              <a:t>Normas</a:t>
            </a:r>
            <a:r>
              <a:rPr lang="en-US" sz="3133" b="1" spc="47" dirty="0">
                <a:solidFill>
                  <a:srgbClr val="19486A"/>
                </a:solidFill>
                <a:latin typeface="+mj-lt"/>
              </a:rPr>
              <a:t> y </a:t>
            </a:r>
            <a:r>
              <a:rPr lang="en-US" sz="3133" b="1" spc="47" dirty="0" err="1">
                <a:solidFill>
                  <a:srgbClr val="19486A"/>
                </a:solidFill>
                <a:latin typeface="+mj-lt"/>
              </a:rPr>
              <a:t>Procedimientos</a:t>
            </a:r>
            <a:r>
              <a:rPr lang="en-US" sz="3133" b="1" spc="47" dirty="0">
                <a:solidFill>
                  <a:srgbClr val="19486A"/>
                </a:solidFill>
                <a:latin typeface="+mj-lt"/>
              </a:rPr>
              <a:t>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77E2158-2346-4341-8256-CE092E80A57C}"/>
              </a:ext>
            </a:extLst>
          </p:cNvPr>
          <p:cNvSpPr txBox="1"/>
          <p:nvPr/>
        </p:nvSpPr>
        <p:spPr>
          <a:xfrm>
            <a:off x="3730993" y="5541291"/>
            <a:ext cx="626169" cy="3325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1867" dirty="0">
                <a:solidFill>
                  <a:srgbClr val="F4F4F4"/>
                </a:solidFill>
                <a:latin typeface="Lovelo Bold"/>
              </a:rPr>
              <a:t>100%</a:t>
            </a:r>
          </a:p>
        </p:txBody>
      </p:sp>
      <p:grpSp>
        <p:nvGrpSpPr>
          <p:cNvPr id="36" name="Group 31">
            <a:extLst>
              <a:ext uri="{FF2B5EF4-FFF2-40B4-BE49-F238E27FC236}">
                <a16:creationId xmlns:a16="http://schemas.microsoft.com/office/drawing/2014/main" id="{06C2D36C-BED1-4A53-920F-B434180A56E0}"/>
              </a:ext>
            </a:extLst>
          </p:cNvPr>
          <p:cNvGrpSpPr/>
          <p:nvPr/>
        </p:nvGrpSpPr>
        <p:grpSpPr>
          <a:xfrm>
            <a:off x="3730993" y="2143943"/>
            <a:ext cx="718333" cy="718333"/>
            <a:chOff x="0" y="0"/>
            <a:chExt cx="1436665" cy="1436665"/>
          </a:xfrm>
        </p:grpSpPr>
        <p:pic>
          <p:nvPicPr>
            <p:cNvPr id="39" name="Picture 32">
              <a:extLst>
                <a:ext uri="{FF2B5EF4-FFF2-40B4-BE49-F238E27FC236}">
                  <a16:creationId xmlns:a16="http://schemas.microsoft.com/office/drawing/2014/main" id="{A490EE76-354B-421A-A9C9-54ADBBA27B5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436665" cy="1436665"/>
            </a:xfrm>
            <a:prstGeom prst="rect">
              <a:avLst/>
            </a:prstGeom>
          </p:spPr>
        </p:pic>
        <p:sp>
          <p:nvSpPr>
            <p:cNvPr id="40" name="TextBox 33">
              <a:extLst>
                <a:ext uri="{FF2B5EF4-FFF2-40B4-BE49-F238E27FC236}">
                  <a16:creationId xmlns:a16="http://schemas.microsoft.com/office/drawing/2014/main" id="{2D9696D2-B31B-465F-AB0F-54E95D114FC4}"/>
                </a:ext>
              </a:extLst>
            </p:cNvPr>
            <p:cNvSpPr txBox="1"/>
            <p:nvPr/>
          </p:nvSpPr>
          <p:spPr>
            <a:xfrm>
              <a:off x="92164" y="322284"/>
              <a:ext cx="1252337" cy="665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1867" dirty="0">
                  <a:solidFill>
                    <a:srgbClr val="F4F4F4"/>
                  </a:solidFill>
                  <a:latin typeface="Lovelo Bold"/>
                </a:rPr>
                <a:t>100%</a:t>
              </a:r>
            </a:p>
          </p:txBody>
        </p:sp>
      </p:grpSp>
      <p:sp>
        <p:nvSpPr>
          <p:cNvPr id="42" name="TextBox 20">
            <a:extLst>
              <a:ext uri="{FF2B5EF4-FFF2-40B4-BE49-F238E27FC236}">
                <a16:creationId xmlns:a16="http://schemas.microsoft.com/office/drawing/2014/main" id="{A6CDB305-6B68-4CF0-AB1B-7AE7BCDD8426}"/>
              </a:ext>
            </a:extLst>
          </p:cNvPr>
          <p:cNvSpPr txBox="1"/>
          <p:nvPr/>
        </p:nvSpPr>
        <p:spPr>
          <a:xfrm>
            <a:off x="4591437" y="2135342"/>
            <a:ext cx="7475223" cy="520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b="1" dirty="0">
                <a:solidFill>
                  <a:srgbClr val="000000"/>
                </a:solidFill>
                <a:latin typeface="+mj-lt"/>
              </a:rPr>
              <a:t>FIII-DIGECOG-NP-005 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dirty="0">
                <a:solidFill>
                  <a:srgbClr val="000000"/>
                </a:solidFill>
                <a:latin typeface="+mj-lt"/>
              </a:rPr>
              <a:t>Porcentaje de asistencias normativas solicitadas, atendidas satisfactoriamente</a:t>
            </a:r>
            <a:r>
              <a:rPr lang="es-ES" sz="1466" b="1" dirty="0">
                <a:solidFill>
                  <a:srgbClr val="000000"/>
                </a:solidFill>
                <a:latin typeface="+mj-lt"/>
              </a:rPr>
              <a:t>. </a:t>
            </a:r>
            <a:endParaRPr lang="es-ES" sz="1466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88859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2752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125" y="5597829"/>
            <a:ext cx="2523078" cy="1229691"/>
          </a:xfrm>
          <a:prstGeom prst="rect">
            <a:avLst/>
          </a:prstGeom>
        </p:spPr>
      </p:pic>
      <p:sp>
        <p:nvSpPr>
          <p:cNvPr id="2" name="AutoShape 2" descr="Seis Mejores Prácticas Para Optimizar las Pruebas del Programa de  Cumplimiento en Su Banco - ACAMS Tod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DO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1368735"/>
              </p:ext>
            </p:extLst>
          </p:nvPr>
        </p:nvGraphicFramePr>
        <p:xfrm>
          <a:off x="1451771" y="1243637"/>
          <a:ext cx="9288455" cy="4281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16732">
                  <a:extLst>
                    <a:ext uri="{9D8B030D-6E8A-4147-A177-3AD203B41FA5}">
                      <a16:colId xmlns:a16="http://schemas.microsoft.com/office/drawing/2014/main" val="1213153958"/>
                    </a:ext>
                  </a:extLst>
                </a:gridCol>
                <a:gridCol w="1213231">
                  <a:extLst>
                    <a:ext uri="{9D8B030D-6E8A-4147-A177-3AD203B41FA5}">
                      <a16:colId xmlns:a16="http://schemas.microsoft.com/office/drawing/2014/main" val="2684091409"/>
                    </a:ext>
                  </a:extLst>
                </a:gridCol>
                <a:gridCol w="919558">
                  <a:extLst>
                    <a:ext uri="{9D8B030D-6E8A-4147-A177-3AD203B41FA5}">
                      <a16:colId xmlns:a16="http://schemas.microsoft.com/office/drawing/2014/main" val="276222616"/>
                    </a:ext>
                  </a:extLst>
                </a:gridCol>
                <a:gridCol w="1233181">
                  <a:extLst>
                    <a:ext uri="{9D8B030D-6E8A-4147-A177-3AD203B41FA5}">
                      <a16:colId xmlns:a16="http://schemas.microsoft.com/office/drawing/2014/main" val="2432468366"/>
                    </a:ext>
                  </a:extLst>
                </a:gridCol>
                <a:gridCol w="1199626">
                  <a:extLst>
                    <a:ext uri="{9D8B030D-6E8A-4147-A177-3AD203B41FA5}">
                      <a16:colId xmlns:a16="http://schemas.microsoft.com/office/drawing/2014/main" val="674355049"/>
                    </a:ext>
                  </a:extLst>
                </a:gridCol>
                <a:gridCol w="1506127">
                  <a:extLst>
                    <a:ext uri="{9D8B030D-6E8A-4147-A177-3AD203B41FA5}">
                      <a16:colId xmlns:a16="http://schemas.microsoft.com/office/drawing/2014/main" val="10177402"/>
                    </a:ext>
                  </a:extLst>
                </a:gridCol>
              </a:tblGrid>
              <a:tr h="18890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dirty="0">
                          <a:effectLst/>
                          <a:latin typeface="+mj-lt"/>
                        </a:rPr>
                        <a:t>Nombre del Indicador 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dirty="0">
                          <a:effectLst/>
                          <a:latin typeface="+mj-lt"/>
                        </a:rPr>
                        <a:t>Meta programada T1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dirty="0">
                          <a:effectLst/>
                          <a:latin typeface="+mj-lt"/>
                        </a:rPr>
                        <a:t>2024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dirty="0">
                          <a:effectLst/>
                          <a:latin typeface="+mj-lt"/>
                        </a:rPr>
                        <a:t>Promedio ejecución trimestre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304220"/>
                  </a:ext>
                </a:extLst>
              </a:tr>
              <a:tr h="188903"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Enero</a:t>
                      </a:r>
                      <a:endParaRPr lang="es-DO" sz="1200" b="1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Febrero</a:t>
                      </a: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Marzo</a:t>
                      </a: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284399"/>
                  </a:ext>
                </a:extLst>
              </a:tr>
              <a:tr h="503471">
                <a:tc>
                  <a:txBody>
                    <a:bodyPr/>
                    <a:lstStyle/>
                    <a:p>
                      <a:pPr algn="just" fontAlgn="ctr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FII-DIGECOG-PC-001: </a:t>
                      </a: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Porcentaje de Unidades Ejecutoras del Gobierno Central con sus registros contables de Ingresos, Gastos y Financiamiento validados.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100%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620510"/>
                  </a:ext>
                </a:extLst>
              </a:tr>
              <a:tr h="466086">
                <a:tc>
                  <a:txBody>
                    <a:bodyPr/>
                    <a:lstStyle/>
                    <a:p>
                      <a:pPr algn="just" fontAlgn="ctr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FII-DIGECOG-PC-002: </a:t>
                      </a: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Porcentaje de Unidades Ejecutoras del Gobierno Central con sus registros contables validados de las cuentas y subcuentas bancarias en el Tesoro.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100%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384025"/>
                  </a:ext>
                </a:extLst>
              </a:tr>
              <a:tr h="453367">
                <a:tc>
                  <a:txBody>
                    <a:bodyPr/>
                    <a:lstStyle/>
                    <a:p>
                      <a:pPr algn="just" fontAlgn="ctr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FII-DIGECOG-PC-003: </a:t>
                      </a: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Porcentaje de Unidades Ejecutoras del Gobierno Central con sus bienes muebles, inmuebles e intangibles del período fiscal 2023, registrados en el Sistema de Bienes.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100%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762326"/>
                  </a:ext>
                </a:extLst>
              </a:tr>
              <a:tr h="453367">
                <a:tc>
                  <a:txBody>
                    <a:bodyPr/>
                    <a:lstStyle/>
                    <a:p>
                      <a:pPr algn="just" fontAlgn="ctr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FII-DIGECOG-PC-007: </a:t>
                      </a: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Porcentaje de gobiernos locales , con el registro de su Ejecución Presupuestaria en el CIFE.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99%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99%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99%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99%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169286"/>
                  </a:ext>
                </a:extLst>
              </a:tr>
              <a:tr h="453367">
                <a:tc>
                  <a:txBody>
                    <a:bodyPr/>
                    <a:lstStyle/>
                    <a:p>
                      <a:pPr algn="just" fontAlgn="ctr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FII-DIGECOG-PC-013 </a:t>
                      </a: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Cantidad de Estados Financieros del Gobierno Central elaborados oportunamente.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1949831"/>
                  </a:ext>
                </a:extLst>
              </a:tr>
              <a:tr h="453367">
                <a:tc>
                  <a:txBody>
                    <a:bodyPr/>
                    <a:lstStyle/>
                    <a:p>
                      <a:pPr algn="just" fontAlgn="ctr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FII-DIGECOG-PC-014: </a:t>
                      </a: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Cantidad de Estados Financieros Consolidados del Sector Público No Financiero elaborados. 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6132709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5D59914F-438F-4A07-B756-23D8DAE328E7}"/>
              </a:ext>
            </a:extLst>
          </p:cNvPr>
          <p:cNvSpPr txBox="1"/>
          <p:nvPr/>
        </p:nvSpPr>
        <p:spPr>
          <a:xfrm>
            <a:off x="3196473" y="497463"/>
            <a:ext cx="57990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2400" b="1" dirty="0">
                <a:solidFill>
                  <a:schemeClr val="accent1">
                    <a:lumMod val="75000"/>
                  </a:schemeClr>
                </a:solidFill>
              </a:rPr>
              <a:t>Dirección de Procesamiento Contable y Estados Financieros</a:t>
            </a:r>
          </a:p>
        </p:txBody>
      </p:sp>
    </p:spTree>
    <p:extLst>
      <p:ext uri="{BB962C8B-B14F-4D97-AF65-F5344CB8AC3E}">
        <p14:creationId xmlns:p14="http://schemas.microsoft.com/office/powerpoint/2010/main" val="3479212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2752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125" y="5597829"/>
            <a:ext cx="2523078" cy="1229691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196473" y="497463"/>
            <a:ext cx="57990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2400" b="1" dirty="0">
                <a:solidFill>
                  <a:schemeClr val="accent1">
                    <a:lumMod val="75000"/>
                  </a:schemeClr>
                </a:solidFill>
              </a:rPr>
              <a:t>Dirección de Procesamiento Contable y Estados Financieros</a:t>
            </a:r>
          </a:p>
        </p:txBody>
      </p:sp>
      <p:sp>
        <p:nvSpPr>
          <p:cNvPr id="2" name="AutoShape 2" descr="Seis Mejores Prácticas Para Optimizar las Pruebas del Programa de  Cumplimiento en Su Banco - ACAMS Tod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DO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9660127"/>
              </p:ext>
            </p:extLst>
          </p:nvPr>
        </p:nvGraphicFramePr>
        <p:xfrm>
          <a:off x="1451771" y="1291040"/>
          <a:ext cx="9288455" cy="19541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16732">
                  <a:extLst>
                    <a:ext uri="{9D8B030D-6E8A-4147-A177-3AD203B41FA5}">
                      <a16:colId xmlns:a16="http://schemas.microsoft.com/office/drawing/2014/main" val="1213153958"/>
                    </a:ext>
                  </a:extLst>
                </a:gridCol>
                <a:gridCol w="1213231">
                  <a:extLst>
                    <a:ext uri="{9D8B030D-6E8A-4147-A177-3AD203B41FA5}">
                      <a16:colId xmlns:a16="http://schemas.microsoft.com/office/drawing/2014/main" val="2684091409"/>
                    </a:ext>
                  </a:extLst>
                </a:gridCol>
                <a:gridCol w="919558">
                  <a:extLst>
                    <a:ext uri="{9D8B030D-6E8A-4147-A177-3AD203B41FA5}">
                      <a16:colId xmlns:a16="http://schemas.microsoft.com/office/drawing/2014/main" val="276222616"/>
                    </a:ext>
                  </a:extLst>
                </a:gridCol>
                <a:gridCol w="1233181">
                  <a:extLst>
                    <a:ext uri="{9D8B030D-6E8A-4147-A177-3AD203B41FA5}">
                      <a16:colId xmlns:a16="http://schemas.microsoft.com/office/drawing/2014/main" val="2432468366"/>
                    </a:ext>
                  </a:extLst>
                </a:gridCol>
                <a:gridCol w="1199626">
                  <a:extLst>
                    <a:ext uri="{9D8B030D-6E8A-4147-A177-3AD203B41FA5}">
                      <a16:colId xmlns:a16="http://schemas.microsoft.com/office/drawing/2014/main" val="674355049"/>
                    </a:ext>
                  </a:extLst>
                </a:gridCol>
                <a:gridCol w="1506127">
                  <a:extLst>
                    <a:ext uri="{9D8B030D-6E8A-4147-A177-3AD203B41FA5}">
                      <a16:colId xmlns:a16="http://schemas.microsoft.com/office/drawing/2014/main" val="10177402"/>
                    </a:ext>
                  </a:extLst>
                </a:gridCol>
              </a:tblGrid>
              <a:tr h="18890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dirty="0">
                          <a:effectLst/>
                          <a:latin typeface="+mj-lt"/>
                        </a:rPr>
                        <a:t>Nombre del Indicador 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dirty="0">
                          <a:effectLst/>
                          <a:latin typeface="+mj-lt"/>
                        </a:rPr>
                        <a:t>Meta programada T1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dirty="0">
                          <a:effectLst/>
                          <a:latin typeface="+mj-lt"/>
                        </a:rPr>
                        <a:t>2024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dirty="0">
                          <a:effectLst/>
                          <a:latin typeface="+mj-lt"/>
                        </a:rPr>
                        <a:t>Promedio ejecución trimestre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304220"/>
                  </a:ext>
                </a:extLst>
              </a:tr>
              <a:tr h="188903"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Enero</a:t>
                      </a:r>
                      <a:endParaRPr lang="es-DO" sz="1200" b="1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Febrero</a:t>
                      </a: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Marzo</a:t>
                      </a: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284399"/>
                  </a:ext>
                </a:extLst>
              </a:tr>
              <a:tr h="453367">
                <a:tc>
                  <a:txBody>
                    <a:bodyPr/>
                    <a:lstStyle/>
                    <a:p>
                      <a:pPr algn="just" fontAlgn="ctr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FII-DIGECOG-PC-015: </a:t>
                      </a: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Cantidad de estados de ejecución presupuestaria elaborados oportunamente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3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lang="es-DO" sz="1300" b="1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474541"/>
                  </a:ext>
                </a:extLst>
              </a:tr>
              <a:tr h="453367">
                <a:tc>
                  <a:txBody>
                    <a:bodyPr/>
                    <a:lstStyle/>
                    <a:p>
                      <a:pPr algn="just" fontAlgn="ctr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FII-DIGECOG-PC-016: </a:t>
                      </a: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Cantidad de cuentas ahorro inversión financiamiento del Gobierno Central elaboradas oportunamente.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63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22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23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22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3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lang="es-DO" sz="1300" b="1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7407116"/>
                  </a:ext>
                </a:extLst>
              </a:tr>
              <a:tr h="453367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Total de indicadores medidos</a:t>
                      </a:r>
                      <a:r>
                        <a:rPr lang="es-ES" sz="12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T1: 8</a:t>
                      </a:r>
                    </a:p>
                    <a:p>
                      <a:pPr algn="ctr" fontAlgn="ctr"/>
                      <a:endParaRPr lang="es-DO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4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1919109"/>
                  </a:ext>
                </a:extLst>
              </a:tr>
            </a:tbl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6E3F9287-0383-4409-81F8-E3EE1691B06E}"/>
              </a:ext>
            </a:extLst>
          </p:cNvPr>
          <p:cNvSpPr txBox="1"/>
          <p:nvPr/>
        </p:nvSpPr>
        <p:spPr>
          <a:xfrm>
            <a:off x="5072541" y="3884837"/>
            <a:ext cx="2046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/>
              <a:t>Efectividad Dirección </a:t>
            </a:r>
            <a:endParaRPr lang="es-DO" sz="12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4DD5BFF-4224-4E00-867B-178107B585E7}"/>
              </a:ext>
            </a:extLst>
          </p:cNvPr>
          <p:cNvSpPr txBox="1"/>
          <p:nvPr/>
        </p:nvSpPr>
        <p:spPr>
          <a:xfrm>
            <a:off x="5782733" y="4411133"/>
            <a:ext cx="4360334" cy="660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US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C3671964-D9D2-4DCE-A105-0883BEF8E5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146" y="3458783"/>
            <a:ext cx="1190476" cy="11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531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301121" y="1549400"/>
            <a:ext cx="8205079" cy="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1578070" y="4897884"/>
            <a:ext cx="1253665" cy="1253665"/>
            <a:chOff x="0" y="0"/>
            <a:chExt cx="1913890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AE8ED"/>
            </a:solidFill>
          </p:spPr>
        </p:sp>
      </p:grpSp>
      <p:sp>
        <p:nvSpPr>
          <p:cNvPr id="5" name="AutoShape 5"/>
          <p:cNvSpPr/>
          <p:nvPr/>
        </p:nvSpPr>
        <p:spPr>
          <a:xfrm>
            <a:off x="-94423" y="6165850"/>
            <a:ext cx="8096221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5800" y="4065985"/>
            <a:ext cx="892269" cy="210621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 l="4133" r="4133"/>
          <a:stretch>
            <a:fillRect/>
          </a:stretch>
        </p:blipFill>
        <p:spPr>
          <a:xfrm>
            <a:off x="10987406" y="95218"/>
            <a:ext cx="1037589" cy="61604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24721" y="69752"/>
            <a:ext cx="1094615" cy="66698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78070" y="4897884"/>
            <a:ext cx="1253665" cy="1253665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224721" y="1793172"/>
            <a:ext cx="3016664" cy="1828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584"/>
              </a:lnSpc>
            </a:pPr>
            <a:r>
              <a:rPr lang="en-US" sz="2867" b="1" spc="43" dirty="0" err="1">
                <a:solidFill>
                  <a:srgbClr val="19486A"/>
                </a:solidFill>
                <a:latin typeface="+mj-lt"/>
              </a:rPr>
              <a:t>Dirección</a:t>
            </a:r>
            <a:r>
              <a:rPr lang="en-US" sz="2867" b="1" spc="43" dirty="0">
                <a:solidFill>
                  <a:srgbClr val="19486A"/>
                </a:solidFill>
                <a:latin typeface="+mj-lt"/>
              </a:rPr>
              <a:t> de </a:t>
            </a:r>
            <a:r>
              <a:rPr lang="en-US" sz="2867" b="1" spc="43" dirty="0" err="1">
                <a:solidFill>
                  <a:srgbClr val="19486A"/>
                </a:solidFill>
                <a:latin typeface="+mj-lt"/>
              </a:rPr>
              <a:t>Procesamiento</a:t>
            </a:r>
            <a:r>
              <a:rPr lang="en-US" sz="2867" b="1" spc="43" dirty="0">
                <a:solidFill>
                  <a:srgbClr val="19486A"/>
                </a:solidFill>
                <a:latin typeface="+mj-lt"/>
              </a:rPr>
              <a:t> </a:t>
            </a:r>
            <a:r>
              <a:rPr lang="en-US" sz="2867" b="1" spc="43" dirty="0" err="1">
                <a:solidFill>
                  <a:srgbClr val="19486A"/>
                </a:solidFill>
                <a:latin typeface="+mj-lt"/>
              </a:rPr>
              <a:t>Contable</a:t>
            </a:r>
            <a:r>
              <a:rPr lang="en-US" sz="2867" b="1" spc="43" dirty="0">
                <a:solidFill>
                  <a:srgbClr val="19486A"/>
                </a:solidFill>
                <a:latin typeface="+mj-lt"/>
              </a:rPr>
              <a:t> y </a:t>
            </a:r>
            <a:r>
              <a:rPr lang="en-US" sz="2867" b="1" spc="43" dirty="0" err="1">
                <a:solidFill>
                  <a:srgbClr val="19486A"/>
                </a:solidFill>
                <a:latin typeface="+mj-lt"/>
              </a:rPr>
              <a:t>Estados</a:t>
            </a:r>
            <a:r>
              <a:rPr lang="en-US" sz="2867" b="1" spc="43" dirty="0">
                <a:solidFill>
                  <a:srgbClr val="19486A"/>
                </a:solidFill>
                <a:latin typeface="+mj-lt"/>
              </a:rPr>
              <a:t> </a:t>
            </a:r>
            <a:r>
              <a:rPr lang="en-US" sz="2867" b="1" spc="43" dirty="0" err="1">
                <a:solidFill>
                  <a:srgbClr val="19486A"/>
                </a:solidFill>
                <a:latin typeface="+mj-lt"/>
              </a:rPr>
              <a:t>Financieros</a:t>
            </a:r>
            <a:r>
              <a:rPr lang="en-US" sz="2867" b="1" spc="43" dirty="0">
                <a:solidFill>
                  <a:srgbClr val="19486A"/>
                </a:solidFill>
                <a:latin typeface="+mj-lt"/>
              </a:rPr>
              <a:t>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264187" y="1899292"/>
            <a:ext cx="7475223" cy="783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b="1" dirty="0">
                <a:solidFill>
                  <a:srgbClr val="000000"/>
                </a:solidFill>
                <a:latin typeface="+mj-lt"/>
              </a:rPr>
              <a:t>FII-DIGECOG-PC-001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dirty="0">
                <a:solidFill>
                  <a:srgbClr val="000000"/>
                </a:solidFill>
                <a:latin typeface="+mj-lt"/>
              </a:rPr>
              <a:t>Porcentaje de Unidades Ejecutoras del Gobierno Central con sus registros contables validados de Ingresos, Gastos y Financiamiento.</a:t>
            </a:r>
            <a:endParaRPr lang="en-US" sz="1466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8120204" y="6049949"/>
            <a:ext cx="3385997" cy="1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Poppins Light"/>
              </a:rPr>
              <a:t>Departamento de Planificación y Desarrolllo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264187" y="3058901"/>
            <a:ext cx="7475223" cy="783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b="1" dirty="0">
                <a:solidFill>
                  <a:srgbClr val="000000"/>
                </a:solidFill>
                <a:latin typeface="+mj-lt"/>
              </a:rPr>
              <a:t>FII-DIGECOG-PC-002 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dirty="0">
                <a:solidFill>
                  <a:srgbClr val="000000"/>
                </a:solidFill>
                <a:latin typeface="+mj-lt"/>
              </a:rPr>
              <a:t>Porcentaje de Unidades Ejecutoras del Gobierno Central con sus registros contables validados de las cuentas y subcuentas bancarias en el Tesoro.</a:t>
            </a:r>
            <a:endParaRPr lang="en-US" sz="1466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4264187" y="4201989"/>
            <a:ext cx="7475223" cy="783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b="1" dirty="0">
                <a:solidFill>
                  <a:srgbClr val="000000"/>
                </a:solidFill>
                <a:latin typeface="+mj-lt"/>
              </a:rPr>
              <a:t>FII-DIGECOG-PC-003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dirty="0">
                <a:solidFill>
                  <a:srgbClr val="000000"/>
                </a:solidFill>
                <a:latin typeface="+mj-lt"/>
              </a:rPr>
              <a:t>Porcentaje de Unidades Ejecutoras del Gobierno Central con sus bienes muebles, inmuebles e intangibles del período fiscal 2024, registrados en el Sistema de Bienes.</a:t>
            </a:r>
            <a:endParaRPr lang="en-US" sz="1466" dirty="0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22" name="Group 22"/>
          <p:cNvGrpSpPr/>
          <p:nvPr/>
        </p:nvGrpSpPr>
        <p:grpSpPr>
          <a:xfrm>
            <a:off x="3393620" y="1931217"/>
            <a:ext cx="718333" cy="718333"/>
            <a:chOff x="-796986" y="125797"/>
            <a:chExt cx="1436665" cy="1436665"/>
          </a:xfrm>
        </p:grpSpPr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-796986" y="125797"/>
              <a:ext cx="1436665" cy="1436665"/>
            </a:xfrm>
            <a:prstGeom prst="rect">
              <a:avLst/>
            </a:prstGeom>
          </p:spPr>
        </p:pic>
        <p:sp>
          <p:nvSpPr>
            <p:cNvPr id="24" name="TextBox 24"/>
            <p:cNvSpPr txBox="1"/>
            <p:nvPr/>
          </p:nvSpPr>
          <p:spPr>
            <a:xfrm>
              <a:off x="-643858" y="431219"/>
              <a:ext cx="1252337" cy="665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1867" dirty="0">
                  <a:solidFill>
                    <a:srgbClr val="F4F4F4"/>
                  </a:solidFill>
                  <a:latin typeface="Lovelo Bold"/>
                </a:rPr>
                <a:t>100%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3402368" y="3130552"/>
            <a:ext cx="718333" cy="718333"/>
            <a:chOff x="0" y="0"/>
            <a:chExt cx="1436665" cy="1436665"/>
          </a:xfrm>
        </p:grpSpPr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436665" cy="1436665"/>
            </a:xfrm>
            <a:prstGeom prst="rect">
              <a:avLst/>
            </a:prstGeom>
          </p:spPr>
        </p:pic>
        <p:sp>
          <p:nvSpPr>
            <p:cNvPr id="30" name="TextBox 30"/>
            <p:cNvSpPr txBox="1"/>
            <p:nvPr/>
          </p:nvSpPr>
          <p:spPr>
            <a:xfrm>
              <a:off x="92164" y="322284"/>
              <a:ext cx="1252337" cy="665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1867" dirty="0">
                  <a:solidFill>
                    <a:srgbClr val="F4F4F4"/>
                  </a:solidFill>
                  <a:latin typeface="Lovelo Bold"/>
                </a:rPr>
                <a:t>100%</a:t>
              </a: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3393620" y="4329888"/>
            <a:ext cx="718333" cy="718333"/>
            <a:chOff x="0" y="0"/>
            <a:chExt cx="1436665" cy="1436665"/>
          </a:xfrm>
        </p:grpSpPr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436665" cy="1436665"/>
            </a:xfrm>
            <a:prstGeom prst="rect">
              <a:avLst/>
            </a:prstGeom>
          </p:spPr>
        </p:pic>
        <p:sp>
          <p:nvSpPr>
            <p:cNvPr id="33" name="TextBox 33"/>
            <p:cNvSpPr txBox="1"/>
            <p:nvPr/>
          </p:nvSpPr>
          <p:spPr>
            <a:xfrm>
              <a:off x="92164" y="322284"/>
              <a:ext cx="1252337" cy="665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1867" dirty="0">
                  <a:solidFill>
                    <a:srgbClr val="F4F4F4"/>
                  </a:solidFill>
                  <a:latin typeface="Lovelo Bold"/>
                </a:rPr>
                <a:t>100%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583EB445-798C-4EE6-993E-2CFECB668CAD}"/>
              </a:ext>
            </a:extLst>
          </p:cNvPr>
          <p:cNvSpPr txBox="1"/>
          <p:nvPr/>
        </p:nvSpPr>
        <p:spPr>
          <a:xfrm>
            <a:off x="2326078" y="864384"/>
            <a:ext cx="7539845" cy="4335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12"/>
              </a:lnSpc>
              <a:spcBef>
                <a:spcPct val="0"/>
              </a:spcBef>
            </a:pPr>
            <a:r>
              <a:rPr lang="en-US" sz="2579" dirty="0" err="1">
                <a:solidFill>
                  <a:schemeClr val="tx2"/>
                </a:solidFill>
                <a:latin typeface="Aileron Regular Bold"/>
              </a:rPr>
              <a:t>Metas</a:t>
            </a:r>
            <a:r>
              <a:rPr lang="en-US" sz="2579" dirty="0">
                <a:solidFill>
                  <a:schemeClr val="tx2"/>
                </a:solidFill>
                <a:latin typeface="Aileron Regular Bold"/>
              </a:rPr>
              <a:t> POA </a:t>
            </a:r>
            <a:r>
              <a:rPr lang="en-US" sz="2579" dirty="0" err="1">
                <a:solidFill>
                  <a:schemeClr val="tx2"/>
                </a:solidFill>
                <a:latin typeface="Aileron Regular Bold"/>
              </a:rPr>
              <a:t>segundo</a:t>
            </a:r>
            <a:r>
              <a:rPr lang="en-US" sz="2579" dirty="0">
                <a:solidFill>
                  <a:schemeClr val="tx2"/>
                </a:solidFill>
                <a:latin typeface="Aileron Regular Bold"/>
              </a:rPr>
              <a:t> </a:t>
            </a:r>
            <a:r>
              <a:rPr lang="en-US" sz="2579" dirty="0" err="1">
                <a:solidFill>
                  <a:schemeClr val="tx2"/>
                </a:solidFill>
                <a:latin typeface="Aileron Regular Bold"/>
              </a:rPr>
              <a:t>trimestre</a:t>
            </a:r>
            <a:r>
              <a:rPr lang="en-US" sz="2579" dirty="0">
                <a:solidFill>
                  <a:schemeClr val="tx2"/>
                </a:solidFill>
                <a:latin typeface="Aileron Regular Bold"/>
              </a:rPr>
              <a:t> del 2024.</a:t>
            </a:r>
          </a:p>
        </p:txBody>
      </p:sp>
    </p:spTree>
    <p:extLst>
      <p:ext uri="{BB962C8B-B14F-4D97-AF65-F5344CB8AC3E}">
        <p14:creationId xmlns:p14="http://schemas.microsoft.com/office/powerpoint/2010/main" val="39104598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301121" y="1549400"/>
            <a:ext cx="8205079" cy="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1578070" y="4897884"/>
            <a:ext cx="1253665" cy="1253665"/>
            <a:chOff x="0" y="0"/>
            <a:chExt cx="1913890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AE8ED"/>
            </a:solidFill>
          </p:spPr>
        </p:sp>
      </p:grpSp>
      <p:sp>
        <p:nvSpPr>
          <p:cNvPr id="5" name="AutoShape 5"/>
          <p:cNvSpPr/>
          <p:nvPr/>
        </p:nvSpPr>
        <p:spPr>
          <a:xfrm>
            <a:off x="-94423" y="6165850"/>
            <a:ext cx="8096221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5800" y="4065985"/>
            <a:ext cx="892269" cy="210621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 l="4133" r="4133"/>
          <a:stretch>
            <a:fillRect/>
          </a:stretch>
        </p:blipFill>
        <p:spPr>
          <a:xfrm>
            <a:off x="10987406" y="95218"/>
            <a:ext cx="1037589" cy="61604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24721" y="69752"/>
            <a:ext cx="1094615" cy="66698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78070" y="4897884"/>
            <a:ext cx="1253665" cy="1253665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90658" y="1916462"/>
            <a:ext cx="2974822" cy="1828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584"/>
              </a:lnSpc>
            </a:pPr>
            <a:r>
              <a:rPr lang="en-US" sz="2867" b="1" spc="43" dirty="0" err="1">
                <a:solidFill>
                  <a:srgbClr val="19486A"/>
                </a:solidFill>
                <a:latin typeface="+mj-lt"/>
              </a:rPr>
              <a:t>Dirección</a:t>
            </a:r>
            <a:r>
              <a:rPr lang="en-US" sz="2867" b="1" spc="43" dirty="0">
                <a:solidFill>
                  <a:srgbClr val="19486A"/>
                </a:solidFill>
                <a:latin typeface="+mj-lt"/>
              </a:rPr>
              <a:t> de </a:t>
            </a:r>
            <a:r>
              <a:rPr lang="en-US" sz="2867" b="1" spc="43" dirty="0" err="1">
                <a:solidFill>
                  <a:srgbClr val="19486A"/>
                </a:solidFill>
                <a:latin typeface="+mj-lt"/>
              </a:rPr>
              <a:t>Procesamiento</a:t>
            </a:r>
            <a:r>
              <a:rPr lang="en-US" sz="2867" b="1" spc="43" dirty="0">
                <a:solidFill>
                  <a:srgbClr val="19486A"/>
                </a:solidFill>
                <a:latin typeface="+mj-lt"/>
              </a:rPr>
              <a:t> </a:t>
            </a:r>
            <a:r>
              <a:rPr lang="en-US" sz="2867" b="1" spc="43" dirty="0" err="1">
                <a:solidFill>
                  <a:srgbClr val="19486A"/>
                </a:solidFill>
                <a:latin typeface="+mj-lt"/>
              </a:rPr>
              <a:t>Contable</a:t>
            </a:r>
            <a:r>
              <a:rPr lang="en-US" sz="2867" b="1" spc="43" dirty="0">
                <a:solidFill>
                  <a:srgbClr val="19486A"/>
                </a:solidFill>
                <a:latin typeface="+mj-lt"/>
              </a:rPr>
              <a:t> y </a:t>
            </a:r>
            <a:r>
              <a:rPr lang="en-US" sz="2867" b="1" spc="43" dirty="0" err="1">
                <a:solidFill>
                  <a:srgbClr val="19486A"/>
                </a:solidFill>
                <a:latin typeface="+mj-lt"/>
              </a:rPr>
              <a:t>Estados</a:t>
            </a:r>
            <a:r>
              <a:rPr lang="en-US" sz="2867" b="1" spc="43" dirty="0">
                <a:solidFill>
                  <a:srgbClr val="19486A"/>
                </a:solidFill>
                <a:latin typeface="+mj-lt"/>
              </a:rPr>
              <a:t> </a:t>
            </a:r>
            <a:r>
              <a:rPr lang="en-US" sz="2867" b="1" spc="43" dirty="0" err="1">
                <a:solidFill>
                  <a:srgbClr val="19486A"/>
                </a:solidFill>
                <a:latin typeface="+mj-lt"/>
              </a:rPr>
              <a:t>Financieros</a:t>
            </a:r>
            <a:r>
              <a:rPr lang="en-US" sz="2867" b="1" spc="43" dirty="0">
                <a:solidFill>
                  <a:srgbClr val="19486A"/>
                </a:solidFill>
                <a:latin typeface="+mj-lt"/>
              </a:rPr>
              <a:t>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264187" y="1899292"/>
            <a:ext cx="7475223" cy="520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b="1" dirty="0">
                <a:solidFill>
                  <a:srgbClr val="000000"/>
                </a:solidFill>
                <a:latin typeface="+mj-lt"/>
              </a:rPr>
              <a:t>FII-DIGECOG-PC-007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dirty="0">
                <a:solidFill>
                  <a:srgbClr val="000000"/>
                </a:solidFill>
                <a:latin typeface="+mj-lt"/>
              </a:rPr>
              <a:t>Porcentaje de gobiernos locales , con el registro de su Ejecución Presupuestaria</a:t>
            </a:r>
            <a:r>
              <a:rPr lang="es-ES" sz="1466" b="1" dirty="0">
                <a:solidFill>
                  <a:srgbClr val="000000"/>
                </a:solidFill>
                <a:latin typeface="+mj-lt"/>
              </a:rPr>
              <a:t>.</a:t>
            </a:r>
            <a:endParaRPr lang="en-US" sz="1466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8120204" y="6049949"/>
            <a:ext cx="3385997" cy="1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Poppins Light"/>
              </a:rPr>
              <a:t>Departamento de Planificación y Desarrolllo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244309" y="2994876"/>
            <a:ext cx="7475223" cy="783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b="1" dirty="0">
                <a:solidFill>
                  <a:srgbClr val="000000"/>
                </a:solidFill>
                <a:latin typeface="+mj-lt"/>
              </a:rPr>
              <a:t>FII-DIGECOG-PC-013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dirty="0">
                <a:solidFill>
                  <a:srgbClr val="000000"/>
                </a:solidFill>
                <a:latin typeface="+mj-lt"/>
              </a:rPr>
              <a:t>Cantidad de Estados Financieros Consolidados del Sector Público No Financiero, Gobierno General, Gobiernos Locales y Empresas Públicas elaborados. </a:t>
            </a:r>
            <a:endParaRPr lang="en-US" sz="1466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4264187" y="4201990"/>
            <a:ext cx="7475223" cy="520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b="1" dirty="0">
                <a:solidFill>
                  <a:srgbClr val="000000"/>
                </a:solidFill>
                <a:latin typeface="+mj-lt"/>
              </a:rPr>
              <a:t>FII-DIGECOG-PC-014 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dirty="0">
                <a:solidFill>
                  <a:srgbClr val="000000"/>
                </a:solidFill>
                <a:latin typeface="+mj-lt"/>
              </a:rPr>
              <a:t>Cantidad de estados de ejecución presupuestaria elaborados oportunamente</a:t>
            </a:r>
            <a:r>
              <a:rPr lang="es-ES" sz="1466" b="1" dirty="0">
                <a:solidFill>
                  <a:srgbClr val="000000"/>
                </a:solidFill>
                <a:latin typeface="+mj-lt"/>
              </a:rPr>
              <a:t>.</a:t>
            </a:r>
            <a:endParaRPr lang="en-US" sz="1466" dirty="0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22" name="Group 22"/>
          <p:cNvGrpSpPr/>
          <p:nvPr/>
        </p:nvGrpSpPr>
        <p:grpSpPr>
          <a:xfrm>
            <a:off x="3393620" y="1931217"/>
            <a:ext cx="718333" cy="718333"/>
            <a:chOff x="-796986" y="125797"/>
            <a:chExt cx="1436665" cy="1436665"/>
          </a:xfrm>
        </p:grpSpPr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-796986" y="125797"/>
              <a:ext cx="1436665" cy="1436665"/>
            </a:xfrm>
            <a:prstGeom prst="rect">
              <a:avLst/>
            </a:prstGeom>
          </p:spPr>
        </p:pic>
        <p:sp>
          <p:nvSpPr>
            <p:cNvPr id="24" name="TextBox 24"/>
            <p:cNvSpPr txBox="1"/>
            <p:nvPr/>
          </p:nvSpPr>
          <p:spPr>
            <a:xfrm>
              <a:off x="-643858" y="431219"/>
              <a:ext cx="1252337" cy="665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1867" dirty="0">
                  <a:solidFill>
                    <a:srgbClr val="F4F4F4"/>
                  </a:solidFill>
                  <a:latin typeface="Lovelo Bold"/>
                </a:rPr>
                <a:t>100%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3377238" y="3026450"/>
            <a:ext cx="718333" cy="718333"/>
            <a:chOff x="0" y="0"/>
            <a:chExt cx="1436665" cy="1436665"/>
          </a:xfrm>
        </p:grpSpPr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436665" cy="1436665"/>
            </a:xfrm>
            <a:prstGeom prst="rect">
              <a:avLst/>
            </a:prstGeom>
          </p:spPr>
        </p:pic>
        <p:sp>
          <p:nvSpPr>
            <p:cNvPr id="30" name="TextBox 30"/>
            <p:cNvSpPr txBox="1"/>
            <p:nvPr/>
          </p:nvSpPr>
          <p:spPr>
            <a:xfrm>
              <a:off x="92164" y="322284"/>
              <a:ext cx="1252337" cy="665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1867" dirty="0">
                  <a:solidFill>
                    <a:srgbClr val="F4F4F4"/>
                  </a:solidFill>
                  <a:latin typeface="Lovelo Bold"/>
                </a:rPr>
                <a:t>3</a:t>
              </a: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3371617" y="4109214"/>
            <a:ext cx="718333" cy="718333"/>
            <a:chOff x="0" y="0"/>
            <a:chExt cx="1436665" cy="1436665"/>
          </a:xfrm>
        </p:grpSpPr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436665" cy="1436665"/>
            </a:xfrm>
            <a:prstGeom prst="rect">
              <a:avLst/>
            </a:prstGeom>
          </p:spPr>
        </p:pic>
        <p:sp>
          <p:nvSpPr>
            <p:cNvPr id="33" name="TextBox 33"/>
            <p:cNvSpPr txBox="1"/>
            <p:nvPr/>
          </p:nvSpPr>
          <p:spPr>
            <a:xfrm>
              <a:off x="92164" y="322284"/>
              <a:ext cx="1252337" cy="665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1867" dirty="0">
                  <a:solidFill>
                    <a:srgbClr val="F4F4F4"/>
                  </a:solidFill>
                  <a:latin typeface="Lovelo Bold"/>
                </a:rPr>
                <a:t>3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583EB445-798C-4EE6-993E-2CFECB668CAD}"/>
              </a:ext>
            </a:extLst>
          </p:cNvPr>
          <p:cNvSpPr txBox="1"/>
          <p:nvPr/>
        </p:nvSpPr>
        <p:spPr>
          <a:xfrm>
            <a:off x="2326077" y="848689"/>
            <a:ext cx="7539845" cy="4335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12"/>
              </a:lnSpc>
              <a:spcBef>
                <a:spcPct val="0"/>
              </a:spcBef>
            </a:pPr>
            <a:r>
              <a:rPr lang="en-US" sz="2579" dirty="0" err="1">
                <a:solidFill>
                  <a:schemeClr val="tx2"/>
                </a:solidFill>
                <a:latin typeface="Aileron Regular Bold"/>
              </a:rPr>
              <a:t>Metas</a:t>
            </a:r>
            <a:r>
              <a:rPr lang="en-US" sz="2579" dirty="0">
                <a:solidFill>
                  <a:schemeClr val="tx2"/>
                </a:solidFill>
                <a:latin typeface="Aileron Regular Bold"/>
              </a:rPr>
              <a:t> POA </a:t>
            </a:r>
            <a:r>
              <a:rPr lang="en-US" sz="2579" dirty="0" err="1">
                <a:solidFill>
                  <a:schemeClr val="tx2"/>
                </a:solidFill>
                <a:latin typeface="Aileron Regular Bold"/>
              </a:rPr>
              <a:t>segundo</a:t>
            </a:r>
            <a:r>
              <a:rPr lang="en-US" sz="2579" dirty="0">
                <a:solidFill>
                  <a:schemeClr val="tx2"/>
                </a:solidFill>
                <a:latin typeface="Aileron Regular Bold"/>
              </a:rPr>
              <a:t> </a:t>
            </a:r>
            <a:r>
              <a:rPr lang="en-US" sz="2579" dirty="0" err="1">
                <a:solidFill>
                  <a:schemeClr val="tx2"/>
                </a:solidFill>
                <a:latin typeface="Aileron Regular Bold"/>
              </a:rPr>
              <a:t>trimestre</a:t>
            </a:r>
            <a:r>
              <a:rPr lang="en-US" sz="2579" dirty="0">
                <a:solidFill>
                  <a:schemeClr val="tx2"/>
                </a:solidFill>
                <a:latin typeface="Aileron Regular Bold"/>
              </a:rPr>
              <a:t> del 2024.</a:t>
            </a:r>
          </a:p>
        </p:txBody>
      </p:sp>
      <p:grpSp>
        <p:nvGrpSpPr>
          <p:cNvPr id="26" name="Group 31">
            <a:extLst>
              <a:ext uri="{FF2B5EF4-FFF2-40B4-BE49-F238E27FC236}">
                <a16:creationId xmlns:a16="http://schemas.microsoft.com/office/drawing/2014/main" id="{845B880E-83FF-40DA-98BD-4B61FCB1233E}"/>
              </a:ext>
            </a:extLst>
          </p:cNvPr>
          <p:cNvGrpSpPr/>
          <p:nvPr/>
        </p:nvGrpSpPr>
        <p:grpSpPr>
          <a:xfrm>
            <a:off x="3393619" y="5155935"/>
            <a:ext cx="718333" cy="718333"/>
            <a:chOff x="0" y="0"/>
            <a:chExt cx="1436665" cy="1436665"/>
          </a:xfrm>
        </p:grpSpPr>
        <p:pic>
          <p:nvPicPr>
            <p:cNvPr id="27" name="Picture 32">
              <a:extLst>
                <a:ext uri="{FF2B5EF4-FFF2-40B4-BE49-F238E27FC236}">
                  <a16:creationId xmlns:a16="http://schemas.microsoft.com/office/drawing/2014/main" id="{612B95C1-C2DB-436E-9828-BA5BDA8182F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436665" cy="1436665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EFD9EE2-AB08-422B-971C-FEC9E17BFF64}"/>
                </a:ext>
              </a:extLst>
            </p:cNvPr>
            <p:cNvSpPr txBox="1"/>
            <p:nvPr/>
          </p:nvSpPr>
          <p:spPr>
            <a:xfrm>
              <a:off x="92164" y="322284"/>
              <a:ext cx="1252337" cy="665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1867" dirty="0">
                  <a:solidFill>
                    <a:srgbClr val="F4F4F4"/>
                  </a:solidFill>
                  <a:latin typeface="Lovelo Bold"/>
                </a:rPr>
                <a:t>63</a:t>
              </a:r>
            </a:p>
          </p:txBody>
        </p:sp>
      </p:grpSp>
      <p:sp>
        <p:nvSpPr>
          <p:cNvPr id="35" name="TextBox 20">
            <a:extLst>
              <a:ext uri="{FF2B5EF4-FFF2-40B4-BE49-F238E27FC236}">
                <a16:creationId xmlns:a16="http://schemas.microsoft.com/office/drawing/2014/main" id="{E6DF3227-7FE1-4FBD-B739-8A4F3092298E}"/>
              </a:ext>
            </a:extLst>
          </p:cNvPr>
          <p:cNvSpPr txBox="1"/>
          <p:nvPr/>
        </p:nvSpPr>
        <p:spPr>
          <a:xfrm>
            <a:off x="4264187" y="5123189"/>
            <a:ext cx="7475223" cy="783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b="1" dirty="0">
                <a:solidFill>
                  <a:srgbClr val="000000"/>
                </a:solidFill>
                <a:latin typeface="+mj-lt"/>
              </a:rPr>
              <a:t>FII-DIGECOG-PC-015 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dirty="0">
                <a:solidFill>
                  <a:srgbClr val="000000"/>
                </a:solidFill>
                <a:latin typeface="+mj-lt"/>
              </a:rPr>
              <a:t>Cantidad de cuentas ahorro inversión financiamiento del Gobierno Central elaboradas oportunamente.</a:t>
            </a:r>
            <a:endParaRPr lang="en-US" sz="1466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390589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240"/>
            <a:ext cx="12192000" cy="682752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125" y="5597829"/>
            <a:ext cx="2523078" cy="1229691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866970" y="690758"/>
            <a:ext cx="6458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2400" b="1" dirty="0">
                <a:solidFill>
                  <a:schemeClr val="accent1">
                    <a:lumMod val="75000"/>
                  </a:schemeClr>
                </a:solidFill>
              </a:rPr>
              <a:t>Dirección de Análisis de la Información Financiera</a:t>
            </a:r>
          </a:p>
        </p:txBody>
      </p:sp>
      <p:sp>
        <p:nvSpPr>
          <p:cNvPr id="2" name="AutoShape 2" descr="Seis Mejores Prácticas Para Optimizar las Pruebas del Programa de  Cumplimiento en Su Banco - ACAMS Tod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DO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2721333"/>
              </p:ext>
            </p:extLst>
          </p:nvPr>
        </p:nvGraphicFramePr>
        <p:xfrm>
          <a:off x="1451771" y="1232275"/>
          <a:ext cx="9288455" cy="31485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16732">
                  <a:extLst>
                    <a:ext uri="{9D8B030D-6E8A-4147-A177-3AD203B41FA5}">
                      <a16:colId xmlns:a16="http://schemas.microsoft.com/office/drawing/2014/main" val="1213153958"/>
                    </a:ext>
                  </a:extLst>
                </a:gridCol>
                <a:gridCol w="1213231">
                  <a:extLst>
                    <a:ext uri="{9D8B030D-6E8A-4147-A177-3AD203B41FA5}">
                      <a16:colId xmlns:a16="http://schemas.microsoft.com/office/drawing/2014/main" val="2684091409"/>
                    </a:ext>
                  </a:extLst>
                </a:gridCol>
                <a:gridCol w="919558">
                  <a:extLst>
                    <a:ext uri="{9D8B030D-6E8A-4147-A177-3AD203B41FA5}">
                      <a16:colId xmlns:a16="http://schemas.microsoft.com/office/drawing/2014/main" val="276222616"/>
                    </a:ext>
                  </a:extLst>
                </a:gridCol>
                <a:gridCol w="1233181">
                  <a:extLst>
                    <a:ext uri="{9D8B030D-6E8A-4147-A177-3AD203B41FA5}">
                      <a16:colId xmlns:a16="http://schemas.microsoft.com/office/drawing/2014/main" val="2432468366"/>
                    </a:ext>
                  </a:extLst>
                </a:gridCol>
                <a:gridCol w="1199626">
                  <a:extLst>
                    <a:ext uri="{9D8B030D-6E8A-4147-A177-3AD203B41FA5}">
                      <a16:colId xmlns:a16="http://schemas.microsoft.com/office/drawing/2014/main" val="674355049"/>
                    </a:ext>
                  </a:extLst>
                </a:gridCol>
                <a:gridCol w="1506127">
                  <a:extLst>
                    <a:ext uri="{9D8B030D-6E8A-4147-A177-3AD203B41FA5}">
                      <a16:colId xmlns:a16="http://schemas.microsoft.com/office/drawing/2014/main" val="10177402"/>
                    </a:ext>
                  </a:extLst>
                </a:gridCol>
              </a:tblGrid>
              <a:tr h="18890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dirty="0">
                          <a:effectLst/>
                          <a:latin typeface="+mj-lt"/>
                        </a:rPr>
                        <a:t>Nombre del Indicador 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dirty="0">
                          <a:effectLst/>
                          <a:latin typeface="+mj-lt"/>
                        </a:rPr>
                        <a:t>Meta programada T1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dirty="0">
                          <a:effectLst/>
                          <a:latin typeface="+mj-lt"/>
                        </a:rPr>
                        <a:t>2024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dirty="0">
                          <a:effectLst/>
                          <a:latin typeface="+mj-lt"/>
                        </a:rPr>
                        <a:t>Promedio ejecución trimestre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304220"/>
                  </a:ext>
                </a:extLst>
              </a:tr>
              <a:tr h="188903"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Enero</a:t>
                      </a:r>
                      <a:endParaRPr lang="es-DO" sz="1200" b="1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Febrero</a:t>
                      </a: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Marzo</a:t>
                      </a: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284399"/>
                  </a:ext>
                </a:extLst>
              </a:tr>
              <a:tr h="503471">
                <a:tc>
                  <a:txBody>
                    <a:bodyPr/>
                    <a:lstStyle/>
                    <a:p>
                      <a:pPr algn="just" fontAlgn="ctr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FII-DIGECOG-AI-001: </a:t>
                      </a: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Cantidad de Estados de Recaudación e Inversión de las Rentas elaborados oportunamente.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kumimoji="0" lang="es-DO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6320049"/>
                  </a:ext>
                </a:extLst>
              </a:tr>
              <a:tr h="503471">
                <a:tc>
                  <a:txBody>
                    <a:bodyPr/>
                    <a:lstStyle/>
                    <a:p>
                      <a:pPr algn="just" fontAlgn="ctr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FII-DIGECOG-AI-002: </a:t>
                      </a: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Cantidad  de Informes Económico-Financieros orientados a fortalecer el Sistema de Contabilidad Gubernamental y la rendición de cuentas (RUTA).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3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3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4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kumimoji="0" lang="es-DO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620510"/>
                  </a:ext>
                </a:extLst>
              </a:tr>
              <a:tr h="466086">
                <a:tc>
                  <a:txBody>
                    <a:bodyPr/>
                    <a:lstStyle/>
                    <a:p>
                      <a:pPr algn="just" fontAlgn="ctr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FII-DIGECOG-AI-003: </a:t>
                      </a: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Cantidad de informaciones estadísticas, con datos económicos y patrimoniales, elaborados y presentados.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4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kumimoji="0" lang="es-DO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384025"/>
                  </a:ext>
                </a:extLst>
              </a:tr>
              <a:tr h="453367">
                <a:tc>
                  <a:txBody>
                    <a:bodyPr/>
                    <a:lstStyle/>
                    <a:p>
                      <a:pPr algn="just" fontAlgn="ctr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FII-DIGECOG-AI-004: </a:t>
                      </a: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Cantidad de Concursos e Investigación sobre temas Contables realizados. 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kumimoji="0" lang="es-DO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762326"/>
                  </a:ext>
                </a:extLst>
              </a:tr>
              <a:tr h="453367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Total de indicadores medidos</a:t>
                      </a:r>
                      <a:r>
                        <a:rPr lang="es-ES" sz="12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T1:  4</a:t>
                      </a:r>
                    </a:p>
                    <a:p>
                      <a:pPr algn="ctr" fontAlgn="ctr"/>
                      <a:endParaRPr lang="es-DO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4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1919109"/>
                  </a:ext>
                </a:extLst>
              </a:tr>
            </a:tbl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6888FD49-D5DB-4D1B-B0C1-3D44A8F452CE}"/>
              </a:ext>
            </a:extLst>
          </p:cNvPr>
          <p:cNvSpPr txBox="1"/>
          <p:nvPr/>
        </p:nvSpPr>
        <p:spPr>
          <a:xfrm>
            <a:off x="5286633" y="5196278"/>
            <a:ext cx="2046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/>
              <a:t>Efectividad Dirección </a:t>
            </a:r>
            <a:endParaRPr lang="es-DO" sz="1200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51F3953-BB9E-4A94-BCF6-C74CC97550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939" y="4739539"/>
            <a:ext cx="1190476" cy="11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3281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301121" y="1758547"/>
            <a:ext cx="8205079" cy="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1578070" y="4897884"/>
            <a:ext cx="1253665" cy="1253665"/>
            <a:chOff x="0" y="0"/>
            <a:chExt cx="1913890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AE8ED"/>
            </a:solidFill>
          </p:spPr>
        </p:sp>
      </p:grpSp>
      <p:sp>
        <p:nvSpPr>
          <p:cNvPr id="5" name="AutoShape 5"/>
          <p:cNvSpPr/>
          <p:nvPr/>
        </p:nvSpPr>
        <p:spPr>
          <a:xfrm>
            <a:off x="-94423" y="6165850"/>
            <a:ext cx="8096221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5800" y="4065985"/>
            <a:ext cx="892269" cy="210621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 l="4133" r="4133"/>
          <a:stretch>
            <a:fillRect/>
          </a:stretch>
        </p:blipFill>
        <p:spPr>
          <a:xfrm>
            <a:off x="10987406" y="95218"/>
            <a:ext cx="1037589" cy="61604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24721" y="69752"/>
            <a:ext cx="1094615" cy="66698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78069" y="4941710"/>
            <a:ext cx="1209839" cy="1209839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224721" y="2366520"/>
            <a:ext cx="3405714" cy="14814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7"/>
              </a:lnSpc>
            </a:pPr>
            <a:r>
              <a:rPr lang="en-US" sz="3133" b="1" spc="47" dirty="0" err="1">
                <a:solidFill>
                  <a:srgbClr val="19486A"/>
                </a:solidFill>
                <a:latin typeface="+mj-lt"/>
              </a:rPr>
              <a:t>Dirección</a:t>
            </a:r>
            <a:r>
              <a:rPr lang="en-US" sz="3133" b="1" spc="47" dirty="0">
                <a:solidFill>
                  <a:srgbClr val="19486A"/>
                </a:solidFill>
                <a:latin typeface="+mj-lt"/>
              </a:rPr>
              <a:t> de </a:t>
            </a:r>
            <a:r>
              <a:rPr lang="en-US" sz="3133" b="1" spc="47" dirty="0" err="1">
                <a:solidFill>
                  <a:srgbClr val="19486A"/>
                </a:solidFill>
                <a:latin typeface="+mj-lt"/>
              </a:rPr>
              <a:t>Análisis</a:t>
            </a:r>
            <a:r>
              <a:rPr lang="en-US" sz="3133" b="1" spc="47" dirty="0">
                <a:solidFill>
                  <a:srgbClr val="19486A"/>
                </a:solidFill>
                <a:latin typeface="+mj-lt"/>
              </a:rPr>
              <a:t> de la </a:t>
            </a:r>
            <a:r>
              <a:rPr lang="en-US" sz="3133" b="1" spc="47" dirty="0" err="1">
                <a:solidFill>
                  <a:srgbClr val="19486A"/>
                </a:solidFill>
                <a:latin typeface="+mj-lt"/>
              </a:rPr>
              <a:t>Información</a:t>
            </a:r>
            <a:r>
              <a:rPr lang="en-US" sz="3133" b="1" spc="47" dirty="0">
                <a:solidFill>
                  <a:srgbClr val="19486A"/>
                </a:solidFill>
                <a:latin typeface="+mj-lt"/>
              </a:rPr>
              <a:t> </a:t>
            </a:r>
            <a:r>
              <a:rPr lang="en-US" sz="3133" b="1" spc="47" dirty="0" err="1">
                <a:solidFill>
                  <a:srgbClr val="19486A"/>
                </a:solidFill>
                <a:latin typeface="+mj-lt"/>
              </a:rPr>
              <a:t>Financiera</a:t>
            </a:r>
            <a:r>
              <a:rPr lang="en-US" sz="3133" b="1" spc="47" dirty="0">
                <a:solidFill>
                  <a:srgbClr val="19486A"/>
                </a:solidFill>
                <a:latin typeface="+mj-lt"/>
              </a:rPr>
              <a:t>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775200" y="2000937"/>
            <a:ext cx="6947542" cy="8299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39"/>
              </a:lnSpc>
              <a:spcBef>
                <a:spcPct val="0"/>
              </a:spcBef>
            </a:pPr>
            <a:r>
              <a:rPr lang="es-ES" sz="1470" b="1" dirty="0">
                <a:solidFill>
                  <a:srgbClr val="000000"/>
                </a:solidFill>
                <a:latin typeface="+mj-lt"/>
              </a:rPr>
              <a:t>FII-DIGECOG-AI-001</a:t>
            </a:r>
          </a:p>
          <a:p>
            <a:pPr algn="just">
              <a:lnSpc>
                <a:spcPts val="2239"/>
              </a:lnSpc>
              <a:spcBef>
                <a:spcPct val="0"/>
              </a:spcBef>
            </a:pPr>
            <a:r>
              <a:rPr lang="es-ES" sz="1470" dirty="0">
                <a:solidFill>
                  <a:srgbClr val="000000"/>
                </a:solidFill>
                <a:latin typeface="+mj-lt"/>
              </a:rPr>
              <a:t>Porcentaje de instituciones del Sector Público no financiero a las que se les evalúa el cumplimiento de las normativas contables, conforme a los indicadores del Sisacnoc.</a:t>
            </a:r>
            <a:endParaRPr lang="en-US" sz="147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8120204" y="6049949"/>
            <a:ext cx="3385997" cy="1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Poppins Light"/>
              </a:rPr>
              <a:t>Departamento de Planificación y Desarrolllo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4051657" y="2024017"/>
            <a:ext cx="556757" cy="556757"/>
            <a:chOff x="0" y="0"/>
            <a:chExt cx="1113515" cy="1113515"/>
          </a:xfrm>
        </p:grpSpPr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113515" cy="1113515"/>
            </a:xfrm>
            <a:prstGeom prst="rect">
              <a:avLst/>
            </a:prstGeom>
          </p:spPr>
        </p:pic>
        <p:sp>
          <p:nvSpPr>
            <p:cNvPr id="20" name="TextBox 20"/>
            <p:cNvSpPr txBox="1"/>
            <p:nvPr/>
          </p:nvSpPr>
          <p:spPr>
            <a:xfrm>
              <a:off x="71432" y="244320"/>
              <a:ext cx="970651" cy="5282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70"/>
                </a:lnSpc>
              </a:pPr>
              <a:r>
                <a:rPr lang="en-US" sz="1550" dirty="0">
                  <a:solidFill>
                    <a:srgbClr val="F4F4F4"/>
                  </a:solidFill>
                  <a:latin typeface="Lovelo Bold"/>
                </a:rPr>
                <a:t>100%</a:t>
              </a:r>
            </a:p>
          </p:txBody>
        </p:sp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5758D611-9CD9-46AA-BCF7-D63BEE6A20DA}"/>
              </a:ext>
            </a:extLst>
          </p:cNvPr>
          <p:cNvSpPr/>
          <p:nvPr/>
        </p:nvSpPr>
        <p:spPr>
          <a:xfrm>
            <a:off x="4759856" y="3219208"/>
            <a:ext cx="7026309" cy="914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39"/>
              </a:lnSpc>
              <a:spcBef>
                <a:spcPct val="0"/>
              </a:spcBef>
            </a:pPr>
            <a:r>
              <a:rPr lang="es-DO" sz="1470" b="1" dirty="0">
                <a:solidFill>
                  <a:srgbClr val="000000"/>
                </a:solidFill>
                <a:latin typeface="+mj-lt"/>
              </a:rPr>
              <a:t>FII-DIGECOG-AI-003</a:t>
            </a:r>
          </a:p>
          <a:p>
            <a:pPr algn="just">
              <a:lnSpc>
                <a:spcPts val="2239"/>
              </a:lnSpc>
              <a:spcBef>
                <a:spcPct val="0"/>
              </a:spcBef>
            </a:pPr>
            <a:r>
              <a:rPr lang="es-ES" sz="1470" dirty="0">
                <a:solidFill>
                  <a:srgbClr val="000000"/>
                </a:solidFill>
                <a:latin typeface="+mj-lt"/>
              </a:rPr>
              <a:t>Cantidad de informes económico-financieros orientados a fortalecer el Sistema de Contabilidad Gubernamental y la rendición de cuentas. (RUTA)</a:t>
            </a:r>
            <a:endParaRPr lang="es-DO" sz="1470" dirty="0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25" name="Group 21">
            <a:extLst>
              <a:ext uri="{FF2B5EF4-FFF2-40B4-BE49-F238E27FC236}">
                <a16:creationId xmlns:a16="http://schemas.microsoft.com/office/drawing/2014/main" id="{DC4AA924-064B-4BDA-8B09-B3E118B52BC8}"/>
              </a:ext>
            </a:extLst>
          </p:cNvPr>
          <p:cNvGrpSpPr/>
          <p:nvPr/>
        </p:nvGrpSpPr>
        <p:grpSpPr>
          <a:xfrm>
            <a:off x="4038792" y="3395444"/>
            <a:ext cx="556757" cy="556757"/>
            <a:chOff x="0" y="0"/>
            <a:chExt cx="1113515" cy="1113515"/>
          </a:xfrm>
        </p:grpSpPr>
        <p:pic>
          <p:nvPicPr>
            <p:cNvPr id="26" name="Picture 22">
              <a:extLst>
                <a:ext uri="{FF2B5EF4-FFF2-40B4-BE49-F238E27FC236}">
                  <a16:creationId xmlns:a16="http://schemas.microsoft.com/office/drawing/2014/main" id="{5E53BEC0-650F-42E7-97C7-7A7DAA0DBF9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113515" cy="1113515"/>
            </a:xfrm>
            <a:prstGeom prst="rect">
              <a:avLst/>
            </a:prstGeom>
          </p:spPr>
        </p:pic>
        <p:sp>
          <p:nvSpPr>
            <p:cNvPr id="29" name="TextBox 23">
              <a:extLst>
                <a:ext uri="{FF2B5EF4-FFF2-40B4-BE49-F238E27FC236}">
                  <a16:creationId xmlns:a16="http://schemas.microsoft.com/office/drawing/2014/main" id="{BC2B8B5E-4F8E-44DE-98FF-BFDED9862B7B}"/>
                </a:ext>
              </a:extLst>
            </p:cNvPr>
            <p:cNvSpPr txBox="1"/>
            <p:nvPr/>
          </p:nvSpPr>
          <p:spPr>
            <a:xfrm>
              <a:off x="71432" y="244320"/>
              <a:ext cx="970651" cy="5282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70"/>
                </a:lnSpc>
              </a:pPr>
              <a:r>
                <a:rPr lang="en-US" sz="1550" dirty="0">
                  <a:solidFill>
                    <a:srgbClr val="F4F4F4"/>
                  </a:solidFill>
                  <a:latin typeface="Lovelo Bold"/>
                </a:rPr>
                <a:t>6</a:t>
              </a:r>
            </a:p>
          </p:txBody>
        </p:sp>
      </p:grpSp>
      <p:sp>
        <p:nvSpPr>
          <p:cNvPr id="30" name="TextBox 38">
            <a:extLst>
              <a:ext uri="{FF2B5EF4-FFF2-40B4-BE49-F238E27FC236}">
                <a16:creationId xmlns:a16="http://schemas.microsoft.com/office/drawing/2014/main" id="{79C1F418-0EE6-4881-952F-C281D6D8855C}"/>
              </a:ext>
            </a:extLst>
          </p:cNvPr>
          <p:cNvSpPr txBox="1"/>
          <p:nvPr/>
        </p:nvSpPr>
        <p:spPr>
          <a:xfrm>
            <a:off x="2326077" y="859379"/>
            <a:ext cx="7539845" cy="4335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12"/>
              </a:lnSpc>
              <a:spcBef>
                <a:spcPct val="0"/>
              </a:spcBef>
            </a:pPr>
            <a:r>
              <a:rPr lang="en-US" sz="2579" dirty="0" err="1">
                <a:solidFill>
                  <a:schemeClr val="tx2"/>
                </a:solidFill>
                <a:latin typeface="Aileron Regular Bold"/>
              </a:rPr>
              <a:t>Metas</a:t>
            </a:r>
            <a:r>
              <a:rPr lang="en-US" sz="2579" dirty="0">
                <a:solidFill>
                  <a:schemeClr val="tx2"/>
                </a:solidFill>
                <a:latin typeface="Aileron Regular Bold"/>
              </a:rPr>
              <a:t> POA </a:t>
            </a:r>
            <a:r>
              <a:rPr lang="en-US" sz="2579" dirty="0" err="1">
                <a:solidFill>
                  <a:schemeClr val="tx2"/>
                </a:solidFill>
                <a:latin typeface="Aileron Regular Bold"/>
              </a:rPr>
              <a:t>segundo</a:t>
            </a:r>
            <a:r>
              <a:rPr lang="en-US" sz="2579" dirty="0">
                <a:solidFill>
                  <a:schemeClr val="tx2"/>
                </a:solidFill>
                <a:latin typeface="Aileron Regular Bold"/>
              </a:rPr>
              <a:t> </a:t>
            </a:r>
            <a:r>
              <a:rPr lang="en-US" sz="2579" dirty="0" err="1">
                <a:solidFill>
                  <a:schemeClr val="tx2"/>
                </a:solidFill>
                <a:latin typeface="Aileron Regular Bold"/>
              </a:rPr>
              <a:t>trimestre</a:t>
            </a:r>
            <a:r>
              <a:rPr lang="en-US" sz="2579" dirty="0">
                <a:solidFill>
                  <a:schemeClr val="tx2"/>
                </a:solidFill>
                <a:latin typeface="Aileron Regular Bold"/>
              </a:rPr>
              <a:t> del 2024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E981A6A7-824E-4B7F-A9EC-DC62D6FF037F}"/>
              </a:ext>
            </a:extLst>
          </p:cNvPr>
          <p:cNvSpPr/>
          <p:nvPr/>
        </p:nvSpPr>
        <p:spPr>
          <a:xfrm>
            <a:off x="4775200" y="4549928"/>
            <a:ext cx="7010965" cy="826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39"/>
              </a:lnSpc>
              <a:spcBef>
                <a:spcPct val="0"/>
              </a:spcBef>
            </a:pPr>
            <a:r>
              <a:rPr lang="es-DO" sz="1470" b="1" dirty="0">
                <a:solidFill>
                  <a:srgbClr val="000000"/>
                </a:solidFill>
                <a:latin typeface="+mj-lt"/>
              </a:rPr>
              <a:t>FII-DIGECOG-AI-004</a:t>
            </a:r>
          </a:p>
          <a:p>
            <a:pPr algn="just"/>
            <a:r>
              <a:rPr lang="es-ES" sz="1470" dirty="0">
                <a:solidFill>
                  <a:srgbClr val="000000"/>
                </a:solidFill>
                <a:latin typeface="+mj-lt"/>
              </a:rPr>
              <a:t>Cantidad de informaciones estadísticas, con datos económicos y patrimoniales, elaborados y presentados en tiempo  oportuno, acorde a los  requisitos de calidad establecidos.</a:t>
            </a:r>
            <a:endParaRPr lang="es-DO" sz="1470" dirty="0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31" name="Group 21">
            <a:extLst>
              <a:ext uri="{FF2B5EF4-FFF2-40B4-BE49-F238E27FC236}">
                <a16:creationId xmlns:a16="http://schemas.microsoft.com/office/drawing/2014/main" id="{8D396EDE-6835-488D-8195-1FF92BB9E1A9}"/>
              </a:ext>
            </a:extLst>
          </p:cNvPr>
          <p:cNvGrpSpPr/>
          <p:nvPr/>
        </p:nvGrpSpPr>
        <p:grpSpPr>
          <a:xfrm>
            <a:off x="4038792" y="4717449"/>
            <a:ext cx="556757" cy="556757"/>
            <a:chOff x="0" y="1095462"/>
            <a:chExt cx="1113515" cy="1113515"/>
          </a:xfrm>
        </p:grpSpPr>
        <p:pic>
          <p:nvPicPr>
            <p:cNvPr id="32" name="Picture 22">
              <a:extLst>
                <a:ext uri="{FF2B5EF4-FFF2-40B4-BE49-F238E27FC236}">
                  <a16:creationId xmlns:a16="http://schemas.microsoft.com/office/drawing/2014/main" id="{87C22F6F-22B7-404F-B220-D255F7356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1095462"/>
              <a:ext cx="1113515" cy="1113515"/>
            </a:xfrm>
            <a:prstGeom prst="rect">
              <a:avLst/>
            </a:prstGeom>
          </p:spPr>
        </p:pic>
        <p:sp>
          <p:nvSpPr>
            <p:cNvPr id="33" name="TextBox 23">
              <a:extLst>
                <a:ext uri="{FF2B5EF4-FFF2-40B4-BE49-F238E27FC236}">
                  <a16:creationId xmlns:a16="http://schemas.microsoft.com/office/drawing/2014/main" id="{0142930E-BE62-4661-970C-A8221C8FD1AC}"/>
                </a:ext>
              </a:extLst>
            </p:cNvPr>
            <p:cNvSpPr txBox="1"/>
            <p:nvPr/>
          </p:nvSpPr>
          <p:spPr>
            <a:xfrm>
              <a:off x="84058" y="1375154"/>
              <a:ext cx="970651" cy="5282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70"/>
                </a:lnSpc>
              </a:pPr>
              <a:r>
                <a:rPr lang="en-US" sz="1550" dirty="0">
                  <a:solidFill>
                    <a:srgbClr val="F4F4F4"/>
                  </a:solidFill>
                  <a:latin typeface="Lovelo Bold"/>
                </a:rPr>
                <a:t>5</a:t>
              </a:r>
            </a:p>
          </p:txBody>
        </p:sp>
      </p:grpSp>
      <p:sp>
        <p:nvSpPr>
          <p:cNvPr id="37" name="TextBox 23">
            <a:extLst>
              <a:ext uri="{FF2B5EF4-FFF2-40B4-BE49-F238E27FC236}">
                <a16:creationId xmlns:a16="http://schemas.microsoft.com/office/drawing/2014/main" id="{D1D14D8A-D999-4FD5-B1D9-3991FFCC1287}"/>
              </a:ext>
            </a:extLst>
          </p:cNvPr>
          <p:cNvSpPr txBox="1"/>
          <p:nvPr/>
        </p:nvSpPr>
        <p:spPr>
          <a:xfrm>
            <a:off x="4110224" y="5771802"/>
            <a:ext cx="485325" cy="264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70"/>
              </a:lnSpc>
            </a:pPr>
            <a:r>
              <a:rPr lang="en-US" sz="1550" dirty="0">
                <a:solidFill>
                  <a:srgbClr val="F4F4F4"/>
                </a:solidFill>
                <a:latin typeface="Lovelo Bold"/>
              </a:rPr>
              <a:t>100%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240"/>
            <a:ext cx="12192000" cy="682752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125" y="5597829"/>
            <a:ext cx="2523078" cy="1229691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004586" y="663808"/>
            <a:ext cx="5799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2400" b="1" dirty="0">
                <a:solidFill>
                  <a:schemeClr val="accent1">
                    <a:lumMod val="75000"/>
                  </a:schemeClr>
                </a:solidFill>
              </a:rPr>
              <a:t>Departamento de Recursos Humanos</a:t>
            </a:r>
          </a:p>
        </p:txBody>
      </p:sp>
      <p:sp>
        <p:nvSpPr>
          <p:cNvPr id="2" name="AutoShape 2" descr="Seis Mejores Prácticas Para Optimizar las Pruebas del Programa de  Cumplimiento en Su Banco - ACAMS Tod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DO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1598392"/>
              </p:ext>
            </p:extLst>
          </p:nvPr>
        </p:nvGraphicFramePr>
        <p:xfrm>
          <a:off x="1143335" y="1224869"/>
          <a:ext cx="9521553" cy="43180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17782">
                  <a:extLst>
                    <a:ext uri="{9D8B030D-6E8A-4147-A177-3AD203B41FA5}">
                      <a16:colId xmlns:a16="http://schemas.microsoft.com/office/drawing/2014/main" val="1213153958"/>
                    </a:ext>
                  </a:extLst>
                </a:gridCol>
                <a:gridCol w="1289745">
                  <a:extLst>
                    <a:ext uri="{9D8B030D-6E8A-4147-A177-3AD203B41FA5}">
                      <a16:colId xmlns:a16="http://schemas.microsoft.com/office/drawing/2014/main" val="2684091409"/>
                    </a:ext>
                  </a:extLst>
                </a:gridCol>
                <a:gridCol w="811113">
                  <a:extLst>
                    <a:ext uri="{9D8B030D-6E8A-4147-A177-3AD203B41FA5}">
                      <a16:colId xmlns:a16="http://schemas.microsoft.com/office/drawing/2014/main" val="276222616"/>
                    </a:ext>
                  </a:extLst>
                </a:gridCol>
                <a:gridCol w="1087749">
                  <a:extLst>
                    <a:ext uri="{9D8B030D-6E8A-4147-A177-3AD203B41FA5}">
                      <a16:colId xmlns:a16="http://schemas.microsoft.com/office/drawing/2014/main" val="2432468366"/>
                    </a:ext>
                  </a:extLst>
                </a:gridCol>
                <a:gridCol w="1058152">
                  <a:extLst>
                    <a:ext uri="{9D8B030D-6E8A-4147-A177-3AD203B41FA5}">
                      <a16:colId xmlns:a16="http://schemas.microsoft.com/office/drawing/2014/main" val="674355049"/>
                    </a:ext>
                  </a:extLst>
                </a:gridCol>
                <a:gridCol w="1328506">
                  <a:extLst>
                    <a:ext uri="{9D8B030D-6E8A-4147-A177-3AD203B41FA5}">
                      <a16:colId xmlns:a16="http://schemas.microsoft.com/office/drawing/2014/main" val="10177402"/>
                    </a:ext>
                  </a:extLst>
                </a:gridCol>
                <a:gridCol w="1328506">
                  <a:extLst>
                    <a:ext uri="{9D8B030D-6E8A-4147-A177-3AD203B41FA5}">
                      <a16:colId xmlns:a16="http://schemas.microsoft.com/office/drawing/2014/main" val="595040297"/>
                    </a:ext>
                  </a:extLst>
                </a:gridCol>
              </a:tblGrid>
              <a:tr h="18890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dirty="0">
                          <a:effectLst/>
                          <a:latin typeface="+mj-lt"/>
                        </a:rPr>
                        <a:t>Nombre del Indicador 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dirty="0">
                          <a:effectLst/>
                          <a:latin typeface="+mj-lt"/>
                        </a:rPr>
                        <a:t>Meta programada T1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dirty="0">
                          <a:effectLst/>
                          <a:latin typeface="+mj-lt"/>
                        </a:rPr>
                        <a:t>2024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dirty="0">
                          <a:effectLst/>
                          <a:latin typeface="+mj-lt"/>
                        </a:rPr>
                        <a:t>Promedio ejecución trimestre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D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Observaciones</a:t>
                      </a:r>
                    </a:p>
                  </a:txBody>
                  <a:tcPr marL="9445" marR="9445" marT="944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304220"/>
                  </a:ext>
                </a:extLst>
              </a:tr>
              <a:tr h="188903"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Enero</a:t>
                      </a:r>
                      <a:endParaRPr lang="es-DO" sz="1200" b="1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Febrero</a:t>
                      </a: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Marzo</a:t>
                      </a: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284399"/>
                  </a:ext>
                </a:extLst>
              </a:tr>
              <a:tr h="503471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FII-DIGECOG-RH-002: Porcentaje de nombramientos emitidos acorde a las contrataciones realizadas. 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100%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kumimoji="0" lang="es-DO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12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6320049"/>
                  </a:ext>
                </a:extLst>
              </a:tr>
              <a:tr h="503471">
                <a:tc>
                  <a:txBody>
                    <a:bodyPr/>
                    <a:lstStyle/>
                    <a:p>
                      <a:pPr algn="just" fontAlgn="ctr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FII-DIGECOG-RH-005: Cantidad de reportes e informes de ausentismo. </a:t>
                      </a: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kumimoji="0" lang="es-DO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12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3620510"/>
                  </a:ext>
                </a:extLst>
              </a:tr>
              <a:tr h="466086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FII-DIGECOG-RH-006: Cantidad de nóminas elaboradas en plazo oportuno.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kumimoji="0" lang="es-DO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12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7384025"/>
                  </a:ext>
                </a:extLst>
              </a:tr>
              <a:tr h="453367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FII-DIGECOG-RH-007: Porcentaje de hojas de cálculo generadas para derechos adquiridos en un plazo oportuno.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100%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kumimoji="0" lang="es-DO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12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6762326"/>
                  </a:ext>
                </a:extLst>
              </a:tr>
              <a:tr h="453367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FII-DIGECOG-RH-008: Porcentaje de reconocimientos y acciones de integración ejecutadas.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0000"/>
                          </a:highlight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50%</a:t>
                      </a:r>
                    </a:p>
                  </a:txBody>
                  <a:tcPr marL="9445" marR="9445" marT="944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0000"/>
                          </a:highlight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50%</a:t>
                      </a:r>
                    </a:p>
                  </a:txBody>
                  <a:tcPr marL="9445" marR="9445" marT="944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Indicador y Actividad en proceso: Elaborar Política de reconocimientos individuales y de equipos.</a:t>
                      </a:r>
                      <a:endParaRPr lang="es-DO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12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4433260"/>
                  </a:ext>
                </a:extLst>
              </a:tr>
              <a:tr h="453367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FII-DIGECOG-RH-011: Porcentaje de personal de nuevo ingreso que supera el período probatorio.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445" marR="9445" marT="944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12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94915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7213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240"/>
            <a:ext cx="12192000" cy="682752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125" y="5597829"/>
            <a:ext cx="2523078" cy="1229691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961921" y="690724"/>
            <a:ext cx="5799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2400" b="1" dirty="0">
                <a:solidFill>
                  <a:schemeClr val="accent1">
                    <a:lumMod val="75000"/>
                  </a:schemeClr>
                </a:solidFill>
              </a:rPr>
              <a:t>Departamento de Recursos Humanos</a:t>
            </a:r>
          </a:p>
        </p:txBody>
      </p:sp>
      <p:sp>
        <p:nvSpPr>
          <p:cNvPr id="2" name="AutoShape 2" descr="Seis Mejores Prácticas Para Optimizar las Pruebas del Programa de  Cumplimiento en Su Banco - ACAMS Tod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DO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0467200"/>
              </p:ext>
            </p:extLst>
          </p:nvPr>
        </p:nvGraphicFramePr>
        <p:xfrm>
          <a:off x="1339279" y="1297363"/>
          <a:ext cx="9288455" cy="24576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16732">
                  <a:extLst>
                    <a:ext uri="{9D8B030D-6E8A-4147-A177-3AD203B41FA5}">
                      <a16:colId xmlns:a16="http://schemas.microsoft.com/office/drawing/2014/main" val="1213153958"/>
                    </a:ext>
                  </a:extLst>
                </a:gridCol>
                <a:gridCol w="1213231">
                  <a:extLst>
                    <a:ext uri="{9D8B030D-6E8A-4147-A177-3AD203B41FA5}">
                      <a16:colId xmlns:a16="http://schemas.microsoft.com/office/drawing/2014/main" val="2684091409"/>
                    </a:ext>
                  </a:extLst>
                </a:gridCol>
                <a:gridCol w="919558">
                  <a:extLst>
                    <a:ext uri="{9D8B030D-6E8A-4147-A177-3AD203B41FA5}">
                      <a16:colId xmlns:a16="http://schemas.microsoft.com/office/drawing/2014/main" val="276222616"/>
                    </a:ext>
                  </a:extLst>
                </a:gridCol>
                <a:gridCol w="1233181">
                  <a:extLst>
                    <a:ext uri="{9D8B030D-6E8A-4147-A177-3AD203B41FA5}">
                      <a16:colId xmlns:a16="http://schemas.microsoft.com/office/drawing/2014/main" val="2432468366"/>
                    </a:ext>
                  </a:extLst>
                </a:gridCol>
                <a:gridCol w="1199626">
                  <a:extLst>
                    <a:ext uri="{9D8B030D-6E8A-4147-A177-3AD203B41FA5}">
                      <a16:colId xmlns:a16="http://schemas.microsoft.com/office/drawing/2014/main" val="674355049"/>
                    </a:ext>
                  </a:extLst>
                </a:gridCol>
                <a:gridCol w="1506127">
                  <a:extLst>
                    <a:ext uri="{9D8B030D-6E8A-4147-A177-3AD203B41FA5}">
                      <a16:colId xmlns:a16="http://schemas.microsoft.com/office/drawing/2014/main" val="10177402"/>
                    </a:ext>
                  </a:extLst>
                </a:gridCol>
              </a:tblGrid>
              <a:tr h="18890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dirty="0">
                          <a:effectLst/>
                          <a:latin typeface="+mj-lt"/>
                        </a:rPr>
                        <a:t>Nombre del Indicador 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dirty="0">
                          <a:effectLst/>
                          <a:latin typeface="+mj-lt"/>
                        </a:rPr>
                        <a:t>Meta programada T1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dirty="0">
                          <a:effectLst/>
                          <a:latin typeface="+mj-lt"/>
                        </a:rPr>
                        <a:t>2024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dirty="0">
                          <a:effectLst/>
                          <a:latin typeface="+mj-lt"/>
                        </a:rPr>
                        <a:t>Promedio ejecución trimestre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304220"/>
                  </a:ext>
                </a:extLst>
              </a:tr>
              <a:tr h="188903"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Enero</a:t>
                      </a:r>
                      <a:endParaRPr lang="es-DO" sz="1200" b="1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Febrero</a:t>
                      </a: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Marzo</a:t>
                      </a: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284399"/>
                  </a:ext>
                </a:extLst>
              </a:tr>
              <a:tr h="503471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FII-DIGECOG-RH-013: Cantidad de actividades de promoción y prevención en la salud efectuadas, procurando la igualdad de género.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792392"/>
                  </a:ext>
                </a:extLst>
              </a:tr>
              <a:tr h="503471">
                <a:tc>
                  <a:txBody>
                    <a:bodyPr/>
                    <a:lstStyle/>
                    <a:p>
                      <a:pPr algn="just" fontAlgn="ctr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FII-DIGECOG-RH-014: Cantidad de reportes de enfermedades epidemiológicas remitidos a la DIGEPI. </a:t>
                      </a: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6320049"/>
                  </a:ext>
                </a:extLst>
              </a:tr>
              <a:tr h="503471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FII-DIGECOG-RH-015: Porcentaje de indicadores de gestión actualizados. 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90%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90%</a:t>
                      </a: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620510"/>
                  </a:ext>
                </a:extLst>
              </a:tr>
              <a:tr h="453367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de indicadores medidos</a:t>
                      </a:r>
                      <a:r>
                        <a:rPr lang="es-ES" sz="120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T1:  9</a:t>
                      </a:r>
                    </a:p>
                    <a:p>
                      <a:pPr algn="ctr" fontAlgn="ctr"/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98%</a:t>
                      </a: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2293635"/>
                  </a:ext>
                </a:extLst>
              </a:tr>
            </a:tbl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0F4A2C47-5883-48E9-83D8-4A65DE853072}"/>
              </a:ext>
            </a:extLst>
          </p:cNvPr>
          <p:cNvSpPr txBox="1"/>
          <p:nvPr/>
        </p:nvSpPr>
        <p:spPr>
          <a:xfrm>
            <a:off x="5072542" y="4718711"/>
            <a:ext cx="2046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/>
              <a:t>Efectividad Departamento </a:t>
            </a:r>
            <a:endParaRPr lang="es-DO" sz="1200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FBAEDB1-9A02-4968-A0C9-8B86FB589C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564" y="4261410"/>
            <a:ext cx="1191600" cy="11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79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12"/>
            <a:ext cx="12192000" cy="682752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968" y="5142451"/>
            <a:ext cx="2523078" cy="1229691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679711" y="1738446"/>
            <a:ext cx="6832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3600" b="1" i="1" dirty="0">
                <a:solidFill>
                  <a:schemeClr val="accent1">
                    <a:lumMod val="75000"/>
                  </a:schemeClr>
                </a:solidFill>
              </a:rPr>
              <a:t>Resultados POA 2024, </a:t>
            </a:r>
          </a:p>
          <a:p>
            <a:pPr algn="ctr"/>
            <a:r>
              <a:rPr lang="es-DO" sz="3600" b="1" i="1" dirty="0">
                <a:solidFill>
                  <a:schemeClr val="accent1">
                    <a:lumMod val="75000"/>
                  </a:schemeClr>
                </a:solidFill>
              </a:rPr>
              <a:t>primer trimestre consolidado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4855756-8B63-4EBC-9BCF-CEA38299F141}"/>
              </a:ext>
            </a:extLst>
          </p:cNvPr>
          <p:cNvSpPr txBox="1"/>
          <p:nvPr/>
        </p:nvSpPr>
        <p:spPr>
          <a:xfrm>
            <a:off x="4270276" y="3287332"/>
            <a:ext cx="3651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600" b="1" dirty="0"/>
              <a:t>Recordamos el Semáforo de Referencia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429DFD4-CD4A-47E3-8653-7823649F6B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3000558"/>
              </p:ext>
            </p:extLst>
          </p:nvPr>
        </p:nvGraphicFramePr>
        <p:xfrm>
          <a:off x="1495842" y="3714223"/>
          <a:ext cx="9200313" cy="992664"/>
        </p:xfrm>
        <a:graphic>
          <a:graphicData uri="http://schemas.openxmlformats.org/drawingml/2006/table">
            <a:tbl>
              <a:tblPr/>
              <a:tblGrid>
                <a:gridCol w="2641425">
                  <a:extLst>
                    <a:ext uri="{9D8B030D-6E8A-4147-A177-3AD203B41FA5}">
                      <a16:colId xmlns:a16="http://schemas.microsoft.com/office/drawing/2014/main" val="1866089205"/>
                    </a:ext>
                  </a:extLst>
                </a:gridCol>
                <a:gridCol w="3208060">
                  <a:extLst>
                    <a:ext uri="{9D8B030D-6E8A-4147-A177-3AD203B41FA5}">
                      <a16:colId xmlns:a16="http://schemas.microsoft.com/office/drawing/2014/main" val="2766489373"/>
                    </a:ext>
                  </a:extLst>
                </a:gridCol>
                <a:gridCol w="3350828">
                  <a:extLst>
                    <a:ext uri="{9D8B030D-6E8A-4147-A177-3AD203B41FA5}">
                      <a16:colId xmlns:a16="http://schemas.microsoft.com/office/drawing/2014/main" val="628101763"/>
                    </a:ext>
                  </a:extLst>
                </a:gridCol>
              </a:tblGrid>
              <a:tr h="338008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D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Nivel de Cumplimiento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5541796"/>
                  </a:ext>
                </a:extLst>
              </a:tr>
              <a:tr h="288896"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Bajo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Medio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Alto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0033436"/>
                  </a:ext>
                </a:extLst>
              </a:tr>
              <a:tr h="288896"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&gt;69%</a:t>
                      </a:r>
                      <a:br>
                        <a:rPr lang="es-D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&gt;70% - &lt;89%</a:t>
                      </a:r>
                      <a:br>
                        <a:rPr lang="es-D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&lt;90% -  &lt;100%</a:t>
                      </a:r>
                      <a:br>
                        <a:rPr lang="es-D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79418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90245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301121" y="1758547"/>
            <a:ext cx="8205079" cy="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1578070" y="4897884"/>
            <a:ext cx="1253665" cy="1253665"/>
            <a:chOff x="0" y="0"/>
            <a:chExt cx="1913890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AE8ED"/>
            </a:solidFill>
          </p:spPr>
        </p:sp>
      </p:grpSp>
      <p:sp>
        <p:nvSpPr>
          <p:cNvPr id="5" name="AutoShape 5"/>
          <p:cNvSpPr/>
          <p:nvPr/>
        </p:nvSpPr>
        <p:spPr>
          <a:xfrm>
            <a:off x="-94423" y="6165850"/>
            <a:ext cx="8096221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5800" y="4065985"/>
            <a:ext cx="892269" cy="210621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 l="4133" r="4133"/>
          <a:stretch>
            <a:fillRect/>
          </a:stretch>
        </p:blipFill>
        <p:spPr>
          <a:xfrm>
            <a:off x="10987406" y="95218"/>
            <a:ext cx="1037589" cy="61604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24721" y="69752"/>
            <a:ext cx="1094615" cy="66698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78070" y="4968391"/>
            <a:ext cx="1177465" cy="1177465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79024" y="2440076"/>
            <a:ext cx="3405714" cy="981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7"/>
              </a:lnSpc>
            </a:pPr>
            <a:r>
              <a:rPr lang="en-US" sz="3133" b="1" spc="47" dirty="0" err="1">
                <a:solidFill>
                  <a:srgbClr val="19486A"/>
                </a:solidFill>
                <a:latin typeface="+mj-lt"/>
              </a:rPr>
              <a:t>Departamento</a:t>
            </a:r>
            <a:r>
              <a:rPr lang="en-US" sz="3133" b="1" spc="47" dirty="0">
                <a:solidFill>
                  <a:srgbClr val="19486A"/>
                </a:solidFill>
                <a:latin typeface="+mj-lt"/>
              </a:rPr>
              <a:t> de </a:t>
            </a:r>
            <a:r>
              <a:rPr lang="en-US" sz="3133" b="1" spc="47" dirty="0" err="1">
                <a:solidFill>
                  <a:srgbClr val="19486A"/>
                </a:solidFill>
                <a:latin typeface="+mj-lt"/>
              </a:rPr>
              <a:t>Recursos</a:t>
            </a:r>
            <a:r>
              <a:rPr lang="en-US" sz="3133" b="1" spc="47" dirty="0">
                <a:solidFill>
                  <a:srgbClr val="19486A"/>
                </a:solidFill>
                <a:latin typeface="+mj-lt"/>
              </a:rPr>
              <a:t> Humanos.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601046" y="1841288"/>
            <a:ext cx="6928377" cy="1052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endParaRPr lang="es-ES" sz="1467" b="1" dirty="0">
              <a:solidFill>
                <a:srgbClr val="000000"/>
              </a:solidFill>
              <a:latin typeface="+mj-lt"/>
            </a:endParaRP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7" b="1" dirty="0">
                <a:solidFill>
                  <a:srgbClr val="000000"/>
                </a:solidFill>
                <a:latin typeface="+mj-lt"/>
              </a:rPr>
              <a:t>FII-DIGECOG-RH-001 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dirty="0">
                <a:solidFill>
                  <a:srgbClr val="000000"/>
                </a:solidFill>
                <a:latin typeface="+mj-lt"/>
              </a:rPr>
              <a:t>Cantidad de concursos efectuados para ingresos en cargos de carrera administrativa, Cumpliendo con la política de género.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120204" y="6049949"/>
            <a:ext cx="3385997" cy="1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Poppins Light"/>
              </a:rPr>
              <a:t>Departamento de Planificación y Desarrolllo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601046" y="3010478"/>
            <a:ext cx="7340824" cy="5209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7" b="1" dirty="0">
                <a:solidFill>
                  <a:srgbClr val="000000"/>
                </a:solidFill>
                <a:latin typeface="+mj-lt"/>
              </a:rPr>
              <a:t>FII-DIGECOG-RH-002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dirty="0">
                <a:solidFill>
                  <a:srgbClr val="000000"/>
                </a:solidFill>
                <a:latin typeface="+mj-lt"/>
              </a:rPr>
              <a:t>Porcentaje de nombramientos emitidos acorde a las contrataciones realizadas</a:t>
            </a:r>
            <a:r>
              <a:rPr lang="es-ES" sz="1467" b="1" dirty="0">
                <a:solidFill>
                  <a:srgbClr val="000000"/>
                </a:solidFill>
                <a:latin typeface="+mj-lt"/>
              </a:rPr>
              <a:t>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587020" y="3764387"/>
            <a:ext cx="6956429" cy="520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7" b="1" dirty="0">
                <a:solidFill>
                  <a:srgbClr val="000000"/>
                </a:solidFill>
                <a:latin typeface="+mj-lt"/>
              </a:rPr>
              <a:t>FII-DIGECOG-RH-004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dirty="0">
                <a:solidFill>
                  <a:srgbClr val="000000"/>
                </a:solidFill>
                <a:latin typeface="+mj-lt"/>
              </a:rPr>
              <a:t>Porcentaje de personal beneficiado con incentivos, según la ley de función pública.</a:t>
            </a:r>
            <a:endParaRPr lang="en-US" sz="1466" dirty="0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22" name="Group 22"/>
          <p:cNvGrpSpPr/>
          <p:nvPr/>
        </p:nvGrpSpPr>
        <p:grpSpPr>
          <a:xfrm>
            <a:off x="3836990" y="2130172"/>
            <a:ext cx="556757" cy="556757"/>
            <a:chOff x="0" y="0"/>
            <a:chExt cx="1113515" cy="1113515"/>
          </a:xfrm>
        </p:grpSpPr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113515" cy="1113515"/>
            </a:xfrm>
            <a:prstGeom prst="rect">
              <a:avLst/>
            </a:prstGeom>
          </p:spPr>
        </p:pic>
        <p:sp>
          <p:nvSpPr>
            <p:cNvPr id="24" name="TextBox 24"/>
            <p:cNvSpPr txBox="1"/>
            <p:nvPr/>
          </p:nvSpPr>
          <p:spPr>
            <a:xfrm>
              <a:off x="71432" y="244320"/>
              <a:ext cx="970651" cy="5134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70"/>
                </a:lnSpc>
              </a:pPr>
              <a:r>
                <a:rPr lang="en-US" sz="1333" dirty="0">
                  <a:solidFill>
                    <a:srgbClr val="F4F4F4"/>
                  </a:solidFill>
                  <a:latin typeface="Lovelo Bold"/>
                </a:rPr>
                <a:t>1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3872706" y="3021482"/>
            <a:ext cx="556757" cy="556757"/>
            <a:chOff x="0" y="0"/>
            <a:chExt cx="1113515" cy="1113515"/>
          </a:xfrm>
        </p:grpSpPr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113515" cy="1113515"/>
            </a:xfrm>
            <a:prstGeom prst="rect">
              <a:avLst/>
            </a:prstGeom>
          </p:spPr>
        </p:pic>
        <p:sp>
          <p:nvSpPr>
            <p:cNvPr id="27" name="TextBox 27"/>
            <p:cNvSpPr txBox="1"/>
            <p:nvPr/>
          </p:nvSpPr>
          <p:spPr>
            <a:xfrm>
              <a:off x="71432" y="244320"/>
              <a:ext cx="970651" cy="5282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70"/>
                </a:lnSpc>
              </a:pPr>
              <a:r>
                <a:rPr lang="en-US" sz="1550" dirty="0">
                  <a:solidFill>
                    <a:srgbClr val="F4F4F4"/>
                  </a:solidFill>
                  <a:latin typeface="Lovelo Bold"/>
                </a:rPr>
                <a:t>100%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3873154" y="3789401"/>
            <a:ext cx="556757" cy="556757"/>
            <a:chOff x="0" y="0"/>
            <a:chExt cx="1113515" cy="1113515"/>
          </a:xfrm>
        </p:grpSpPr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113515" cy="1113515"/>
            </a:xfrm>
            <a:prstGeom prst="rect">
              <a:avLst/>
            </a:prstGeom>
          </p:spPr>
        </p:pic>
        <p:sp>
          <p:nvSpPr>
            <p:cNvPr id="30" name="TextBox 30"/>
            <p:cNvSpPr txBox="1"/>
            <p:nvPr/>
          </p:nvSpPr>
          <p:spPr>
            <a:xfrm>
              <a:off x="71432" y="244320"/>
              <a:ext cx="970651" cy="5282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70"/>
                </a:lnSpc>
              </a:pPr>
              <a:r>
                <a:rPr lang="en-US" sz="1550" dirty="0">
                  <a:solidFill>
                    <a:srgbClr val="F4F4F4"/>
                  </a:solidFill>
                  <a:latin typeface="Lovelo Bold"/>
                </a:rPr>
                <a:t>100%</a:t>
              </a: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3836990" y="4742927"/>
            <a:ext cx="556757" cy="556757"/>
            <a:chOff x="0" y="0"/>
            <a:chExt cx="1113515" cy="1113515"/>
          </a:xfrm>
        </p:grpSpPr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113515" cy="1113515"/>
            </a:xfrm>
            <a:prstGeom prst="rect">
              <a:avLst/>
            </a:prstGeom>
          </p:spPr>
        </p:pic>
        <p:sp>
          <p:nvSpPr>
            <p:cNvPr id="33" name="TextBox 33"/>
            <p:cNvSpPr txBox="1"/>
            <p:nvPr/>
          </p:nvSpPr>
          <p:spPr>
            <a:xfrm>
              <a:off x="71432" y="244320"/>
              <a:ext cx="970651" cy="5134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70"/>
                </a:lnSpc>
              </a:pPr>
              <a:r>
                <a:rPr lang="en-US" sz="1333" dirty="0">
                  <a:solidFill>
                    <a:srgbClr val="F4F4F4"/>
                  </a:solidFill>
                  <a:latin typeface="Lovelo Bold"/>
                </a:rPr>
                <a:t>3</a:t>
              </a:r>
            </a:p>
          </p:txBody>
        </p:sp>
      </p:grpSp>
      <p:sp>
        <p:nvSpPr>
          <p:cNvPr id="40" name="TextBox 21">
            <a:extLst>
              <a:ext uri="{FF2B5EF4-FFF2-40B4-BE49-F238E27FC236}">
                <a16:creationId xmlns:a16="http://schemas.microsoft.com/office/drawing/2014/main" id="{14EDF7E0-8F3C-4829-943E-15D0F5C6A723}"/>
              </a:ext>
            </a:extLst>
          </p:cNvPr>
          <p:cNvSpPr txBox="1"/>
          <p:nvPr/>
        </p:nvSpPr>
        <p:spPr>
          <a:xfrm>
            <a:off x="4601046" y="4704026"/>
            <a:ext cx="6956429" cy="520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7" b="1" dirty="0">
                <a:solidFill>
                  <a:srgbClr val="000000"/>
                </a:solidFill>
                <a:latin typeface="+mj-lt"/>
              </a:rPr>
              <a:t>FII-DIGECOG-RH-005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dirty="0">
                <a:solidFill>
                  <a:srgbClr val="000000"/>
                </a:solidFill>
                <a:latin typeface="+mj-lt"/>
              </a:rPr>
              <a:t>Cantidad de reportes e informes de ausentismo. </a:t>
            </a:r>
          </a:p>
        </p:txBody>
      </p:sp>
      <p:sp>
        <p:nvSpPr>
          <p:cNvPr id="34" name="TextBox 38">
            <a:extLst>
              <a:ext uri="{FF2B5EF4-FFF2-40B4-BE49-F238E27FC236}">
                <a16:creationId xmlns:a16="http://schemas.microsoft.com/office/drawing/2014/main" id="{B7958DF3-6A0B-42BF-9AC4-C4C02FEE5AB8}"/>
              </a:ext>
            </a:extLst>
          </p:cNvPr>
          <p:cNvSpPr txBox="1"/>
          <p:nvPr/>
        </p:nvSpPr>
        <p:spPr>
          <a:xfrm>
            <a:off x="2326078" y="864384"/>
            <a:ext cx="7539845" cy="4215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12"/>
              </a:lnSpc>
              <a:spcBef>
                <a:spcPct val="0"/>
              </a:spcBef>
            </a:pPr>
            <a:r>
              <a:rPr lang="en-US" sz="2579" dirty="0" err="1">
                <a:solidFill>
                  <a:schemeClr val="tx2"/>
                </a:solidFill>
                <a:latin typeface="Aileron Regular Bold"/>
              </a:rPr>
              <a:t>Metas</a:t>
            </a:r>
            <a:r>
              <a:rPr lang="en-US" sz="2579" dirty="0">
                <a:solidFill>
                  <a:schemeClr val="tx2"/>
                </a:solidFill>
                <a:latin typeface="Aileron Regular Bold"/>
              </a:rPr>
              <a:t> POA </a:t>
            </a:r>
            <a:r>
              <a:rPr lang="en-US" sz="2579" dirty="0" err="1">
                <a:solidFill>
                  <a:schemeClr val="tx2"/>
                </a:solidFill>
                <a:latin typeface="Aileron Regular Bold"/>
              </a:rPr>
              <a:t>segundo</a:t>
            </a:r>
            <a:r>
              <a:rPr lang="en-US" sz="2579" dirty="0">
                <a:solidFill>
                  <a:schemeClr val="tx2"/>
                </a:solidFill>
                <a:latin typeface="Aileron Regular Bold"/>
              </a:rPr>
              <a:t> </a:t>
            </a:r>
            <a:r>
              <a:rPr lang="en-US" sz="2579" dirty="0" err="1">
                <a:solidFill>
                  <a:schemeClr val="tx2"/>
                </a:solidFill>
                <a:latin typeface="Aileron Regular Bold"/>
              </a:rPr>
              <a:t>trimestre</a:t>
            </a:r>
            <a:r>
              <a:rPr lang="en-US" sz="2579" dirty="0">
                <a:solidFill>
                  <a:schemeClr val="tx2"/>
                </a:solidFill>
                <a:latin typeface="Aileron Regular Bold"/>
              </a:rPr>
              <a:t> del 2024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301121" y="1758547"/>
            <a:ext cx="8205079" cy="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1578070" y="4897884"/>
            <a:ext cx="1253665" cy="1253665"/>
            <a:chOff x="0" y="0"/>
            <a:chExt cx="1913890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AE8ED"/>
            </a:solidFill>
          </p:spPr>
        </p:sp>
      </p:grpSp>
      <p:sp>
        <p:nvSpPr>
          <p:cNvPr id="5" name="AutoShape 5"/>
          <p:cNvSpPr/>
          <p:nvPr/>
        </p:nvSpPr>
        <p:spPr>
          <a:xfrm>
            <a:off x="-94423" y="6165850"/>
            <a:ext cx="8096221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5800" y="4065985"/>
            <a:ext cx="892269" cy="210621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 l="4133" r="4133"/>
          <a:stretch>
            <a:fillRect/>
          </a:stretch>
        </p:blipFill>
        <p:spPr>
          <a:xfrm>
            <a:off x="10987406" y="95218"/>
            <a:ext cx="1037589" cy="61604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24721" y="69752"/>
            <a:ext cx="1094615" cy="66698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78070" y="4968391"/>
            <a:ext cx="1177465" cy="1177465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283460" y="2749360"/>
            <a:ext cx="3405714" cy="981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7"/>
              </a:lnSpc>
            </a:pPr>
            <a:r>
              <a:rPr lang="en-US" sz="3133" b="1" spc="47" dirty="0" err="1">
                <a:solidFill>
                  <a:srgbClr val="19486A"/>
                </a:solidFill>
                <a:latin typeface="+mj-lt"/>
              </a:rPr>
              <a:t>Departamento</a:t>
            </a:r>
            <a:r>
              <a:rPr lang="en-US" sz="3133" b="1" spc="47" dirty="0">
                <a:solidFill>
                  <a:srgbClr val="19486A"/>
                </a:solidFill>
                <a:latin typeface="+mj-lt"/>
              </a:rPr>
              <a:t> de </a:t>
            </a:r>
            <a:r>
              <a:rPr lang="en-US" sz="3133" b="1" spc="47" dirty="0" err="1">
                <a:solidFill>
                  <a:srgbClr val="19486A"/>
                </a:solidFill>
                <a:latin typeface="+mj-lt"/>
              </a:rPr>
              <a:t>Recursos</a:t>
            </a:r>
            <a:r>
              <a:rPr lang="en-US" sz="3133" b="1" spc="47" dirty="0">
                <a:solidFill>
                  <a:srgbClr val="19486A"/>
                </a:solidFill>
                <a:latin typeface="+mj-lt"/>
              </a:rPr>
              <a:t> Humanos.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120204" y="6049949"/>
            <a:ext cx="3385997" cy="1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Poppins Light"/>
              </a:rPr>
              <a:t>Departamento de Planificación y Desarrolllo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593121" y="2204279"/>
            <a:ext cx="7054165" cy="520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b="1" dirty="0">
                <a:solidFill>
                  <a:srgbClr val="000000"/>
                </a:solidFill>
                <a:latin typeface="+mj-lt"/>
              </a:rPr>
              <a:t>FII-DIGECOG-RH-006 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dirty="0">
                <a:solidFill>
                  <a:srgbClr val="000000"/>
                </a:solidFill>
                <a:latin typeface="+mj-lt"/>
              </a:rPr>
              <a:t>Cantidad de nóminas elaboradas en plazo oportuno.</a:t>
            </a:r>
            <a:endParaRPr lang="en-US" sz="1466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4593121" y="3048829"/>
            <a:ext cx="7054165" cy="520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n-US" sz="1466" b="1" dirty="0">
                <a:solidFill>
                  <a:srgbClr val="000000"/>
                </a:solidFill>
                <a:latin typeface="+mj-lt"/>
              </a:rPr>
              <a:t>FII-DIGECOG-RH-007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dirty="0">
                <a:solidFill>
                  <a:srgbClr val="000000"/>
                </a:solidFill>
                <a:latin typeface="+mj-lt"/>
              </a:rPr>
              <a:t>Porcentaje de hojas de cálculo generadas para derechos adquiridos en un plazo oportuno.</a:t>
            </a:r>
            <a:endParaRPr lang="en-US" sz="1466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4628837" y="3910599"/>
            <a:ext cx="7054165" cy="520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b="1" dirty="0">
                <a:solidFill>
                  <a:srgbClr val="000000"/>
                </a:solidFill>
                <a:latin typeface="+mj-lt"/>
              </a:rPr>
              <a:t>FII-DIGECOG-RH-008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dirty="0">
                <a:solidFill>
                  <a:srgbClr val="000000"/>
                </a:solidFill>
                <a:latin typeface="+mj-lt"/>
              </a:rPr>
              <a:t>Porcentaje de reconocimientos y acciones de integración ejecutadas.</a:t>
            </a:r>
            <a:r>
              <a:rPr lang="en-US" sz="1466" dirty="0">
                <a:solidFill>
                  <a:srgbClr val="000000"/>
                </a:solidFill>
                <a:latin typeface="+mj-lt"/>
              </a:rPr>
              <a:t>.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3895277" y="2092906"/>
            <a:ext cx="621208" cy="556757"/>
            <a:chOff x="0" y="0"/>
            <a:chExt cx="1127357" cy="1113515"/>
          </a:xfrm>
        </p:grpSpPr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113515" cy="1113515"/>
            </a:xfrm>
            <a:prstGeom prst="rect">
              <a:avLst/>
            </a:prstGeom>
          </p:spPr>
        </p:pic>
        <p:sp>
          <p:nvSpPr>
            <p:cNvPr id="24" name="TextBox 24"/>
            <p:cNvSpPr txBox="1"/>
            <p:nvPr/>
          </p:nvSpPr>
          <p:spPr>
            <a:xfrm>
              <a:off x="2201" y="246460"/>
              <a:ext cx="1125156" cy="52822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170"/>
                </a:lnSpc>
              </a:pPr>
              <a:r>
                <a:rPr lang="en-US" sz="1330" dirty="0">
                  <a:solidFill>
                    <a:srgbClr val="F4F4F4"/>
                  </a:solidFill>
                  <a:latin typeface="Lovelo Bold"/>
                </a:rPr>
                <a:t>12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3930994" y="2916043"/>
            <a:ext cx="556757" cy="556757"/>
            <a:chOff x="0" y="0"/>
            <a:chExt cx="1113515" cy="1113515"/>
          </a:xfrm>
        </p:grpSpPr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113515" cy="1113515"/>
            </a:xfrm>
            <a:prstGeom prst="rect">
              <a:avLst/>
            </a:prstGeom>
          </p:spPr>
        </p:pic>
        <p:sp>
          <p:nvSpPr>
            <p:cNvPr id="27" name="TextBox 27"/>
            <p:cNvSpPr txBox="1"/>
            <p:nvPr/>
          </p:nvSpPr>
          <p:spPr>
            <a:xfrm>
              <a:off x="71432" y="244320"/>
              <a:ext cx="970651" cy="5134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70"/>
                </a:lnSpc>
              </a:pPr>
              <a:r>
                <a:rPr lang="en-US" sz="1333" dirty="0">
                  <a:solidFill>
                    <a:srgbClr val="F4F4F4"/>
                  </a:solidFill>
                  <a:latin typeface="Lovelo Bold"/>
                </a:rPr>
                <a:t>100%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3930994" y="3920856"/>
            <a:ext cx="556757" cy="556757"/>
            <a:chOff x="0" y="0"/>
            <a:chExt cx="1113515" cy="1113515"/>
          </a:xfrm>
        </p:grpSpPr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113515" cy="1113515"/>
            </a:xfrm>
            <a:prstGeom prst="rect">
              <a:avLst/>
            </a:prstGeom>
          </p:spPr>
        </p:pic>
        <p:sp>
          <p:nvSpPr>
            <p:cNvPr id="30" name="TextBox 30"/>
            <p:cNvSpPr txBox="1"/>
            <p:nvPr/>
          </p:nvSpPr>
          <p:spPr>
            <a:xfrm>
              <a:off x="71432" y="244320"/>
              <a:ext cx="970651" cy="5134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70"/>
                </a:lnSpc>
              </a:pPr>
              <a:r>
                <a:rPr lang="en-US" sz="1333" dirty="0">
                  <a:solidFill>
                    <a:srgbClr val="F4F4F4"/>
                  </a:solidFill>
                  <a:latin typeface="Lovelo Bold"/>
                </a:rPr>
                <a:t>90%</a:t>
              </a:r>
            </a:p>
          </p:txBody>
        </p:sp>
      </p:grpSp>
      <p:grpSp>
        <p:nvGrpSpPr>
          <p:cNvPr id="32" name="Group 28">
            <a:extLst>
              <a:ext uri="{FF2B5EF4-FFF2-40B4-BE49-F238E27FC236}">
                <a16:creationId xmlns:a16="http://schemas.microsoft.com/office/drawing/2014/main" id="{186FBED4-DAC5-43DB-BC44-DE1059E368BC}"/>
              </a:ext>
            </a:extLst>
          </p:cNvPr>
          <p:cNvGrpSpPr/>
          <p:nvPr/>
        </p:nvGrpSpPr>
        <p:grpSpPr>
          <a:xfrm>
            <a:off x="3966710" y="4862627"/>
            <a:ext cx="556757" cy="556757"/>
            <a:chOff x="0" y="0"/>
            <a:chExt cx="1113515" cy="1113515"/>
          </a:xfrm>
        </p:grpSpPr>
        <p:pic>
          <p:nvPicPr>
            <p:cNvPr id="33" name="Picture 29">
              <a:extLst>
                <a:ext uri="{FF2B5EF4-FFF2-40B4-BE49-F238E27FC236}">
                  <a16:creationId xmlns:a16="http://schemas.microsoft.com/office/drawing/2014/main" id="{B3748485-2F8A-4BF7-A7DA-72DCCB21561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113515" cy="1113515"/>
            </a:xfrm>
            <a:prstGeom prst="rect">
              <a:avLst/>
            </a:prstGeom>
          </p:spPr>
        </p:pic>
        <p:sp>
          <p:nvSpPr>
            <p:cNvPr id="34" name="TextBox 30">
              <a:extLst>
                <a:ext uri="{FF2B5EF4-FFF2-40B4-BE49-F238E27FC236}">
                  <a16:creationId xmlns:a16="http://schemas.microsoft.com/office/drawing/2014/main" id="{8F6027D2-28C2-42A1-88DD-A265E86319E4}"/>
                </a:ext>
              </a:extLst>
            </p:cNvPr>
            <p:cNvSpPr txBox="1"/>
            <p:nvPr/>
          </p:nvSpPr>
          <p:spPr>
            <a:xfrm>
              <a:off x="71432" y="244320"/>
              <a:ext cx="970651" cy="5134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70"/>
                </a:lnSpc>
              </a:pPr>
              <a:r>
                <a:rPr lang="en-US" sz="1333" dirty="0">
                  <a:solidFill>
                    <a:srgbClr val="F4F4F4"/>
                  </a:solidFill>
                  <a:latin typeface="Lovelo Bold"/>
                </a:rPr>
                <a:t>90%</a:t>
              </a:r>
            </a:p>
          </p:txBody>
        </p:sp>
      </p:grpSp>
      <p:sp>
        <p:nvSpPr>
          <p:cNvPr id="35" name="TextBox 19">
            <a:extLst>
              <a:ext uri="{FF2B5EF4-FFF2-40B4-BE49-F238E27FC236}">
                <a16:creationId xmlns:a16="http://schemas.microsoft.com/office/drawing/2014/main" id="{5295E29C-4CF3-4F40-9687-7AB901005EC1}"/>
              </a:ext>
            </a:extLst>
          </p:cNvPr>
          <p:cNvSpPr txBox="1"/>
          <p:nvPr/>
        </p:nvSpPr>
        <p:spPr>
          <a:xfrm>
            <a:off x="4628837" y="4880549"/>
            <a:ext cx="7054165" cy="520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b="1" dirty="0">
                <a:solidFill>
                  <a:srgbClr val="000000"/>
                </a:solidFill>
                <a:latin typeface="+mj-lt"/>
              </a:rPr>
              <a:t>FII-DIGECOG-RH-009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dirty="0">
                <a:solidFill>
                  <a:srgbClr val="000000"/>
                </a:solidFill>
                <a:latin typeface="+mj-lt"/>
              </a:rPr>
              <a:t>Porcentaje de satisfacción resultado de aplicación  encuesta de clima organizacional</a:t>
            </a:r>
            <a:r>
              <a:rPr lang="en-US" sz="1466" dirty="0">
                <a:solidFill>
                  <a:srgbClr val="000000"/>
                </a:solidFill>
                <a:latin typeface="+mj-lt"/>
              </a:rPr>
              <a:t>.</a:t>
            </a:r>
          </a:p>
        </p:txBody>
      </p:sp>
      <p:sp>
        <p:nvSpPr>
          <p:cNvPr id="36" name="TextBox 38">
            <a:extLst>
              <a:ext uri="{FF2B5EF4-FFF2-40B4-BE49-F238E27FC236}">
                <a16:creationId xmlns:a16="http://schemas.microsoft.com/office/drawing/2014/main" id="{0EC735BC-A945-4EB9-8D58-47599C8D5548}"/>
              </a:ext>
            </a:extLst>
          </p:cNvPr>
          <p:cNvSpPr txBox="1"/>
          <p:nvPr/>
        </p:nvSpPr>
        <p:spPr>
          <a:xfrm>
            <a:off x="2326077" y="862479"/>
            <a:ext cx="7539845" cy="4215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12"/>
              </a:lnSpc>
              <a:spcBef>
                <a:spcPct val="0"/>
              </a:spcBef>
            </a:pPr>
            <a:r>
              <a:rPr lang="en-US" sz="2579" dirty="0" err="1">
                <a:solidFill>
                  <a:schemeClr val="tx2"/>
                </a:solidFill>
                <a:latin typeface="Aileron Regular Bold"/>
              </a:rPr>
              <a:t>Metas</a:t>
            </a:r>
            <a:r>
              <a:rPr lang="en-US" sz="2579" dirty="0">
                <a:solidFill>
                  <a:schemeClr val="tx2"/>
                </a:solidFill>
                <a:latin typeface="Aileron Regular Bold"/>
              </a:rPr>
              <a:t> POA </a:t>
            </a:r>
            <a:r>
              <a:rPr lang="en-US" sz="2579" dirty="0" err="1">
                <a:solidFill>
                  <a:schemeClr val="tx2"/>
                </a:solidFill>
                <a:latin typeface="Aileron Regular Bold"/>
              </a:rPr>
              <a:t>segundo</a:t>
            </a:r>
            <a:r>
              <a:rPr lang="en-US" sz="2579" dirty="0">
                <a:solidFill>
                  <a:schemeClr val="tx2"/>
                </a:solidFill>
                <a:latin typeface="Aileron Regular Bold"/>
              </a:rPr>
              <a:t> </a:t>
            </a:r>
            <a:r>
              <a:rPr lang="en-US" sz="2579" dirty="0" err="1">
                <a:solidFill>
                  <a:schemeClr val="tx2"/>
                </a:solidFill>
                <a:latin typeface="Aileron Regular Bold"/>
              </a:rPr>
              <a:t>trimestre</a:t>
            </a:r>
            <a:r>
              <a:rPr lang="en-US" sz="2579" dirty="0">
                <a:solidFill>
                  <a:schemeClr val="tx2"/>
                </a:solidFill>
                <a:latin typeface="Aileron Regular Bold"/>
              </a:rPr>
              <a:t> del 2024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301121" y="1758547"/>
            <a:ext cx="8205079" cy="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1578070" y="4897884"/>
            <a:ext cx="1253665" cy="1253665"/>
            <a:chOff x="0" y="0"/>
            <a:chExt cx="1913890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AE8ED"/>
            </a:solidFill>
          </p:spPr>
        </p:sp>
      </p:grpSp>
      <p:sp>
        <p:nvSpPr>
          <p:cNvPr id="5" name="AutoShape 5"/>
          <p:cNvSpPr/>
          <p:nvPr/>
        </p:nvSpPr>
        <p:spPr>
          <a:xfrm>
            <a:off x="-94423" y="6165850"/>
            <a:ext cx="8096221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5800" y="4065985"/>
            <a:ext cx="892269" cy="210621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 l="4133" r="4133"/>
          <a:stretch>
            <a:fillRect/>
          </a:stretch>
        </p:blipFill>
        <p:spPr>
          <a:xfrm>
            <a:off x="10987406" y="95218"/>
            <a:ext cx="1037589" cy="61604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24721" y="69752"/>
            <a:ext cx="1094615" cy="66698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78070" y="4968391"/>
            <a:ext cx="1177465" cy="1177465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79024" y="2440076"/>
            <a:ext cx="3405714" cy="981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7"/>
              </a:lnSpc>
            </a:pPr>
            <a:r>
              <a:rPr lang="en-US" sz="3133" b="1" spc="47" dirty="0" err="1">
                <a:solidFill>
                  <a:srgbClr val="19486A"/>
                </a:solidFill>
                <a:latin typeface="+mj-lt"/>
              </a:rPr>
              <a:t>Departamento</a:t>
            </a:r>
            <a:r>
              <a:rPr lang="en-US" sz="3133" b="1" spc="47" dirty="0">
                <a:solidFill>
                  <a:srgbClr val="19486A"/>
                </a:solidFill>
                <a:latin typeface="+mj-lt"/>
              </a:rPr>
              <a:t> de </a:t>
            </a:r>
            <a:r>
              <a:rPr lang="en-US" sz="3133" b="1" spc="47" dirty="0" err="1">
                <a:solidFill>
                  <a:srgbClr val="19486A"/>
                </a:solidFill>
                <a:latin typeface="+mj-lt"/>
              </a:rPr>
              <a:t>Recursos</a:t>
            </a:r>
            <a:r>
              <a:rPr lang="en-US" sz="3133" b="1" spc="47" dirty="0">
                <a:solidFill>
                  <a:srgbClr val="19486A"/>
                </a:solidFill>
                <a:latin typeface="+mj-lt"/>
              </a:rPr>
              <a:t> Humanos.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120204" y="6049949"/>
            <a:ext cx="3385997" cy="1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Poppins Light"/>
              </a:rPr>
              <a:t>Departamento de Planificación y Desarrolllo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593121" y="2204279"/>
            <a:ext cx="7054165" cy="520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b="1" dirty="0">
                <a:solidFill>
                  <a:srgbClr val="000000"/>
                </a:solidFill>
                <a:latin typeface="+mj-lt"/>
              </a:rPr>
              <a:t>FII-DIGECOG-RH-011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dirty="0">
                <a:solidFill>
                  <a:srgbClr val="000000"/>
                </a:solidFill>
                <a:latin typeface="+mj-lt"/>
              </a:rPr>
              <a:t>Porcentaje de personal de nuevo ingreso que supera el período probatorio</a:t>
            </a:r>
            <a:r>
              <a:rPr lang="es-ES" sz="1466" b="1" dirty="0">
                <a:solidFill>
                  <a:srgbClr val="000000"/>
                </a:solidFill>
                <a:latin typeface="+mj-lt"/>
              </a:rPr>
              <a:t>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593121" y="3048829"/>
            <a:ext cx="7054165" cy="520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n-US" sz="1466" b="1" dirty="0">
                <a:solidFill>
                  <a:srgbClr val="000000"/>
                </a:solidFill>
                <a:latin typeface="+mj-lt"/>
              </a:rPr>
              <a:t>FII-DIGECOG-RH-012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dirty="0">
                <a:solidFill>
                  <a:srgbClr val="000000"/>
                </a:solidFill>
                <a:latin typeface="+mj-lt"/>
              </a:rPr>
              <a:t>Porcentaje de accidentes de trabajo y enfermedades profesionales reportados al IDOPPRIL.</a:t>
            </a:r>
            <a:endParaRPr lang="en-US" sz="1466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4593121" y="3834258"/>
            <a:ext cx="7054165" cy="783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b="1" dirty="0">
                <a:solidFill>
                  <a:srgbClr val="000000"/>
                </a:solidFill>
                <a:latin typeface="+mj-lt"/>
              </a:rPr>
              <a:t>FII-DIGECOG-RH-013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dirty="0">
                <a:solidFill>
                  <a:srgbClr val="000000"/>
                </a:solidFill>
                <a:latin typeface="+mj-lt"/>
              </a:rPr>
              <a:t>Cantidad de actividades de promoción y prevención en la salud efectuadas, procurando la igualdad de género</a:t>
            </a:r>
            <a:r>
              <a:rPr lang="en-US" sz="1466" dirty="0">
                <a:solidFill>
                  <a:srgbClr val="000000"/>
                </a:solidFill>
                <a:latin typeface="+mj-lt"/>
              </a:rPr>
              <a:t>.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3892508" y="2092906"/>
            <a:ext cx="658481" cy="556757"/>
            <a:chOff x="-5025" y="0"/>
            <a:chExt cx="1195000" cy="1113515"/>
          </a:xfrm>
        </p:grpSpPr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113515" cy="1113515"/>
            </a:xfrm>
            <a:prstGeom prst="rect">
              <a:avLst/>
            </a:prstGeom>
          </p:spPr>
        </p:pic>
        <p:sp>
          <p:nvSpPr>
            <p:cNvPr id="24" name="TextBox 24"/>
            <p:cNvSpPr txBox="1"/>
            <p:nvPr/>
          </p:nvSpPr>
          <p:spPr>
            <a:xfrm>
              <a:off x="-5025" y="246460"/>
              <a:ext cx="1195000" cy="52822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170"/>
                </a:lnSpc>
              </a:pPr>
              <a:r>
                <a:rPr lang="en-US" sz="1330" dirty="0">
                  <a:solidFill>
                    <a:srgbClr val="F4F4F4"/>
                  </a:solidFill>
                  <a:latin typeface="Lovelo Bold"/>
                </a:rPr>
                <a:t>100%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3930994" y="2916043"/>
            <a:ext cx="556757" cy="556757"/>
            <a:chOff x="0" y="0"/>
            <a:chExt cx="1113515" cy="1113515"/>
          </a:xfrm>
        </p:grpSpPr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113515" cy="1113515"/>
            </a:xfrm>
            <a:prstGeom prst="rect">
              <a:avLst/>
            </a:prstGeom>
          </p:spPr>
        </p:pic>
        <p:sp>
          <p:nvSpPr>
            <p:cNvPr id="27" name="TextBox 27"/>
            <p:cNvSpPr txBox="1"/>
            <p:nvPr/>
          </p:nvSpPr>
          <p:spPr>
            <a:xfrm>
              <a:off x="71432" y="244320"/>
              <a:ext cx="970651" cy="5134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70"/>
                </a:lnSpc>
              </a:pPr>
              <a:r>
                <a:rPr lang="en-US" sz="1330" dirty="0">
                  <a:solidFill>
                    <a:srgbClr val="F4F4F4"/>
                  </a:solidFill>
                  <a:latin typeface="Lovelo Bold"/>
                </a:rPr>
                <a:t>100%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3895278" y="3844515"/>
            <a:ext cx="556757" cy="556757"/>
            <a:chOff x="0" y="0"/>
            <a:chExt cx="1113515" cy="1113515"/>
          </a:xfrm>
        </p:grpSpPr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113515" cy="1113515"/>
            </a:xfrm>
            <a:prstGeom prst="rect">
              <a:avLst/>
            </a:prstGeom>
          </p:spPr>
        </p:pic>
        <p:sp>
          <p:nvSpPr>
            <p:cNvPr id="30" name="TextBox 30"/>
            <p:cNvSpPr txBox="1"/>
            <p:nvPr/>
          </p:nvSpPr>
          <p:spPr>
            <a:xfrm>
              <a:off x="71432" y="244320"/>
              <a:ext cx="970651" cy="5134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70"/>
                </a:lnSpc>
              </a:pPr>
              <a:r>
                <a:rPr lang="en-US" sz="1330" dirty="0">
                  <a:solidFill>
                    <a:srgbClr val="F4F4F4"/>
                  </a:solidFill>
                  <a:latin typeface="Lovelo Bold"/>
                </a:rPr>
                <a:t>3</a:t>
              </a:r>
            </a:p>
          </p:txBody>
        </p:sp>
      </p:grpSp>
      <p:grpSp>
        <p:nvGrpSpPr>
          <p:cNvPr id="32" name="Group 28">
            <a:extLst>
              <a:ext uri="{FF2B5EF4-FFF2-40B4-BE49-F238E27FC236}">
                <a16:creationId xmlns:a16="http://schemas.microsoft.com/office/drawing/2014/main" id="{186FBED4-DAC5-43DB-BC44-DE1059E368BC}"/>
              </a:ext>
            </a:extLst>
          </p:cNvPr>
          <p:cNvGrpSpPr/>
          <p:nvPr/>
        </p:nvGrpSpPr>
        <p:grpSpPr>
          <a:xfrm>
            <a:off x="3892508" y="4840267"/>
            <a:ext cx="556757" cy="556757"/>
            <a:chOff x="0" y="0"/>
            <a:chExt cx="1113515" cy="1113515"/>
          </a:xfrm>
        </p:grpSpPr>
        <p:pic>
          <p:nvPicPr>
            <p:cNvPr id="33" name="Picture 29">
              <a:extLst>
                <a:ext uri="{FF2B5EF4-FFF2-40B4-BE49-F238E27FC236}">
                  <a16:creationId xmlns:a16="http://schemas.microsoft.com/office/drawing/2014/main" id="{B3748485-2F8A-4BF7-A7DA-72DCCB21561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113515" cy="1113515"/>
            </a:xfrm>
            <a:prstGeom prst="rect">
              <a:avLst/>
            </a:prstGeom>
          </p:spPr>
        </p:pic>
        <p:sp>
          <p:nvSpPr>
            <p:cNvPr id="34" name="TextBox 30">
              <a:extLst>
                <a:ext uri="{FF2B5EF4-FFF2-40B4-BE49-F238E27FC236}">
                  <a16:creationId xmlns:a16="http://schemas.microsoft.com/office/drawing/2014/main" id="{8F6027D2-28C2-42A1-88DD-A265E86319E4}"/>
                </a:ext>
              </a:extLst>
            </p:cNvPr>
            <p:cNvSpPr txBox="1"/>
            <p:nvPr/>
          </p:nvSpPr>
          <p:spPr>
            <a:xfrm>
              <a:off x="71432" y="244320"/>
              <a:ext cx="970651" cy="5134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70"/>
                </a:lnSpc>
              </a:pPr>
              <a:r>
                <a:rPr lang="en-US" sz="1330" dirty="0">
                  <a:solidFill>
                    <a:srgbClr val="F4F4F4"/>
                  </a:solidFill>
                  <a:latin typeface="Lovelo Bold"/>
                </a:rPr>
                <a:t>13</a:t>
              </a:r>
            </a:p>
          </p:txBody>
        </p:sp>
      </p:grpSp>
      <p:sp>
        <p:nvSpPr>
          <p:cNvPr id="35" name="TextBox 19">
            <a:extLst>
              <a:ext uri="{FF2B5EF4-FFF2-40B4-BE49-F238E27FC236}">
                <a16:creationId xmlns:a16="http://schemas.microsoft.com/office/drawing/2014/main" id="{5295E29C-4CF3-4F40-9687-7AB901005EC1}"/>
              </a:ext>
            </a:extLst>
          </p:cNvPr>
          <p:cNvSpPr txBox="1"/>
          <p:nvPr/>
        </p:nvSpPr>
        <p:spPr>
          <a:xfrm>
            <a:off x="4550989" y="4838997"/>
            <a:ext cx="7054165" cy="520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b="1" dirty="0">
                <a:solidFill>
                  <a:srgbClr val="000000"/>
                </a:solidFill>
                <a:latin typeface="+mj-lt"/>
              </a:rPr>
              <a:t>FII-DIGECOG-RH-014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dirty="0">
                <a:solidFill>
                  <a:srgbClr val="000000"/>
                </a:solidFill>
                <a:latin typeface="+mj-lt"/>
              </a:rPr>
              <a:t>Cantidad de reportes de enfermedades epidemiológicas remitidos a la DIGEPI. </a:t>
            </a:r>
          </a:p>
        </p:txBody>
      </p:sp>
      <p:sp>
        <p:nvSpPr>
          <p:cNvPr id="36" name="TextBox 38">
            <a:extLst>
              <a:ext uri="{FF2B5EF4-FFF2-40B4-BE49-F238E27FC236}">
                <a16:creationId xmlns:a16="http://schemas.microsoft.com/office/drawing/2014/main" id="{BC871756-0EF4-4AB9-8138-887D37D46623}"/>
              </a:ext>
            </a:extLst>
          </p:cNvPr>
          <p:cNvSpPr txBox="1"/>
          <p:nvPr/>
        </p:nvSpPr>
        <p:spPr>
          <a:xfrm>
            <a:off x="2326078" y="864384"/>
            <a:ext cx="7539845" cy="4215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12"/>
              </a:lnSpc>
              <a:spcBef>
                <a:spcPct val="0"/>
              </a:spcBef>
            </a:pPr>
            <a:r>
              <a:rPr lang="en-US" sz="2579" dirty="0" err="1">
                <a:solidFill>
                  <a:schemeClr val="tx2"/>
                </a:solidFill>
                <a:latin typeface="Aileron Regular Bold"/>
              </a:rPr>
              <a:t>Metas</a:t>
            </a:r>
            <a:r>
              <a:rPr lang="en-US" sz="2579" dirty="0">
                <a:solidFill>
                  <a:schemeClr val="tx2"/>
                </a:solidFill>
                <a:latin typeface="Aileron Regular Bold"/>
              </a:rPr>
              <a:t> POA </a:t>
            </a:r>
            <a:r>
              <a:rPr lang="en-US" sz="2579" dirty="0" err="1">
                <a:solidFill>
                  <a:schemeClr val="tx2"/>
                </a:solidFill>
                <a:latin typeface="Aileron Regular Bold"/>
              </a:rPr>
              <a:t>segundo</a:t>
            </a:r>
            <a:r>
              <a:rPr lang="en-US" sz="2579" dirty="0">
                <a:solidFill>
                  <a:schemeClr val="tx2"/>
                </a:solidFill>
                <a:latin typeface="Aileron Regular Bold"/>
              </a:rPr>
              <a:t> </a:t>
            </a:r>
            <a:r>
              <a:rPr lang="en-US" sz="2579" dirty="0" err="1">
                <a:solidFill>
                  <a:schemeClr val="tx2"/>
                </a:solidFill>
                <a:latin typeface="Aileron Regular Bold"/>
              </a:rPr>
              <a:t>trimestre</a:t>
            </a:r>
            <a:r>
              <a:rPr lang="en-US" sz="2579" dirty="0">
                <a:solidFill>
                  <a:schemeClr val="tx2"/>
                </a:solidFill>
                <a:latin typeface="Aileron Regular Bold"/>
              </a:rPr>
              <a:t> del 2024</a:t>
            </a:r>
          </a:p>
        </p:txBody>
      </p:sp>
    </p:spTree>
    <p:extLst>
      <p:ext uri="{BB962C8B-B14F-4D97-AF65-F5344CB8AC3E}">
        <p14:creationId xmlns:p14="http://schemas.microsoft.com/office/powerpoint/2010/main" val="24713240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301121" y="1758547"/>
            <a:ext cx="8205079" cy="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1578070" y="4897884"/>
            <a:ext cx="1253665" cy="1253665"/>
            <a:chOff x="0" y="0"/>
            <a:chExt cx="1913890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AE8ED"/>
            </a:solidFill>
          </p:spPr>
        </p:sp>
      </p:grpSp>
      <p:sp>
        <p:nvSpPr>
          <p:cNvPr id="5" name="AutoShape 5"/>
          <p:cNvSpPr/>
          <p:nvPr/>
        </p:nvSpPr>
        <p:spPr>
          <a:xfrm>
            <a:off x="-94423" y="6165850"/>
            <a:ext cx="8096221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5800" y="4065985"/>
            <a:ext cx="892269" cy="210621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 l="4133" r="4133"/>
          <a:stretch>
            <a:fillRect/>
          </a:stretch>
        </p:blipFill>
        <p:spPr>
          <a:xfrm>
            <a:off x="10987406" y="95218"/>
            <a:ext cx="1037589" cy="61604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24721" y="69752"/>
            <a:ext cx="1094615" cy="66698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78070" y="4968391"/>
            <a:ext cx="1177465" cy="1177465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79024" y="2440076"/>
            <a:ext cx="3405714" cy="981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7"/>
              </a:lnSpc>
            </a:pPr>
            <a:r>
              <a:rPr lang="en-US" sz="3133" b="1" spc="47" dirty="0" err="1">
                <a:solidFill>
                  <a:srgbClr val="19486A"/>
                </a:solidFill>
                <a:latin typeface="+mj-lt"/>
              </a:rPr>
              <a:t>Departamento</a:t>
            </a:r>
            <a:r>
              <a:rPr lang="en-US" sz="3133" b="1" spc="47" dirty="0">
                <a:solidFill>
                  <a:srgbClr val="19486A"/>
                </a:solidFill>
                <a:latin typeface="+mj-lt"/>
              </a:rPr>
              <a:t> de </a:t>
            </a:r>
            <a:r>
              <a:rPr lang="en-US" sz="3133" b="1" spc="47" dirty="0" err="1">
                <a:solidFill>
                  <a:srgbClr val="19486A"/>
                </a:solidFill>
                <a:latin typeface="+mj-lt"/>
              </a:rPr>
              <a:t>Recursos</a:t>
            </a:r>
            <a:r>
              <a:rPr lang="en-US" sz="3133" b="1" spc="47" dirty="0">
                <a:solidFill>
                  <a:srgbClr val="19486A"/>
                </a:solidFill>
                <a:latin typeface="+mj-lt"/>
              </a:rPr>
              <a:t> Humanos.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120204" y="6049949"/>
            <a:ext cx="3385997" cy="1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Poppins Light"/>
              </a:rPr>
              <a:t>Departamento de Planificación y Desarrolllo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593121" y="2204279"/>
            <a:ext cx="7054165" cy="520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b="1" dirty="0">
                <a:solidFill>
                  <a:srgbClr val="000000"/>
                </a:solidFill>
                <a:latin typeface="+mj-lt"/>
              </a:rPr>
              <a:t>FII-DIGECOG-RH-015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dirty="0">
                <a:solidFill>
                  <a:srgbClr val="000000"/>
                </a:solidFill>
                <a:latin typeface="+mj-lt"/>
              </a:rPr>
              <a:t>Porcentaje de indicadores de gestión actualizados.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593121" y="3048829"/>
            <a:ext cx="7054165" cy="783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n-US" sz="1466" b="1" dirty="0">
                <a:solidFill>
                  <a:srgbClr val="000000"/>
                </a:solidFill>
                <a:latin typeface="+mj-lt"/>
              </a:rPr>
              <a:t>FII-DIGECOG-RH-016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dirty="0">
                <a:solidFill>
                  <a:srgbClr val="000000"/>
                </a:solidFill>
                <a:latin typeface="+mj-lt"/>
              </a:rPr>
              <a:t>Nivel de ejecución de actividades de capacitación según lo planificado, aplicando la política de igualdad de género.</a:t>
            </a:r>
            <a:endParaRPr lang="en-US" sz="1466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4593121" y="4076664"/>
            <a:ext cx="7054165" cy="520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b="1" dirty="0">
                <a:solidFill>
                  <a:srgbClr val="000000"/>
                </a:solidFill>
                <a:latin typeface="+mj-lt"/>
              </a:rPr>
              <a:t>FII-DIGECOG-RH-017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dirty="0">
                <a:solidFill>
                  <a:srgbClr val="000000"/>
                </a:solidFill>
                <a:latin typeface="+mj-lt"/>
              </a:rPr>
              <a:t>Porcentaje de implementación del programa de mentorías</a:t>
            </a:r>
            <a:r>
              <a:rPr lang="es-ES" sz="1466" b="1" dirty="0">
                <a:solidFill>
                  <a:srgbClr val="000000"/>
                </a:solidFill>
                <a:latin typeface="+mj-lt"/>
              </a:rPr>
              <a:t>.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3892508" y="2092906"/>
            <a:ext cx="658481" cy="556757"/>
            <a:chOff x="-5025" y="0"/>
            <a:chExt cx="1195000" cy="1113515"/>
          </a:xfrm>
        </p:grpSpPr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113515" cy="1113515"/>
            </a:xfrm>
            <a:prstGeom prst="rect">
              <a:avLst/>
            </a:prstGeom>
          </p:spPr>
        </p:pic>
        <p:sp>
          <p:nvSpPr>
            <p:cNvPr id="24" name="TextBox 24"/>
            <p:cNvSpPr txBox="1"/>
            <p:nvPr/>
          </p:nvSpPr>
          <p:spPr>
            <a:xfrm>
              <a:off x="-5025" y="246460"/>
              <a:ext cx="1195000" cy="52822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170"/>
                </a:lnSpc>
              </a:pPr>
              <a:r>
                <a:rPr lang="en-US" sz="1330" dirty="0">
                  <a:solidFill>
                    <a:srgbClr val="F4F4F4"/>
                  </a:solidFill>
                  <a:latin typeface="Lovelo Bold"/>
                </a:rPr>
                <a:t>90%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3930994" y="2916043"/>
            <a:ext cx="556757" cy="556757"/>
            <a:chOff x="0" y="0"/>
            <a:chExt cx="1113515" cy="1113515"/>
          </a:xfrm>
        </p:grpSpPr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113515" cy="1113515"/>
            </a:xfrm>
            <a:prstGeom prst="rect">
              <a:avLst/>
            </a:prstGeom>
          </p:spPr>
        </p:pic>
        <p:sp>
          <p:nvSpPr>
            <p:cNvPr id="27" name="TextBox 27"/>
            <p:cNvSpPr txBox="1"/>
            <p:nvPr/>
          </p:nvSpPr>
          <p:spPr>
            <a:xfrm>
              <a:off x="71432" y="244320"/>
              <a:ext cx="970651" cy="5134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70"/>
                </a:lnSpc>
              </a:pPr>
              <a:r>
                <a:rPr lang="en-US" sz="1330" dirty="0">
                  <a:solidFill>
                    <a:srgbClr val="F4F4F4"/>
                  </a:solidFill>
                  <a:latin typeface="Lovelo Bold"/>
                </a:rPr>
                <a:t>45%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3895278" y="4086921"/>
            <a:ext cx="556757" cy="556757"/>
            <a:chOff x="0" y="0"/>
            <a:chExt cx="1113515" cy="1113515"/>
          </a:xfrm>
        </p:grpSpPr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113515" cy="1113515"/>
            </a:xfrm>
            <a:prstGeom prst="rect">
              <a:avLst/>
            </a:prstGeom>
          </p:spPr>
        </p:pic>
        <p:sp>
          <p:nvSpPr>
            <p:cNvPr id="30" name="TextBox 30"/>
            <p:cNvSpPr txBox="1"/>
            <p:nvPr/>
          </p:nvSpPr>
          <p:spPr>
            <a:xfrm>
              <a:off x="71432" y="244320"/>
              <a:ext cx="970651" cy="5134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70"/>
                </a:lnSpc>
              </a:pPr>
              <a:r>
                <a:rPr lang="en-US" sz="1330" dirty="0">
                  <a:solidFill>
                    <a:srgbClr val="F4F4F4"/>
                  </a:solidFill>
                  <a:latin typeface="Lovelo Bold"/>
                </a:rPr>
                <a:t>45%</a:t>
              </a:r>
            </a:p>
          </p:txBody>
        </p:sp>
      </p:grpSp>
      <p:sp>
        <p:nvSpPr>
          <p:cNvPr id="32" name="TextBox 38">
            <a:extLst>
              <a:ext uri="{FF2B5EF4-FFF2-40B4-BE49-F238E27FC236}">
                <a16:creationId xmlns:a16="http://schemas.microsoft.com/office/drawing/2014/main" id="{E94D8D1D-EA45-4772-9AAD-1433A9F4170B}"/>
              </a:ext>
            </a:extLst>
          </p:cNvPr>
          <p:cNvSpPr txBox="1"/>
          <p:nvPr/>
        </p:nvSpPr>
        <p:spPr>
          <a:xfrm>
            <a:off x="2326078" y="864384"/>
            <a:ext cx="7539845" cy="4215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12"/>
              </a:lnSpc>
              <a:spcBef>
                <a:spcPct val="0"/>
              </a:spcBef>
            </a:pPr>
            <a:r>
              <a:rPr lang="en-US" sz="2579" dirty="0" err="1">
                <a:solidFill>
                  <a:schemeClr val="tx2"/>
                </a:solidFill>
                <a:latin typeface="Aileron Regular Bold"/>
              </a:rPr>
              <a:t>Metas</a:t>
            </a:r>
            <a:r>
              <a:rPr lang="en-US" sz="2579" dirty="0">
                <a:solidFill>
                  <a:schemeClr val="tx2"/>
                </a:solidFill>
                <a:latin typeface="Aileron Regular Bold"/>
              </a:rPr>
              <a:t> POA </a:t>
            </a:r>
            <a:r>
              <a:rPr lang="en-US" sz="2579" dirty="0" err="1">
                <a:solidFill>
                  <a:schemeClr val="tx2"/>
                </a:solidFill>
                <a:latin typeface="Aileron Regular Bold"/>
              </a:rPr>
              <a:t>segundo</a:t>
            </a:r>
            <a:r>
              <a:rPr lang="en-US" sz="2579" dirty="0">
                <a:solidFill>
                  <a:schemeClr val="tx2"/>
                </a:solidFill>
                <a:latin typeface="Aileron Regular Bold"/>
              </a:rPr>
              <a:t> </a:t>
            </a:r>
            <a:r>
              <a:rPr lang="en-US" sz="2579" dirty="0" err="1">
                <a:solidFill>
                  <a:schemeClr val="tx2"/>
                </a:solidFill>
                <a:latin typeface="Aileron Regular Bold"/>
              </a:rPr>
              <a:t>trimestre</a:t>
            </a:r>
            <a:r>
              <a:rPr lang="en-US" sz="2579" dirty="0">
                <a:solidFill>
                  <a:schemeClr val="tx2"/>
                </a:solidFill>
                <a:latin typeface="Aileron Regular Bold"/>
              </a:rPr>
              <a:t> del 2024</a:t>
            </a:r>
          </a:p>
        </p:txBody>
      </p:sp>
    </p:spTree>
    <p:extLst>
      <p:ext uri="{BB962C8B-B14F-4D97-AF65-F5344CB8AC3E}">
        <p14:creationId xmlns:p14="http://schemas.microsoft.com/office/powerpoint/2010/main" val="35034570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53" y="15240"/>
            <a:ext cx="12192000" cy="682752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125" y="5597829"/>
            <a:ext cx="2523078" cy="1229691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540941" y="492158"/>
            <a:ext cx="9101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2400" b="1" dirty="0">
                <a:solidFill>
                  <a:schemeClr val="accent1">
                    <a:lumMod val="75000"/>
                  </a:schemeClr>
                </a:solidFill>
              </a:rPr>
              <a:t>Departamento de Planificación y Desarrollo</a:t>
            </a:r>
          </a:p>
        </p:txBody>
      </p:sp>
      <p:sp>
        <p:nvSpPr>
          <p:cNvPr id="2" name="AutoShape 2" descr="Seis Mejores Prácticas Para Optimizar las Pruebas del Programa de  Cumplimiento en Su Banco - ACAMS Tod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DO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6233646"/>
              </p:ext>
            </p:extLst>
          </p:nvPr>
        </p:nvGraphicFramePr>
        <p:xfrm>
          <a:off x="948121" y="1043781"/>
          <a:ext cx="10407235" cy="41847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35129">
                  <a:extLst>
                    <a:ext uri="{9D8B030D-6E8A-4147-A177-3AD203B41FA5}">
                      <a16:colId xmlns:a16="http://schemas.microsoft.com/office/drawing/2014/main" val="1213153958"/>
                    </a:ext>
                  </a:extLst>
                </a:gridCol>
                <a:gridCol w="1295599">
                  <a:extLst>
                    <a:ext uri="{9D8B030D-6E8A-4147-A177-3AD203B41FA5}">
                      <a16:colId xmlns:a16="http://schemas.microsoft.com/office/drawing/2014/main" val="2684091409"/>
                    </a:ext>
                  </a:extLst>
                </a:gridCol>
                <a:gridCol w="650758">
                  <a:extLst>
                    <a:ext uri="{9D8B030D-6E8A-4147-A177-3AD203B41FA5}">
                      <a16:colId xmlns:a16="http://schemas.microsoft.com/office/drawing/2014/main" val="276222616"/>
                    </a:ext>
                  </a:extLst>
                </a:gridCol>
                <a:gridCol w="761476">
                  <a:extLst>
                    <a:ext uri="{9D8B030D-6E8A-4147-A177-3AD203B41FA5}">
                      <a16:colId xmlns:a16="http://schemas.microsoft.com/office/drawing/2014/main" val="2432468366"/>
                    </a:ext>
                  </a:extLst>
                </a:gridCol>
                <a:gridCol w="770435">
                  <a:extLst>
                    <a:ext uri="{9D8B030D-6E8A-4147-A177-3AD203B41FA5}">
                      <a16:colId xmlns:a16="http://schemas.microsoft.com/office/drawing/2014/main" val="674355049"/>
                    </a:ext>
                  </a:extLst>
                </a:gridCol>
                <a:gridCol w="1746919">
                  <a:extLst>
                    <a:ext uri="{9D8B030D-6E8A-4147-A177-3AD203B41FA5}">
                      <a16:colId xmlns:a16="http://schemas.microsoft.com/office/drawing/2014/main" val="10177402"/>
                    </a:ext>
                  </a:extLst>
                </a:gridCol>
                <a:gridCol w="1746919">
                  <a:extLst>
                    <a:ext uri="{9D8B030D-6E8A-4147-A177-3AD203B41FA5}">
                      <a16:colId xmlns:a16="http://schemas.microsoft.com/office/drawing/2014/main" val="3999318210"/>
                    </a:ext>
                  </a:extLst>
                </a:gridCol>
              </a:tblGrid>
              <a:tr h="18440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dirty="0">
                          <a:effectLst/>
                          <a:latin typeface="+mj-lt"/>
                        </a:rPr>
                        <a:t>Nombre del Indicador 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dirty="0">
                          <a:effectLst/>
                          <a:latin typeface="+mj-lt"/>
                        </a:rPr>
                        <a:t>Meta programada T1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dirty="0">
                          <a:effectLst/>
                          <a:latin typeface="+mj-lt"/>
                        </a:rPr>
                        <a:t>2024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dirty="0">
                          <a:effectLst/>
                          <a:latin typeface="+mj-lt"/>
                        </a:rPr>
                        <a:t>Promedio ejecución trimestre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D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Observaciones</a:t>
                      </a:r>
                    </a:p>
                  </a:txBody>
                  <a:tcPr marL="9445" marR="9445" marT="94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304220"/>
                  </a:ext>
                </a:extLst>
              </a:tr>
              <a:tr h="184406"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Enero</a:t>
                      </a:r>
                      <a:endParaRPr lang="es-DO" sz="1200" b="1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Febrero</a:t>
                      </a:r>
                    </a:p>
                  </a:txBody>
                  <a:tcPr marL="9445" marR="9445" marT="94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Marzo</a:t>
                      </a:r>
                    </a:p>
                  </a:txBody>
                  <a:tcPr marL="9445" marR="9445" marT="94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284399"/>
                  </a:ext>
                </a:extLst>
              </a:tr>
              <a:tr h="508448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FII-DIGECOG-PD-001: Porcentaje de  cumplimiento de las metas del PEI.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95%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99%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rowSpan="7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Actividades en proceso: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 Realizar socialización del Plan Estratégico Institucional 2021-2024.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2.  Realizar Benchmarking de Gestión de Proyectos y/o Herramientas para gestión de Proyectos.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3. Preparar y ejecutar semestralmente reuniones de revisión por la dirección para verificar el nivel de cumplimiento del Sistema de Gestión de la Calidad.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4. Realizar  Informe de revisión por la dirección.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9048282"/>
                  </a:ext>
                </a:extLst>
              </a:tr>
              <a:tr h="652008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FII-DIGECOG-PD-003: Cantidad de informes de rendición de cuentas y avances de la gestión elaborados, en tiempo oportuno.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DO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384025"/>
                  </a:ext>
                </a:extLst>
              </a:tr>
              <a:tr h="491271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FII-DIGECOG-PD-005: Cantidad de actividades gestionadas para la formación del personal en el área de proyectos.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3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DO" sz="1100" u="none" strike="noStrike" kern="1200" dirty="0">
                        <a:solidFill>
                          <a:schemeClr val="dk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762326"/>
                  </a:ext>
                </a:extLst>
              </a:tr>
              <a:tr h="491271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FII-DIGECOG-PD-006: Porcentaje de cumplimiento del programa de auditorías interna.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25%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25%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3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DO" sz="1100" u="none" strike="noStrike" kern="1200" dirty="0">
                        <a:solidFill>
                          <a:schemeClr val="dk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169286"/>
                  </a:ext>
                </a:extLst>
              </a:tr>
              <a:tr h="491271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FII-DIGECOG-PD-009: Porcentaje de eficacia de la gestión integral de riesgos y oportunidades a objetivos y procesos. 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90%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90%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3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DO" sz="1100" u="none" strike="noStrike" kern="1200" dirty="0">
                        <a:solidFill>
                          <a:schemeClr val="dk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1949831"/>
                  </a:ext>
                </a:extLst>
              </a:tr>
              <a:tr h="491271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FII-DIGECOG-PD-010: Porcentaje de cumplimiento con las Normas Básicas de Control Interno (NOBACI).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3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DO" sz="1100" u="none" strike="noStrike" kern="1200" dirty="0">
                        <a:solidFill>
                          <a:schemeClr val="dk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561987"/>
                  </a:ext>
                </a:extLst>
              </a:tr>
              <a:tr h="491271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Total de indicadores medidos</a:t>
                      </a:r>
                      <a:r>
                        <a:rPr lang="es-ES" sz="120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T1:  6</a:t>
                      </a:r>
                    </a:p>
                    <a:p>
                      <a:pPr algn="ctr" fontAlgn="ctr"/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DO" sz="1100" u="none" strike="noStrike" kern="1200" dirty="0">
                        <a:solidFill>
                          <a:schemeClr val="dk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DO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DO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DO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3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98%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DO" sz="1100" u="none" strike="noStrike" kern="1200" dirty="0">
                        <a:solidFill>
                          <a:schemeClr val="dk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1432794"/>
                  </a:ext>
                </a:extLst>
              </a:tr>
            </a:tbl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520701A5-09DB-47CC-A447-8E923A7FE89C}"/>
              </a:ext>
            </a:extLst>
          </p:cNvPr>
          <p:cNvSpPr txBox="1"/>
          <p:nvPr/>
        </p:nvSpPr>
        <p:spPr>
          <a:xfrm>
            <a:off x="4996656" y="5963948"/>
            <a:ext cx="2046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/>
              <a:t>Efectividad Departamento </a:t>
            </a:r>
            <a:endParaRPr lang="es-DO" sz="1200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774B2EC6-4A0F-4D02-965B-1A0F581292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421" y="5506647"/>
            <a:ext cx="1191600" cy="11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2681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427004" y="1549400"/>
            <a:ext cx="8205079" cy="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1578070" y="4897884"/>
            <a:ext cx="1253665" cy="1253665"/>
            <a:chOff x="0" y="0"/>
            <a:chExt cx="1913890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AE8ED"/>
            </a:solidFill>
          </p:spPr>
        </p:sp>
      </p:grpSp>
      <p:sp>
        <p:nvSpPr>
          <p:cNvPr id="5" name="AutoShape 5"/>
          <p:cNvSpPr/>
          <p:nvPr/>
        </p:nvSpPr>
        <p:spPr>
          <a:xfrm>
            <a:off x="-94423" y="6165850"/>
            <a:ext cx="8096221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5800" y="4065985"/>
            <a:ext cx="892269" cy="210621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 l="4133" r="4133"/>
          <a:stretch>
            <a:fillRect/>
          </a:stretch>
        </p:blipFill>
        <p:spPr>
          <a:xfrm>
            <a:off x="10987406" y="95218"/>
            <a:ext cx="1037589" cy="61604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24721" y="69752"/>
            <a:ext cx="1094615" cy="66698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78070" y="4912186"/>
            <a:ext cx="1253665" cy="1253665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230068" y="2435225"/>
            <a:ext cx="3405714" cy="14277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50"/>
              </a:lnSpc>
            </a:pPr>
            <a:r>
              <a:rPr lang="en-US" sz="3000" b="1" spc="45" dirty="0" err="1">
                <a:solidFill>
                  <a:srgbClr val="19486A"/>
                </a:solidFill>
                <a:latin typeface="+mj-lt"/>
              </a:rPr>
              <a:t>Departamento</a:t>
            </a:r>
            <a:r>
              <a:rPr lang="en-US" sz="3000" b="1" spc="45" dirty="0">
                <a:solidFill>
                  <a:srgbClr val="19486A"/>
                </a:solidFill>
                <a:latin typeface="+mj-lt"/>
              </a:rPr>
              <a:t> de </a:t>
            </a:r>
            <a:r>
              <a:rPr lang="en-US" sz="3000" b="1" spc="45" dirty="0" err="1">
                <a:solidFill>
                  <a:srgbClr val="19486A"/>
                </a:solidFill>
                <a:latin typeface="+mj-lt"/>
              </a:rPr>
              <a:t>Planificación</a:t>
            </a:r>
            <a:r>
              <a:rPr lang="en-US" sz="3000" b="1" spc="45" dirty="0">
                <a:solidFill>
                  <a:srgbClr val="19486A"/>
                </a:solidFill>
                <a:latin typeface="+mj-lt"/>
              </a:rPr>
              <a:t> y Desarrollo.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549771" y="2078764"/>
            <a:ext cx="7475223" cy="520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b="1" dirty="0">
                <a:solidFill>
                  <a:srgbClr val="000000"/>
                </a:solidFill>
                <a:latin typeface="+mj-lt"/>
              </a:rPr>
              <a:t>FII-DIGECOG-PD-001</a:t>
            </a:r>
            <a:r>
              <a:rPr lang="es-ES" sz="1466" dirty="0">
                <a:solidFill>
                  <a:srgbClr val="000000"/>
                </a:solidFill>
                <a:latin typeface="+mj-lt"/>
              </a:rPr>
              <a:t> 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dirty="0">
                <a:solidFill>
                  <a:srgbClr val="000000"/>
                </a:solidFill>
                <a:latin typeface="+mj-lt"/>
              </a:rPr>
              <a:t>Porcentaje de  cumplimiento de las metas del PEI</a:t>
            </a:r>
            <a:r>
              <a:rPr lang="en-US" sz="1466" dirty="0">
                <a:solidFill>
                  <a:srgbClr val="000000"/>
                </a:solidFill>
                <a:latin typeface="+mj-lt"/>
              </a:rPr>
              <a:t>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120204" y="6049949"/>
            <a:ext cx="3385997" cy="1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Poppins Light"/>
              </a:rPr>
              <a:t>Departamento de Planificación y Desarrolllo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549771" y="2735133"/>
            <a:ext cx="7475223" cy="520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b="1" dirty="0">
                <a:solidFill>
                  <a:srgbClr val="000000"/>
                </a:solidFill>
                <a:latin typeface="+mj-lt"/>
              </a:rPr>
              <a:t>FII-DIGECOG-PD-002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dirty="0">
                <a:solidFill>
                  <a:srgbClr val="000000"/>
                </a:solidFill>
                <a:latin typeface="+mj-lt"/>
              </a:rPr>
              <a:t>Porcentaje de efectividad del POA 2024</a:t>
            </a:r>
            <a:r>
              <a:rPr lang="en-US" sz="1466" dirty="0">
                <a:solidFill>
                  <a:srgbClr val="000000"/>
                </a:solidFill>
                <a:latin typeface="+mj-lt"/>
              </a:rPr>
              <a:t>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566717" y="3361819"/>
            <a:ext cx="7475223" cy="783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b="1" dirty="0">
                <a:solidFill>
                  <a:srgbClr val="000000"/>
                </a:solidFill>
                <a:latin typeface="+mj-lt"/>
              </a:rPr>
              <a:t>FII-DIGECOG-PD-003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dirty="0">
                <a:solidFill>
                  <a:srgbClr val="000000"/>
                </a:solidFill>
                <a:latin typeface="+mj-lt"/>
              </a:rPr>
              <a:t>Cantidad de informes de rendición de cuentas y avances de la gestión elaborados, en tiempo oportuno</a:t>
            </a:r>
            <a:r>
              <a:rPr lang="en-US" sz="1466" dirty="0">
                <a:solidFill>
                  <a:srgbClr val="000000"/>
                </a:solidFill>
                <a:latin typeface="+mj-lt"/>
              </a:rPr>
              <a:t>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566717" y="4270695"/>
            <a:ext cx="7475223" cy="520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b="1" dirty="0">
                <a:solidFill>
                  <a:srgbClr val="000000"/>
                </a:solidFill>
                <a:latin typeface="+mj-lt"/>
              </a:rPr>
              <a:t>FII-DIGECOG-PD-004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dirty="0">
                <a:solidFill>
                  <a:srgbClr val="000000"/>
                </a:solidFill>
                <a:latin typeface="+mj-lt"/>
              </a:rPr>
              <a:t>Cantidad de proyectos estratégicos gestionados por la Oficina de Cooperación Internacional.</a:t>
            </a:r>
            <a:endParaRPr lang="en-US" sz="1466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4589317" y="5091809"/>
            <a:ext cx="7061774" cy="520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b="1" dirty="0">
                <a:solidFill>
                  <a:srgbClr val="000000"/>
                </a:solidFill>
                <a:latin typeface="+mj-lt"/>
              </a:rPr>
              <a:t>FII-DIGECOG-PD-005 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dirty="0">
                <a:solidFill>
                  <a:srgbClr val="000000"/>
                </a:solidFill>
                <a:latin typeface="+mj-lt"/>
              </a:rPr>
              <a:t>Cantidad de actividades gestionadas para la formación del personal en el área de proyectos.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3953688" y="1956316"/>
            <a:ext cx="518793" cy="518793"/>
            <a:chOff x="0" y="0"/>
            <a:chExt cx="1037585" cy="1037585"/>
          </a:xfrm>
        </p:grpSpPr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37585" cy="1037585"/>
            </a:xfrm>
            <a:prstGeom prst="rect">
              <a:avLst/>
            </a:prstGeom>
          </p:spPr>
        </p:pic>
        <p:sp>
          <p:nvSpPr>
            <p:cNvPr id="26" name="TextBox 26"/>
            <p:cNvSpPr txBox="1"/>
            <p:nvPr/>
          </p:nvSpPr>
          <p:spPr>
            <a:xfrm>
              <a:off x="66564" y="233288"/>
              <a:ext cx="904461" cy="4825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2"/>
                </a:lnSpc>
              </a:pPr>
              <a:r>
                <a:rPr lang="en-US" sz="1444" dirty="0">
                  <a:solidFill>
                    <a:srgbClr val="F4F4F4"/>
                  </a:solidFill>
                  <a:latin typeface="Lovelo Bold"/>
                </a:rPr>
                <a:t>95%</a:t>
              </a: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3953688" y="2611699"/>
            <a:ext cx="518793" cy="518793"/>
            <a:chOff x="0" y="0"/>
            <a:chExt cx="1037585" cy="1037585"/>
          </a:xfrm>
        </p:grpSpPr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37585" cy="1037585"/>
            </a:xfrm>
            <a:prstGeom prst="rect">
              <a:avLst/>
            </a:prstGeom>
          </p:spPr>
        </p:pic>
        <p:sp>
          <p:nvSpPr>
            <p:cNvPr id="29" name="TextBox 29"/>
            <p:cNvSpPr txBox="1"/>
            <p:nvPr/>
          </p:nvSpPr>
          <p:spPr>
            <a:xfrm>
              <a:off x="66564" y="233288"/>
              <a:ext cx="904461" cy="4825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2"/>
                </a:lnSpc>
              </a:pPr>
              <a:r>
                <a:rPr lang="en-US" sz="1444">
                  <a:solidFill>
                    <a:srgbClr val="F4F4F4"/>
                  </a:solidFill>
                  <a:latin typeface="Lovelo Bold"/>
                </a:rPr>
                <a:t>98%</a:t>
              </a: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3926320" y="3458686"/>
            <a:ext cx="518793" cy="518793"/>
            <a:chOff x="0" y="0"/>
            <a:chExt cx="1037585" cy="1037585"/>
          </a:xfrm>
        </p:grpSpPr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37585" cy="1037585"/>
            </a:xfrm>
            <a:prstGeom prst="rect">
              <a:avLst/>
            </a:prstGeom>
          </p:spPr>
        </p:pic>
        <p:sp>
          <p:nvSpPr>
            <p:cNvPr id="32" name="TextBox 32"/>
            <p:cNvSpPr txBox="1"/>
            <p:nvPr/>
          </p:nvSpPr>
          <p:spPr>
            <a:xfrm>
              <a:off x="66564" y="233288"/>
              <a:ext cx="904461" cy="4825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2"/>
                </a:lnSpc>
              </a:pPr>
              <a:r>
                <a:rPr lang="en-US" sz="1444" dirty="0">
                  <a:solidFill>
                    <a:srgbClr val="F4F4F4"/>
                  </a:solidFill>
                  <a:latin typeface="Lovelo Bold"/>
                </a:rPr>
                <a:t>9</a:t>
              </a: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3920407" y="4283311"/>
            <a:ext cx="518793" cy="518793"/>
            <a:chOff x="0" y="0"/>
            <a:chExt cx="1037585" cy="1037585"/>
          </a:xfrm>
        </p:grpSpPr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37585" cy="1037585"/>
            </a:xfrm>
            <a:prstGeom prst="rect">
              <a:avLst/>
            </a:prstGeom>
          </p:spPr>
        </p:pic>
        <p:sp>
          <p:nvSpPr>
            <p:cNvPr id="35" name="TextBox 35"/>
            <p:cNvSpPr txBox="1"/>
            <p:nvPr/>
          </p:nvSpPr>
          <p:spPr>
            <a:xfrm>
              <a:off x="66564" y="233288"/>
              <a:ext cx="904461" cy="4825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2"/>
                </a:lnSpc>
              </a:pPr>
              <a:r>
                <a:rPr lang="en-US" sz="1444" dirty="0">
                  <a:solidFill>
                    <a:srgbClr val="F4F4F4"/>
                  </a:solidFill>
                  <a:latin typeface="Lovelo Bold"/>
                </a:rPr>
                <a:t>1</a:t>
              </a:r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3931985" y="5126245"/>
            <a:ext cx="518793" cy="518793"/>
            <a:chOff x="0" y="0"/>
            <a:chExt cx="1037585" cy="1037585"/>
          </a:xfrm>
        </p:grpSpPr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37585" cy="1037585"/>
            </a:xfrm>
            <a:prstGeom prst="rect">
              <a:avLst/>
            </a:prstGeom>
          </p:spPr>
        </p:pic>
        <p:sp>
          <p:nvSpPr>
            <p:cNvPr id="38" name="TextBox 38"/>
            <p:cNvSpPr txBox="1"/>
            <p:nvPr/>
          </p:nvSpPr>
          <p:spPr>
            <a:xfrm>
              <a:off x="66564" y="233288"/>
              <a:ext cx="904461" cy="4825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2"/>
                </a:lnSpc>
              </a:pPr>
              <a:r>
                <a:rPr lang="en-US" sz="1444" dirty="0">
                  <a:solidFill>
                    <a:srgbClr val="F4F4F4"/>
                  </a:solidFill>
                  <a:latin typeface="Lovelo Bold"/>
                </a:rPr>
                <a:t>1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B1D0EC91-389F-44E0-B17A-F6649911C290}"/>
              </a:ext>
            </a:extLst>
          </p:cNvPr>
          <p:cNvSpPr txBox="1"/>
          <p:nvPr/>
        </p:nvSpPr>
        <p:spPr>
          <a:xfrm>
            <a:off x="2326077" y="868021"/>
            <a:ext cx="7539845" cy="4215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12"/>
              </a:lnSpc>
              <a:spcBef>
                <a:spcPct val="0"/>
              </a:spcBef>
            </a:pPr>
            <a:r>
              <a:rPr lang="en-US" sz="2579" dirty="0" err="1">
                <a:solidFill>
                  <a:schemeClr val="tx2"/>
                </a:solidFill>
                <a:latin typeface="Aileron Regular Bold"/>
              </a:rPr>
              <a:t>Metas</a:t>
            </a:r>
            <a:r>
              <a:rPr lang="en-US" sz="2579" dirty="0">
                <a:solidFill>
                  <a:schemeClr val="tx2"/>
                </a:solidFill>
                <a:latin typeface="Aileron Regular Bold"/>
              </a:rPr>
              <a:t> POA </a:t>
            </a:r>
            <a:r>
              <a:rPr lang="en-US" sz="2579" dirty="0" err="1">
                <a:solidFill>
                  <a:schemeClr val="tx2"/>
                </a:solidFill>
                <a:latin typeface="Aileron Regular Bold"/>
              </a:rPr>
              <a:t>segundo</a:t>
            </a:r>
            <a:r>
              <a:rPr lang="en-US" sz="2579" dirty="0">
                <a:solidFill>
                  <a:schemeClr val="tx2"/>
                </a:solidFill>
                <a:latin typeface="Aileron Regular Bold"/>
              </a:rPr>
              <a:t> </a:t>
            </a:r>
            <a:r>
              <a:rPr lang="en-US" sz="2579" dirty="0" err="1">
                <a:solidFill>
                  <a:schemeClr val="tx2"/>
                </a:solidFill>
                <a:latin typeface="Aileron Regular Bold"/>
              </a:rPr>
              <a:t>trimestre</a:t>
            </a:r>
            <a:r>
              <a:rPr lang="en-US" sz="2579" dirty="0">
                <a:solidFill>
                  <a:schemeClr val="tx2"/>
                </a:solidFill>
                <a:latin typeface="Aileron Regular Bold"/>
              </a:rPr>
              <a:t> del 2024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427004" y="1549400"/>
            <a:ext cx="8205079" cy="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1578070" y="4897884"/>
            <a:ext cx="1253665" cy="1253665"/>
            <a:chOff x="0" y="0"/>
            <a:chExt cx="1913890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AE8ED"/>
            </a:solidFill>
          </p:spPr>
        </p:sp>
      </p:grpSp>
      <p:sp>
        <p:nvSpPr>
          <p:cNvPr id="5" name="AutoShape 5"/>
          <p:cNvSpPr/>
          <p:nvPr/>
        </p:nvSpPr>
        <p:spPr>
          <a:xfrm>
            <a:off x="-94423" y="6165850"/>
            <a:ext cx="8096221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5800" y="4065985"/>
            <a:ext cx="892269" cy="210621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 l="4133" r="4133"/>
          <a:stretch>
            <a:fillRect/>
          </a:stretch>
        </p:blipFill>
        <p:spPr>
          <a:xfrm>
            <a:off x="10987406" y="95218"/>
            <a:ext cx="1037589" cy="61604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24721" y="69752"/>
            <a:ext cx="1094615" cy="66698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78070" y="4912186"/>
            <a:ext cx="1253665" cy="1253665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456168" y="2409293"/>
            <a:ext cx="3405714" cy="14277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50"/>
              </a:lnSpc>
            </a:pPr>
            <a:r>
              <a:rPr lang="en-US" sz="3000" b="1" spc="45" dirty="0" err="1">
                <a:solidFill>
                  <a:srgbClr val="19486A"/>
                </a:solidFill>
                <a:latin typeface="+mj-lt"/>
              </a:rPr>
              <a:t>Departamento</a:t>
            </a:r>
            <a:r>
              <a:rPr lang="en-US" sz="3000" b="1" spc="45" dirty="0">
                <a:solidFill>
                  <a:srgbClr val="19486A"/>
                </a:solidFill>
                <a:latin typeface="+mj-lt"/>
              </a:rPr>
              <a:t> de </a:t>
            </a:r>
            <a:r>
              <a:rPr lang="en-US" sz="3000" b="1" spc="45" dirty="0" err="1">
                <a:solidFill>
                  <a:srgbClr val="19486A"/>
                </a:solidFill>
                <a:latin typeface="+mj-lt"/>
              </a:rPr>
              <a:t>Planificación</a:t>
            </a:r>
            <a:r>
              <a:rPr lang="en-US" sz="3000" b="1" spc="45" dirty="0">
                <a:solidFill>
                  <a:srgbClr val="19486A"/>
                </a:solidFill>
                <a:latin typeface="+mj-lt"/>
              </a:rPr>
              <a:t> y Desarrollo.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610942" y="2086082"/>
            <a:ext cx="7475223" cy="520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b="1" dirty="0">
                <a:solidFill>
                  <a:srgbClr val="000000"/>
                </a:solidFill>
                <a:latin typeface="+mj-lt"/>
              </a:rPr>
              <a:t>FII-DIGECOG-PD-006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dirty="0">
                <a:solidFill>
                  <a:srgbClr val="000000"/>
                </a:solidFill>
                <a:latin typeface="+mj-lt"/>
              </a:rPr>
              <a:t>Porcentaje de cumplimiento del programa de auditorías interna.</a:t>
            </a:r>
            <a:r>
              <a:rPr lang="en-US" sz="1466" dirty="0">
                <a:solidFill>
                  <a:srgbClr val="000000"/>
                </a:solidFill>
                <a:latin typeface="+mj-lt"/>
              </a:rPr>
              <a:t>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120204" y="6049949"/>
            <a:ext cx="3385997" cy="1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Poppins Light"/>
              </a:rPr>
              <a:t>Departamento de Planificación y Desarrolllo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3996572" y="2069228"/>
            <a:ext cx="518793" cy="518793"/>
            <a:chOff x="0" y="0"/>
            <a:chExt cx="1037585" cy="1037585"/>
          </a:xfrm>
        </p:grpSpPr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37585" cy="1037585"/>
            </a:xfrm>
            <a:prstGeom prst="rect">
              <a:avLst/>
            </a:prstGeom>
          </p:spPr>
        </p:pic>
        <p:sp>
          <p:nvSpPr>
            <p:cNvPr id="26" name="TextBox 26"/>
            <p:cNvSpPr txBox="1"/>
            <p:nvPr/>
          </p:nvSpPr>
          <p:spPr>
            <a:xfrm>
              <a:off x="66564" y="233288"/>
              <a:ext cx="904461" cy="4825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2"/>
                </a:lnSpc>
              </a:pPr>
              <a:r>
                <a:rPr lang="en-US" sz="1444" dirty="0">
                  <a:solidFill>
                    <a:srgbClr val="F4F4F4"/>
                  </a:solidFill>
                  <a:latin typeface="Lovelo Bold"/>
                </a:rPr>
                <a:t>25%</a:t>
              </a:r>
            </a:p>
          </p:txBody>
        </p:sp>
      </p:grpSp>
      <p:grpSp>
        <p:nvGrpSpPr>
          <p:cNvPr id="19" name="Group 24">
            <a:extLst>
              <a:ext uri="{FF2B5EF4-FFF2-40B4-BE49-F238E27FC236}">
                <a16:creationId xmlns:a16="http://schemas.microsoft.com/office/drawing/2014/main" id="{665DB18A-4CF1-4B29-A73B-861CA8983171}"/>
              </a:ext>
            </a:extLst>
          </p:cNvPr>
          <p:cNvGrpSpPr/>
          <p:nvPr/>
        </p:nvGrpSpPr>
        <p:grpSpPr>
          <a:xfrm>
            <a:off x="3986969" y="2914867"/>
            <a:ext cx="518793" cy="518793"/>
            <a:chOff x="0" y="0"/>
            <a:chExt cx="1037585" cy="1037585"/>
          </a:xfrm>
        </p:grpSpPr>
        <p:pic>
          <p:nvPicPr>
            <p:cNvPr id="20" name="Picture 25">
              <a:extLst>
                <a:ext uri="{FF2B5EF4-FFF2-40B4-BE49-F238E27FC236}">
                  <a16:creationId xmlns:a16="http://schemas.microsoft.com/office/drawing/2014/main" id="{28801668-7389-42D3-866B-71F07576AD7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37585" cy="1037585"/>
            </a:xfrm>
            <a:prstGeom prst="rect">
              <a:avLst/>
            </a:prstGeom>
          </p:spPr>
        </p:pic>
        <p:sp>
          <p:nvSpPr>
            <p:cNvPr id="21" name="TextBox 26">
              <a:extLst>
                <a:ext uri="{FF2B5EF4-FFF2-40B4-BE49-F238E27FC236}">
                  <a16:creationId xmlns:a16="http://schemas.microsoft.com/office/drawing/2014/main" id="{F9DBE2B7-CFFB-4482-837C-5350713121CC}"/>
                </a:ext>
              </a:extLst>
            </p:cNvPr>
            <p:cNvSpPr txBox="1"/>
            <p:nvPr/>
          </p:nvSpPr>
          <p:spPr>
            <a:xfrm>
              <a:off x="66564" y="233288"/>
              <a:ext cx="904461" cy="4825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2"/>
                </a:lnSpc>
              </a:pPr>
              <a:r>
                <a:rPr lang="en-US" sz="1444" dirty="0">
                  <a:solidFill>
                    <a:srgbClr val="F4F4F4"/>
                  </a:solidFill>
                  <a:latin typeface="Lovelo Bold"/>
                </a:rPr>
                <a:t>95%</a:t>
              </a:r>
            </a:p>
          </p:txBody>
        </p:sp>
      </p:grpSp>
      <p:sp>
        <p:nvSpPr>
          <p:cNvPr id="22" name="TextBox 17">
            <a:extLst>
              <a:ext uri="{FF2B5EF4-FFF2-40B4-BE49-F238E27FC236}">
                <a16:creationId xmlns:a16="http://schemas.microsoft.com/office/drawing/2014/main" id="{9EE4E5CC-712C-4CFF-9ABE-096D384D21A9}"/>
              </a:ext>
            </a:extLst>
          </p:cNvPr>
          <p:cNvSpPr txBox="1"/>
          <p:nvPr/>
        </p:nvSpPr>
        <p:spPr>
          <a:xfrm>
            <a:off x="4592508" y="2988237"/>
            <a:ext cx="7475223" cy="520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b="1" dirty="0">
                <a:solidFill>
                  <a:srgbClr val="000000"/>
                </a:solidFill>
                <a:latin typeface="+mj-lt"/>
              </a:rPr>
              <a:t>FII-DIGECOG-PD-007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dirty="0">
                <a:solidFill>
                  <a:srgbClr val="000000"/>
                </a:solidFill>
                <a:latin typeface="+mj-lt"/>
              </a:rPr>
              <a:t>Porcentaje de cumplimiento de los acuerdos de revisión por la dirección</a:t>
            </a:r>
            <a:r>
              <a:rPr lang="en-US" sz="1466" dirty="0">
                <a:solidFill>
                  <a:srgbClr val="000000"/>
                </a:solidFill>
                <a:latin typeface="+mj-lt"/>
              </a:rPr>
              <a:t>.</a:t>
            </a:r>
          </a:p>
        </p:txBody>
      </p:sp>
      <p:grpSp>
        <p:nvGrpSpPr>
          <p:cNvPr id="23" name="Group 24">
            <a:extLst>
              <a:ext uri="{FF2B5EF4-FFF2-40B4-BE49-F238E27FC236}">
                <a16:creationId xmlns:a16="http://schemas.microsoft.com/office/drawing/2014/main" id="{D9A996D7-C031-42C0-8EC5-CEA147B550A9}"/>
              </a:ext>
            </a:extLst>
          </p:cNvPr>
          <p:cNvGrpSpPr/>
          <p:nvPr/>
        </p:nvGrpSpPr>
        <p:grpSpPr>
          <a:xfrm>
            <a:off x="3996572" y="3883891"/>
            <a:ext cx="518793" cy="518793"/>
            <a:chOff x="0" y="0"/>
            <a:chExt cx="1037585" cy="1037585"/>
          </a:xfrm>
        </p:grpSpPr>
        <p:pic>
          <p:nvPicPr>
            <p:cNvPr id="27" name="Picture 25">
              <a:extLst>
                <a:ext uri="{FF2B5EF4-FFF2-40B4-BE49-F238E27FC236}">
                  <a16:creationId xmlns:a16="http://schemas.microsoft.com/office/drawing/2014/main" id="{AD55FF3C-0B87-4E97-BC3F-455592B40F9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37585" cy="1037585"/>
            </a:xfrm>
            <a:prstGeom prst="rect">
              <a:avLst/>
            </a:prstGeom>
          </p:spPr>
        </p:pic>
        <p:sp>
          <p:nvSpPr>
            <p:cNvPr id="28" name="TextBox 26">
              <a:extLst>
                <a:ext uri="{FF2B5EF4-FFF2-40B4-BE49-F238E27FC236}">
                  <a16:creationId xmlns:a16="http://schemas.microsoft.com/office/drawing/2014/main" id="{58504993-E45A-4AAE-B7E3-F904E17CBBEB}"/>
                </a:ext>
              </a:extLst>
            </p:cNvPr>
            <p:cNvSpPr txBox="1"/>
            <p:nvPr/>
          </p:nvSpPr>
          <p:spPr>
            <a:xfrm>
              <a:off x="66564" y="233288"/>
              <a:ext cx="904461" cy="4825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2"/>
                </a:lnSpc>
              </a:pPr>
              <a:r>
                <a:rPr lang="en-US" sz="1444" dirty="0">
                  <a:solidFill>
                    <a:srgbClr val="F4F4F4"/>
                  </a:solidFill>
                  <a:latin typeface="Lovelo Bold"/>
                </a:rPr>
                <a:t>80%</a:t>
              </a:r>
            </a:p>
          </p:txBody>
        </p:sp>
      </p:grpSp>
      <p:sp>
        <p:nvSpPr>
          <p:cNvPr id="29" name="TextBox 17">
            <a:extLst>
              <a:ext uri="{FF2B5EF4-FFF2-40B4-BE49-F238E27FC236}">
                <a16:creationId xmlns:a16="http://schemas.microsoft.com/office/drawing/2014/main" id="{03128D77-CF2C-4329-865C-8CD948910B3D}"/>
              </a:ext>
            </a:extLst>
          </p:cNvPr>
          <p:cNvSpPr txBox="1"/>
          <p:nvPr/>
        </p:nvSpPr>
        <p:spPr>
          <a:xfrm>
            <a:off x="4610942" y="3919616"/>
            <a:ext cx="7475223" cy="520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b="1" dirty="0">
                <a:solidFill>
                  <a:srgbClr val="000000"/>
                </a:solidFill>
                <a:latin typeface="+mj-lt"/>
              </a:rPr>
              <a:t>FII-DIGECOG-PD-008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dirty="0">
                <a:solidFill>
                  <a:srgbClr val="000000"/>
                </a:solidFill>
                <a:latin typeface="+mj-lt"/>
              </a:rPr>
              <a:t>Porcentaje de no conformidades solucionadas en tiempo oportuno</a:t>
            </a:r>
            <a:r>
              <a:rPr lang="es-ES" sz="1466" b="1" dirty="0">
                <a:solidFill>
                  <a:srgbClr val="000000"/>
                </a:solidFill>
                <a:latin typeface="+mj-lt"/>
              </a:rPr>
              <a:t>.</a:t>
            </a:r>
          </a:p>
        </p:txBody>
      </p:sp>
      <p:grpSp>
        <p:nvGrpSpPr>
          <p:cNvPr id="30" name="Group 24">
            <a:extLst>
              <a:ext uri="{FF2B5EF4-FFF2-40B4-BE49-F238E27FC236}">
                <a16:creationId xmlns:a16="http://schemas.microsoft.com/office/drawing/2014/main" id="{F6DF4B01-98C1-420E-AFD5-E172B9F1CF9E}"/>
              </a:ext>
            </a:extLst>
          </p:cNvPr>
          <p:cNvGrpSpPr/>
          <p:nvPr/>
        </p:nvGrpSpPr>
        <p:grpSpPr>
          <a:xfrm>
            <a:off x="3986968" y="4818070"/>
            <a:ext cx="518793" cy="518793"/>
            <a:chOff x="0" y="0"/>
            <a:chExt cx="1037585" cy="1037585"/>
          </a:xfrm>
        </p:grpSpPr>
        <p:pic>
          <p:nvPicPr>
            <p:cNvPr id="31" name="Picture 25">
              <a:extLst>
                <a:ext uri="{FF2B5EF4-FFF2-40B4-BE49-F238E27FC236}">
                  <a16:creationId xmlns:a16="http://schemas.microsoft.com/office/drawing/2014/main" id="{070DDC91-EDF1-4801-9D3F-EC28FDB4130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37585" cy="1037585"/>
            </a:xfrm>
            <a:prstGeom prst="rect">
              <a:avLst/>
            </a:prstGeom>
          </p:spPr>
        </p:pic>
        <p:sp>
          <p:nvSpPr>
            <p:cNvPr id="32" name="TextBox 26">
              <a:extLst>
                <a:ext uri="{FF2B5EF4-FFF2-40B4-BE49-F238E27FC236}">
                  <a16:creationId xmlns:a16="http://schemas.microsoft.com/office/drawing/2014/main" id="{43D853B9-5FA1-4130-9D64-8027C86963A3}"/>
                </a:ext>
              </a:extLst>
            </p:cNvPr>
            <p:cNvSpPr txBox="1"/>
            <p:nvPr/>
          </p:nvSpPr>
          <p:spPr>
            <a:xfrm>
              <a:off x="66564" y="233288"/>
              <a:ext cx="904461" cy="4825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2"/>
                </a:lnSpc>
              </a:pPr>
              <a:r>
                <a:rPr lang="en-US" sz="1444" dirty="0">
                  <a:solidFill>
                    <a:srgbClr val="F4F4F4"/>
                  </a:solidFill>
                  <a:latin typeface="Lovelo Bold"/>
                </a:rPr>
                <a:t>100%</a:t>
              </a:r>
            </a:p>
          </p:txBody>
        </p:sp>
      </p:grpSp>
      <p:sp>
        <p:nvSpPr>
          <p:cNvPr id="33" name="TextBox 17">
            <a:extLst>
              <a:ext uri="{FF2B5EF4-FFF2-40B4-BE49-F238E27FC236}">
                <a16:creationId xmlns:a16="http://schemas.microsoft.com/office/drawing/2014/main" id="{C4FE68D8-500D-4312-8441-4A4C610F2DBC}"/>
              </a:ext>
            </a:extLst>
          </p:cNvPr>
          <p:cNvSpPr txBox="1"/>
          <p:nvPr/>
        </p:nvSpPr>
        <p:spPr>
          <a:xfrm>
            <a:off x="4592508" y="4806804"/>
            <a:ext cx="7475223" cy="520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b="1" dirty="0">
                <a:solidFill>
                  <a:srgbClr val="000000"/>
                </a:solidFill>
                <a:latin typeface="+mj-lt"/>
              </a:rPr>
              <a:t>FII-DIGECOG-PD-010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dirty="0">
                <a:solidFill>
                  <a:srgbClr val="000000"/>
                </a:solidFill>
                <a:latin typeface="+mj-lt"/>
              </a:rPr>
              <a:t>Porcentaje de cumplimiento con las Normas Básicas de Control Interno (NOBACI).</a:t>
            </a:r>
          </a:p>
        </p:txBody>
      </p:sp>
      <p:sp>
        <p:nvSpPr>
          <p:cNvPr id="34" name="TextBox 38">
            <a:extLst>
              <a:ext uri="{FF2B5EF4-FFF2-40B4-BE49-F238E27FC236}">
                <a16:creationId xmlns:a16="http://schemas.microsoft.com/office/drawing/2014/main" id="{BCA5DB0B-9AA3-4BE8-9A87-3832C243409A}"/>
              </a:ext>
            </a:extLst>
          </p:cNvPr>
          <p:cNvSpPr txBox="1"/>
          <p:nvPr/>
        </p:nvSpPr>
        <p:spPr>
          <a:xfrm>
            <a:off x="2326078" y="864384"/>
            <a:ext cx="7539845" cy="4215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12"/>
              </a:lnSpc>
              <a:spcBef>
                <a:spcPct val="0"/>
              </a:spcBef>
            </a:pPr>
            <a:r>
              <a:rPr lang="en-US" sz="2579" dirty="0" err="1">
                <a:solidFill>
                  <a:schemeClr val="tx2"/>
                </a:solidFill>
                <a:latin typeface="Aileron Regular Bold"/>
              </a:rPr>
              <a:t>Metas</a:t>
            </a:r>
            <a:r>
              <a:rPr lang="en-US" sz="2579" dirty="0">
                <a:solidFill>
                  <a:schemeClr val="tx2"/>
                </a:solidFill>
                <a:latin typeface="Aileron Regular Bold"/>
              </a:rPr>
              <a:t> POA </a:t>
            </a:r>
            <a:r>
              <a:rPr lang="en-US" sz="2579" dirty="0" err="1">
                <a:solidFill>
                  <a:schemeClr val="tx2"/>
                </a:solidFill>
                <a:latin typeface="Aileron Regular Bold"/>
              </a:rPr>
              <a:t>segundo</a:t>
            </a:r>
            <a:r>
              <a:rPr lang="en-US" sz="2579" dirty="0">
                <a:solidFill>
                  <a:schemeClr val="tx2"/>
                </a:solidFill>
                <a:latin typeface="Aileron Regular Bold"/>
              </a:rPr>
              <a:t> </a:t>
            </a:r>
            <a:r>
              <a:rPr lang="en-US" sz="2579" dirty="0" err="1">
                <a:solidFill>
                  <a:schemeClr val="tx2"/>
                </a:solidFill>
                <a:latin typeface="Aileron Regular Bold"/>
              </a:rPr>
              <a:t>trimestre</a:t>
            </a:r>
            <a:r>
              <a:rPr lang="en-US" sz="2579" dirty="0">
                <a:solidFill>
                  <a:schemeClr val="tx2"/>
                </a:solidFill>
                <a:latin typeface="Aileron Regular Bold"/>
              </a:rPr>
              <a:t> del 2024</a:t>
            </a:r>
          </a:p>
        </p:txBody>
      </p:sp>
    </p:spTree>
    <p:extLst>
      <p:ext uri="{BB962C8B-B14F-4D97-AF65-F5344CB8AC3E}">
        <p14:creationId xmlns:p14="http://schemas.microsoft.com/office/powerpoint/2010/main" val="28255990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427004" y="1549400"/>
            <a:ext cx="8205079" cy="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1578070" y="4897884"/>
            <a:ext cx="1253665" cy="1253665"/>
            <a:chOff x="0" y="0"/>
            <a:chExt cx="1913890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AE8ED"/>
            </a:solidFill>
          </p:spPr>
        </p:sp>
      </p:grpSp>
      <p:sp>
        <p:nvSpPr>
          <p:cNvPr id="5" name="AutoShape 5"/>
          <p:cNvSpPr/>
          <p:nvPr/>
        </p:nvSpPr>
        <p:spPr>
          <a:xfrm>
            <a:off x="-94423" y="6165850"/>
            <a:ext cx="8096221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5800" y="4065985"/>
            <a:ext cx="892269" cy="210621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 l="4133" r="4133"/>
          <a:stretch>
            <a:fillRect/>
          </a:stretch>
        </p:blipFill>
        <p:spPr>
          <a:xfrm>
            <a:off x="10987406" y="95218"/>
            <a:ext cx="1037589" cy="61604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24721" y="69752"/>
            <a:ext cx="1094615" cy="66698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78070" y="4912186"/>
            <a:ext cx="1253665" cy="1253665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456168" y="2409293"/>
            <a:ext cx="3405714" cy="14277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50"/>
              </a:lnSpc>
            </a:pPr>
            <a:r>
              <a:rPr lang="en-US" sz="3000" b="1" spc="45" dirty="0" err="1">
                <a:solidFill>
                  <a:srgbClr val="19486A"/>
                </a:solidFill>
                <a:latin typeface="+mj-lt"/>
              </a:rPr>
              <a:t>Departamento</a:t>
            </a:r>
            <a:r>
              <a:rPr lang="en-US" sz="3000" b="1" spc="45" dirty="0">
                <a:solidFill>
                  <a:srgbClr val="19486A"/>
                </a:solidFill>
                <a:latin typeface="+mj-lt"/>
              </a:rPr>
              <a:t> de </a:t>
            </a:r>
            <a:r>
              <a:rPr lang="en-US" sz="3000" b="1" spc="45" dirty="0" err="1">
                <a:solidFill>
                  <a:srgbClr val="19486A"/>
                </a:solidFill>
                <a:latin typeface="+mj-lt"/>
              </a:rPr>
              <a:t>Planificación</a:t>
            </a:r>
            <a:r>
              <a:rPr lang="en-US" sz="3000" b="1" spc="45" dirty="0">
                <a:solidFill>
                  <a:srgbClr val="19486A"/>
                </a:solidFill>
                <a:latin typeface="+mj-lt"/>
              </a:rPr>
              <a:t> y Desarrollo.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610942" y="2086082"/>
            <a:ext cx="7475223" cy="520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b="1" dirty="0">
                <a:solidFill>
                  <a:srgbClr val="000000"/>
                </a:solidFill>
                <a:latin typeface="+mj-lt"/>
              </a:rPr>
              <a:t>FII-DIGECOG-PD-011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dirty="0">
                <a:solidFill>
                  <a:srgbClr val="000000"/>
                </a:solidFill>
                <a:latin typeface="+mj-lt"/>
              </a:rPr>
              <a:t>Porcentaje de implementación del modelo CAF</a:t>
            </a:r>
            <a:r>
              <a:rPr lang="es-ES" sz="1466" b="1" dirty="0">
                <a:solidFill>
                  <a:srgbClr val="000000"/>
                </a:solidFill>
                <a:latin typeface="+mj-lt"/>
              </a:rPr>
              <a:t>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120204" y="6049949"/>
            <a:ext cx="3385997" cy="1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Poppins Light"/>
              </a:rPr>
              <a:t>Departamento de Planificación y Desarrolllo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3996572" y="2069228"/>
            <a:ext cx="518793" cy="518793"/>
            <a:chOff x="0" y="0"/>
            <a:chExt cx="1037585" cy="1037585"/>
          </a:xfrm>
        </p:grpSpPr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37585" cy="1037585"/>
            </a:xfrm>
            <a:prstGeom prst="rect">
              <a:avLst/>
            </a:prstGeom>
          </p:spPr>
        </p:pic>
        <p:sp>
          <p:nvSpPr>
            <p:cNvPr id="26" name="TextBox 26"/>
            <p:cNvSpPr txBox="1"/>
            <p:nvPr/>
          </p:nvSpPr>
          <p:spPr>
            <a:xfrm>
              <a:off x="66564" y="233288"/>
              <a:ext cx="904461" cy="4825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2"/>
                </a:lnSpc>
              </a:pPr>
              <a:r>
                <a:rPr lang="en-US" sz="1444" dirty="0">
                  <a:solidFill>
                    <a:srgbClr val="F4F4F4"/>
                  </a:solidFill>
                  <a:latin typeface="Lovelo Bold"/>
                </a:rPr>
                <a:t>90%</a:t>
              </a:r>
            </a:p>
          </p:txBody>
        </p:sp>
      </p:grpSp>
      <p:grpSp>
        <p:nvGrpSpPr>
          <p:cNvPr id="19" name="Group 24">
            <a:extLst>
              <a:ext uri="{FF2B5EF4-FFF2-40B4-BE49-F238E27FC236}">
                <a16:creationId xmlns:a16="http://schemas.microsoft.com/office/drawing/2014/main" id="{665DB18A-4CF1-4B29-A73B-861CA8983171}"/>
              </a:ext>
            </a:extLst>
          </p:cNvPr>
          <p:cNvGrpSpPr/>
          <p:nvPr/>
        </p:nvGrpSpPr>
        <p:grpSpPr>
          <a:xfrm>
            <a:off x="4005403" y="2939412"/>
            <a:ext cx="518793" cy="518793"/>
            <a:chOff x="0" y="0"/>
            <a:chExt cx="1037585" cy="1037585"/>
          </a:xfrm>
        </p:grpSpPr>
        <p:pic>
          <p:nvPicPr>
            <p:cNvPr id="20" name="Picture 25">
              <a:extLst>
                <a:ext uri="{FF2B5EF4-FFF2-40B4-BE49-F238E27FC236}">
                  <a16:creationId xmlns:a16="http://schemas.microsoft.com/office/drawing/2014/main" id="{28801668-7389-42D3-866B-71F07576AD7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37585" cy="1037585"/>
            </a:xfrm>
            <a:prstGeom prst="rect">
              <a:avLst/>
            </a:prstGeom>
          </p:spPr>
        </p:pic>
        <p:sp>
          <p:nvSpPr>
            <p:cNvPr id="21" name="TextBox 26">
              <a:extLst>
                <a:ext uri="{FF2B5EF4-FFF2-40B4-BE49-F238E27FC236}">
                  <a16:creationId xmlns:a16="http://schemas.microsoft.com/office/drawing/2014/main" id="{F9DBE2B7-CFFB-4482-837C-5350713121CC}"/>
                </a:ext>
              </a:extLst>
            </p:cNvPr>
            <p:cNvSpPr txBox="1"/>
            <p:nvPr/>
          </p:nvSpPr>
          <p:spPr>
            <a:xfrm>
              <a:off x="66564" y="233288"/>
              <a:ext cx="904461" cy="4825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2"/>
                </a:lnSpc>
              </a:pPr>
              <a:r>
                <a:rPr lang="en-US" sz="1444" dirty="0">
                  <a:solidFill>
                    <a:srgbClr val="F4F4F4"/>
                  </a:solidFill>
                  <a:latin typeface="Lovelo Bold"/>
                </a:rPr>
                <a:t>94%</a:t>
              </a:r>
            </a:p>
          </p:txBody>
        </p:sp>
      </p:grpSp>
      <p:sp>
        <p:nvSpPr>
          <p:cNvPr id="22" name="TextBox 17">
            <a:extLst>
              <a:ext uri="{FF2B5EF4-FFF2-40B4-BE49-F238E27FC236}">
                <a16:creationId xmlns:a16="http://schemas.microsoft.com/office/drawing/2014/main" id="{9EE4E5CC-712C-4CFF-9ABE-096D384D21A9}"/>
              </a:ext>
            </a:extLst>
          </p:cNvPr>
          <p:cNvSpPr txBox="1"/>
          <p:nvPr/>
        </p:nvSpPr>
        <p:spPr>
          <a:xfrm>
            <a:off x="4610942" y="3012782"/>
            <a:ext cx="7475223" cy="520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b="1" dirty="0">
                <a:solidFill>
                  <a:srgbClr val="000000"/>
                </a:solidFill>
                <a:latin typeface="+mj-lt"/>
              </a:rPr>
              <a:t>FII-DIGECOG-PD-012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dirty="0">
                <a:solidFill>
                  <a:srgbClr val="000000"/>
                </a:solidFill>
                <a:latin typeface="+mj-lt"/>
              </a:rPr>
              <a:t>porcentaje de cumplimiento de indicadores  de calidad y procesos. </a:t>
            </a:r>
            <a:r>
              <a:rPr lang="en-US" sz="1466" dirty="0">
                <a:solidFill>
                  <a:srgbClr val="000000"/>
                </a:solidFill>
                <a:latin typeface="+mj-lt"/>
              </a:rPr>
              <a:t>.</a:t>
            </a:r>
          </a:p>
        </p:txBody>
      </p:sp>
      <p:grpSp>
        <p:nvGrpSpPr>
          <p:cNvPr id="23" name="Group 24">
            <a:extLst>
              <a:ext uri="{FF2B5EF4-FFF2-40B4-BE49-F238E27FC236}">
                <a16:creationId xmlns:a16="http://schemas.microsoft.com/office/drawing/2014/main" id="{D9A996D7-C031-42C0-8EC5-CEA147B550A9}"/>
              </a:ext>
            </a:extLst>
          </p:cNvPr>
          <p:cNvGrpSpPr/>
          <p:nvPr/>
        </p:nvGrpSpPr>
        <p:grpSpPr>
          <a:xfrm>
            <a:off x="4015006" y="3908436"/>
            <a:ext cx="518793" cy="518793"/>
            <a:chOff x="0" y="0"/>
            <a:chExt cx="1037585" cy="1037585"/>
          </a:xfrm>
        </p:grpSpPr>
        <p:pic>
          <p:nvPicPr>
            <p:cNvPr id="27" name="Picture 25">
              <a:extLst>
                <a:ext uri="{FF2B5EF4-FFF2-40B4-BE49-F238E27FC236}">
                  <a16:creationId xmlns:a16="http://schemas.microsoft.com/office/drawing/2014/main" id="{AD55FF3C-0B87-4E97-BC3F-455592B40F9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37585" cy="1037585"/>
            </a:xfrm>
            <a:prstGeom prst="rect">
              <a:avLst/>
            </a:prstGeom>
          </p:spPr>
        </p:pic>
        <p:sp>
          <p:nvSpPr>
            <p:cNvPr id="28" name="TextBox 26">
              <a:extLst>
                <a:ext uri="{FF2B5EF4-FFF2-40B4-BE49-F238E27FC236}">
                  <a16:creationId xmlns:a16="http://schemas.microsoft.com/office/drawing/2014/main" id="{58504993-E45A-4AAE-B7E3-F904E17CBBEB}"/>
                </a:ext>
              </a:extLst>
            </p:cNvPr>
            <p:cNvSpPr txBox="1"/>
            <p:nvPr/>
          </p:nvSpPr>
          <p:spPr>
            <a:xfrm>
              <a:off x="66564" y="233288"/>
              <a:ext cx="904461" cy="4825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2"/>
                </a:lnSpc>
              </a:pPr>
              <a:r>
                <a:rPr lang="en-US" sz="1444" dirty="0">
                  <a:solidFill>
                    <a:srgbClr val="F4F4F4"/>
                  </a:solidFill>
                  <a:latin typeface="Lovelo Bold"/>
                </a:rPr>
                <a:t>98%</a:t>
              </a:r>
            </a:p>
          </p:txBody>
        </p:sp>
      </p:grpSp>
      <p:sp>
        <p:nvSpPr>
          <p:cNvPr id="29" name="TextBox 17">
            <a:extLst>
              <a:ext uri="{FF2B5EF4-FFF2-40B4-BE49-F238E27FC236}">
                <a16:creationId xmlns:a16="http://schemas.microsoft.com/office/drawing/2014/main" id="{03128D77-CF2C-4329-865C-8CD948910B3D}"/>
              </a:ext>
            </a:extLst>
          </p:cNvPr>
          <p:cNvSpPr txBox="1"/>
          <p:nvPr/>
        </p:nvSpPr>
        <p:spPr>
          <a:xfrm>
            <a:off x="4629376" y="3944161"/>
            <a:ext cx="7475223" cy="520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b="1" dirty="0">
                <a:solidFill>
                  <a:srgbClr val="000000"/>
                </a:solidFill>
                <a:latin typeface="+mj-lt"/>
              </a:rPr>
              <a:t>FII-DIGECOG-PD-013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dirty="0">
                <a:solidFill>
                  <a:srgbClr val="000000"/>
                </a:solidFill>
                <a:latin typeface="+mj-lt"/>
              </a:rPr>
              <a:t>Nivel satisfacción de usuarios externos identificado y analizado por género.</a:t>
            </a:r>
          </a:p>
        </p:txBody>
      </p:sp>
      <p:grpSp>
        <p:nvGrpSpPr>
          <p:cNvPr id="30" name="Group 24">
            <a:extLst>
              <a:ext uri="{FF2B5EF4-FFF2-40B4-BE49-F238E27FC236}">
                <a16:creationId xmlns:a16="http://schemas.microsoft.com/office/drawing/2014/main" id="{F6DF4B01-98C1-420E-AFD5-E172B9F1CF9E}"/>
              </a:ext>
            </a:extLst>
          </p:cNvPr>
          <p:cNvGrpSpPr/>
          <p:nvPr/>
        </p:nvGrpSpPr>
        <p:grpSpPr>
          <a:xfrm>
            <a:off x="4005402" y="4842615"/>
            <a:ext cx="518793" cy="518793"/>
            <a:chOff x="0" y="0"/>
            <a:chExt cx="1037585" cy="1037585"/>
          </a:xfrm>
        </p:grpSpPr>
        <p:pic>
          <p:nvPicPr>
            <p:cNvPr id="31" name="Picture 25">
              <a:extLst>
                <a:ext uri="{FF2B5EF4-FFF2-40B4-BE49-F238E27FC236}">
                  <a16:creationId xmlns:a16="http://schemas.microsoft.com/office/drawing/2014/main" id="{070DDC91-EDF1-4801-9D3F-EC28FDB4130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37585" cy="1037585"/>
            </a:xfrm>
            <a:prstGeom prst="rect">
              <a:avLst/>
            </a:prstGeom>
          </p:spPr>
        </p:pic>
        <p:sp>
          <p:nvSpPr>
            <p:cNvPr id="32" name="TextBox 26">
              <a:extLst>
                <a:ext uri="{FF2B5EF4-FFF2-40B4-BE49-F238E27FC236}">
                  <a16:creationId xmlns:a16="http://schemas.microsoft.com/office/drawing/2014/main" id="{43D853B9-5FA1-4130-9D64-8027C86963A3}"/>
                </a:ext>
              </a:extLst>
            </p:cNvPr>
            <p:cNvSpPr txBox="1"/>
            <p:nvPr/>
          </p:nvSpPr>
          <p:spPr>
            <a:xfrm>
              <a:off x="66564" y="233288"/>
              <a:ext cx="904461" cy="4825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2"/>
                </a:lnSpc>
              </a:pPr>
              <a:r>
                <a:rPr lang="en-US" sz="1444" dirty="0">
                  <a:solidFill>
                    <a:srgbClr val="F4F4F4"/>
                  </a:solidFill>
                  <a:latin typeface="Lovelo Bold"/>
                </a:rPr>
                <a:t>98%</a:t>
              </a:r>
            </a:p>
          </p:txBody>
        </p:sp>
      </p:grpSp>
      <p:sp>
        <p:nvSpPr>
          <p:cNvPr id="33" name="TextBox 17">
            <a:extLst>
              <a:ext uri="{FF2B5EF4-FFF2-40B4-BE49-F238E27FC236}">
                <a16:creationId xmlns:a16="http://schemas.microsoft.com/office/drawing/2014/main" id="{C4FE68D8-500D-4312-8441-4A4C610F2DBC}"/>
              </a:ext>
            </a:extLst>
          </p:cNvPr>
          <p:cNvSpPr txBox="1"/>
          <p:nvPr/>
        </p:nvSpPr>
        <p:spPr>
          <a:xfrm>
            <a:off x="4610942" y="4831348"/>
            <a:ext cx="7475223" cy="783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b="1" dirty="0">
                <a:solidFill>
                  <a:srgbClr val="000000"/>
                </a:solidFill>
                <a:latin typeface="+mj-lt"/>
              </a:rPr>
              <a:t>FII-DIGECOG-PD-014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dirty="0">
                <a:solidFill>
                  <a:srgbClr val="000000"/>
                </a:solidFill>
                <a:latin typeface="+mj-lt"/>
              </a:rPr>
              <a:t>Porcentaje de satisfacción de los grupos de interés, identificado y analizado por género.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endParaRPr lang="es-ES" sz="1466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4" name="TextBox 38">
            <a:extLst>
              <a:ext uri="{FF2B5EF4-FFF2-40B4-BE49-F238E27FC236}">
                <a16:creationId xmlns:a16="http://schemas.microsoft.com/office/drawing/2014/main" id="{D586A300-1658-4FA5-912B-715C7C0DF017}"/>
              </a:ext>
            </a:extLst>
          </p:cNvPr>
          <p:cNvSpPr txBox="1"/>
          <p:nvPr/>
        </p:nvSpPr>
        <p:spPr>
          <a:xfrm>
            <a:off x="2326078" y="864384"/>
            <a:ext cx="7539845" cy="4215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12"/>
              </a:lnSpc>
              <a:spcBef>
                <a:spcPct val="0"/>
              </a:spcBef>
            </a:pPr>
            <a:r>
              <a:rPr lang="en-US" sz="2579" dirty="0" err="1">
                <a:solidFill>
                  <a:schemeClr val="tx2"/>
                </a:solidFill>
                <a:latin typeface="Aileron Regular Bold"/>
              </a:rPr>
              <a:t>Metas</a:t>
            </a:r>
            <a:r>
              <a:rPr lang="en-US" sz="2579" dirty="0">
                <a:solidFill>
                  <a:schemeClr val="tx2"/>
                </a:solidFill>
                <a:latin typeface="Aileron Regular Bold"/>
              </a:rPr>
              <a:t> POA </a:t>
            </a:r>
            <a:r>
              <a:rPr lang="en-US" sz="2579" dirty="0" err="1">
                <a:solidFill>
                  <a:schemeClr val="tx2"/>
                </a:solidFill>
                <a:latin typeface="Aileron Regular Bold"/>
              </a:rPr>
              <a:t>segundo</a:t>
            </a:r>
            <a:r>
              <a:rPr lang="en-US" sz="2579" dirty="0">
                <a:solidFill>
                  <a:schemeClr val="tx2"/>
                </a:solidFill>
                <a:latin typeface="Aileron Regular Bold"/>
              </a:rPr>
              <a:t> </a:t>
            </a:r>
            <a:r>
              <a:rPr lang="en-US" sz="2579" dirty="0" err="1">
                <a:solidFill>
                  <a:schemeClr val="tx2"/>
                </a:solidFill>
                <a:latin typeface="Aileron Regular Bold"/>
              </a:rPr>
              <a:t>trimestre</a:t>
            </a:r>
            <a:r>
              <a:rPr lang="en-US" sz="2579" dirty="0">
                <a:solidFill>
                  <a:schemeClr val="tx2"/>
                </a:solidFill>
                <a:latin typeface="Aileron Regular Bold"/>
              </a:rPr>
              <a:t> del 2024</a:t>
            </a:r>
          </a:p>
        </p:txBody>
      </p:sp>
    </p:spTree>
    <p:extLst>
      <p:ext uri="{BB962C8B-B14F-4D97-AF65-F5344CB8AC3E}">
        <p14:creationId xmlns:p14="http://schemas.microsoft.com/office/powerpoint/2010/main" val="29788847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427004" y="1549400"/>
            <a:ext cx="8205079" cy="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1578070" y="4897884"/>
            <a:ext cx="1253665" cy="1253665"/>
            <a:chOff x="0" y="0"/>
            <a:chExt cx="1913890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AE8ED"/>
            </a:solidFill>
          </p:spPr>
        </p:sp>
      </p:grpSp>
      <p:sp>
        <p:nvSpPr>
          <p:cNvPr id="5" name="AutoShape 5"/>
          <p:cNvSpPr/>
          <p:nvPr/>
        </p:nvSpPr>
        <p:spPr>
          <a:xfrm>
            <a:off x="-94423" y="6165850"/>
            <a:ext cx="8096221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5800" y="4065985"/>
            <a:ext cx="892269" cy="210621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 l="4133" r="4133"/>
          <a:stretch>
            <a:fillRect/>
          </a:stretch>
        </p:blipFill>
        <p:spPr>
          <a:xfrm>
            <a:off x="10987406" y="95218"/>
            <a:ext cx="1037589" cy="61604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24721" y="69752"/>
            <a:ext cx="1094615" cy="66698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78070" y="4912186"/>
            <a:ext cx="1253665" cy="1253665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456168" y="2409293"/>
            <a:ext cx="3405714" cy="14277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50"/>
              </a:lnSpc>
            </a:pPr>
            <a:r>
              <a:rPr lang="en-US" sz="3000" b="1" spc="45" dirty="0" err="1">
                <a:solidFill>
                  <a:srgbClr val="19486A"/>
                </a:solidFill>
                <a:latin typeface="+mj-lt"/>
              </a:rPr>
              <a:t>Departamento</a:t>
            </a:r>
            <a:r>
              <a:rPr lang="en-US" sz="3000" b="1" spc="45" dirty="0">
                <a:solidFill>
                  <a:srgbClr val="19486A"/>
                </a:solidFill>
                <a:latin typeface="+mj-lt"/>
              </a:rPr>
              <a:t> de </a:t>
            </a:r>
            <a:r>
              <a:rPr lang="en-US" sz="3000" b="1" spc="45" dirty="0" err="1">
                <a:solidFill>
                  <a:srgbClr val="19486A"/>
                </a:solidFill>
                <a:latin typeface="+mj-lt"/>
              </a:rPr>
              <a:t>Planificación</a:t>
            </a:r>
            <a:r>
              <a:rPr lang="en-US" sz="3000" b="1" spc="45" dirty="0">
                <a:solidFill>
                  <a:srgbClr val="19486A"/>
                </a:solidFill>
                <a:latin typeface="+mj-lt"/>
              </a:rPr>
              <a:t> y Desarrollo.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610942" y="2086082"/>
            <a:ext cx="7475223" cy="783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b="1" dirty="0">
                <a:solidFill>
                  <a:srgbClr val="000000"/>
                </a:solidFill>
                <a:latin typeface="+mj-lt"/>
              </a:rPr>
              <a:t>FII-DIGECOG-PD-015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dirty="0">
                <a:solidFill>
                  <a:srgbClr val="000000"/>
                </a:solidFill>
                <a:latin typeface="+mj-lt"/>
              </a:rPr>
              <a:t>Porcentaje de procesos del Sistema de Gestión de Calidad SGC documentados acorde al procedimiento de control de información.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120204" y="6049949"/>
            <a:ext cx="3385997" cy="1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Poppins Light"/>
              </a:rPr>
              <a:t>Departamento de Planificación y Desarrolllo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3996572" y="2069228"/>
            <a:ext cx="518793" cy="518793"/>
            <a:chOff x="0" y="0"/>
            <a:chExt cx="1037585" cy="1037585"/>
          </a:xfrm>
        </p:grpSpPr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37585" cy="1037585"/>
            </a:xfrm>
            <a:prstGeom prst="rect">
              <a:avLst/>
            </a:prstGeom>
          </p:spPr>
        </p:pic>
        <p:sp>
          <p:nvSpPr>
            <p:cNvPr id="26" name="TextBox 26"/>
            <p:cNvSpPr txBox="1"/>
            <p:nvPr/>
          </p:nvSpPr>
          <p:spPr>
            <a:xfrm>
              <a:off x="66564" y="233288"/>
              <a:ext cx="904461" cy="4825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2"/>
                </a:lnSpc>
              </a:pPr>
              <a:r>
                <a:rPr lang="en-US" sz="1444" dirty="0">
                  <a:solidFill>
                    <a:srgbClr val="F4F4F4"/>
                  </a:solidFill>
                  <a:latin typeface="Lovelo Bold"/>
                </a:rPr>
                <a:t>94%</a:t>
              </a:r>
            </a:p>
          </p:txBody>
        </p:sp>
      </p:grpSp>
      <p:grpSp>
        <p:nvGrpSpPr>
          <p:cNvPr id="19" name="Group 24">
            <a:extLst>
              <a:ext uri="{FF2B5EF4-FFF2-40B4-BE49-F238E27FC236}">
                <a16:creationId xmlns:a16="http://schemas.microsoft.com/office/drawing/2014/main" id="{665DB18A-4CF1-4B29-A73B-861CA8983171}"/>
              </a:ext>
            </a:extLst>
          </p:cNvPr>
          <p:cNvGrpSpPr/>
          <p:nvPr/>
        </p:nvGrpSpPr>
        <p:grpSpPr>
          <a:xfrm>
            <a:off x="3986969" y="3169604"/>
            <a:ext cx="518793" cy="518793"/>
            <a:chOff x="0" y="0"/>
            <a:chExt cx="1037585" cy="1037585"/>
          </a:xfrm>
        </p:grpSpPr>
        <p:pic>
          <p:nvPicPr>
            <p:cNvPr id="20" name="Picture 25">
              <a:extLst>
                <a:ext uri="{FF2B5EF4-FFF2-40B4-BE49-F238E27FC236}">
                  <a16:creationId xmlns:a16="http://schemas.microsoft.com/office/drawing/2014/main" id="{28801668-7389-42D3-866B-71F07576AD7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37585" cy="1037585"/>
            </a:xfrm>
            <a:prstGeom prst="rect">
              <a:avLst/>
            </a:prstGeom>
          </p:spPr>
        </p:pic>
        <p:sp>
          <p:nvSpPr>
            <p:cNvPr id="21" name="TextBox 26">
              <a:extLst>
                <a:ext uri="{FF2B5EF4-FFF2-40B4-BE49-F238E27FC236}">
                  <a16:creationId xmlns:a16="http://schemas.microsoft.com/office/drawing/2014/main" id="{F9DBE2B7-CFFB-4482-837C-5350713121CC}"/>
                </a:ext>
              </a:extLst>
            </p:cNvPr>
            <p:cNvSpPr txBox="1"/>
            <p:nvPr/>
          </p:nvSpPr>
          <p:spPr>
            <a:xfrm>
              <a:off x="66564" y="233288"/>
              <a:ext cx="904461" cy="4825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2"/>
                </a:lnSpc>
              </a:pPr>
              <a:r>
                <a:rPr lang="en-US" sz="1444" dirty="0">
                  <a:solidFill>
                    <a:srgbClr val="F4F4F4"/>
                  </a:solidFill>
                  <a:latin typeface="Lovelo Bold"/>
                </a:rPr>
                <a:t>25%</a:t>
              </a:r>
            </a:p>
          </p:txBody>
        </p:sp>
      </p:grpSp>
      <p:sp>
        <p:nvSpPr>
          <p:cNvPr id="22" name="TextBox 17">
            <a:extLst>
              <a:ext uri="{FF2B5EF4-FFF2-40B4-BE49-F238E27FC236}">
                <a16:creationId xmlns:a16="http://schemas.microsoft.com/office/drawing/2014/main" id="{9EE4E5CC-712C-4CFF-9ABE-096D384D21A9}"/>
              </a:ext>
            </a:extLst>
          </p:cNvPr>
          <p:cNvSpPr txBox="1"/>
          <p:nvPr/>
        </p:nvSpPr>
        <p:spPr>
          <a:xfrm>
            <a:off x="4592508" y="3242974"/>
            <a:ext cx="7475223" cy="520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b="1" dirty="0">
                <a:solidFill>
                  <a:srgbClr val="000000"/>
                </a:solidFill>
                <a:latin typeface="+mj-lt"/>
              </a:rPr>
              <a:t>FII-DIGECOG-PD-016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dirty="0">
                <a:solidFill>
                  <a:srgbClr val="000000"/>
                </a:solidFill>
                <a:latin typeface="+mj-lt"/>
              </a:rPr>
              <a:t>Porcentaje de avance de iniciativas gestionados por la división de calidad</a:t>
            </a:r>
            <a:r>
              <a:rPr lang="es-ES" sz="1466" b="1" dirty="0">
                <a:solidFill>
                  <a:srgbClr val="000000"/>
                </a:solidFill>
                <a:latin typeface="+mj-lt"/>
              </a:rPr>
              <a:t>.</a:t>
            </a:r>
          </a:p>
        </p:txBody>
      </p:sp>
      <p:sp>
        <p:nvSpPr>
          <p:cNvPr id="34" name="TextBox 38">
            <a:extLst>
              <a:ext uri="{FF2B5EF4-FFF2-40B4-BE49-F238E27FC236}">
                <a16:creationId xmlns:a16="http://schemas.microsoft.com/office/drawing/2014/main" id="{78F39C27-D6B7-4B5F-9F91-E0855DE56153}"/>
              </a:ext>
            </a:extLst>
          </p:cNvPr>
          <p:cNvSpPr txBox="1"/>
          <p:nvPr/>
        </p:nvSpPr>
        <p:spPr>
          <a:xfrm>
            <a:off x="2326078" y="864384"/>
            <a:ext cx="7539845" cy="4215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12"/>
              </a:lnSpc>
              <a:spcBef>
                <a:spcPct val="0"/>
              </a:spcBef>
            </a:pPr>
            <a:r>
              <a:rPr lang="en-US" sz="2579" dirty="0" err="1">
                <a:solidFill>
                  <a:schemeClr val="tx2"/>
                </a:solidFill>
                <a:latin typeface="Aileron Regular Bold"/>
              </a:rPr>
              <a:t>Metas</a:t>
            </a:r>
            <a:r>
              <a:rPr lang="en-US" sz="2579" dirty="0">
                <a:solidFill>
                  <a:schemeClr val="tx2"/>
                </a:solidFill>
                <a:latin typeface="Aileron Regular Bold"/>
              </a:rPr>
              <a:t> POA </a:t>
            </a:r>
            <a:r>
              <a:rPr lang="en-US" sz="2579" dirty="0" err="1">
                <a:solidFill>
                  <a:schemeClr val="tx2"/>
                </a:solidFill>
                <a:latin typeface="Aileron Regular Bold"/>
              </a:rPr>
              <a:t>segundo</a:t>
            </a:r>
            <a:r>
              <a:rPr lang="en-US" sz="2579" dirty="0">
                <a:solidFill>
                  <a:schemeClr val="tx2"/>
                </a:solidFill>
                <a:latin typeface="Aileron Regular Bold"/>
              </a:rPr>
              <a:t> </a:t>
            </a:r>
            <a:r>
              <a:rPr lang="en-US" sz="2579" dirty="0" err="1">
                <a:solidFill>
                  <a:schemeClr val="tx2"/>
                </a:solidFill>
                <a:latin typeface="Aileron Regular Bold"/>
              </a:rPr>
              <a:t>trimestre</a:t>
            </a:r>
            <a:r>
              <a:rPr lang="en-US" sz="2579" dirty="0">
                <a:solidFill>
                  <a:schemeClr val="tx2"/>
                </a:solidFill>
                <a:latin typeface="Aileron Regular Bold"/>
              </a:rPr>
              <a:t> del 2024</a:t>
            </a:r>
          </a:p>
        </p:txBody>
      </p:sp>
    </p:spTree>
    <p:extLst>
      <p:ext uri="{BB962C8B-B14F-4D97-AF65-F5344CB8AC3E}">
        <p14:creationId xmlns:p14="http://schemas.microsoft.com/office/powerpoint/2010/main" val="38771005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53" y="15240"/>
            <a:ext cx="12192000" cy="682752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125" y="5597829"/>
            <a:ext cx="2523078" cy="1229691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192321" y="486966"/>
            <a:ext cx="5799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2400" b="1" dirty="0">
                <a:solidFill>
                  <a:schemeClr val="accent1">
                    <a:lumMod val="75000"/>
                  </a:schemeClr>
                </a:solidFill>
              </a:rPr>
              <a:t>Departamento Administrativo y Financiero</a:t>
            </a:r>
          </a:p>
        </p:txBody>
      </p:sp>
      <p:sp>
        <p:nvSpPr>
          <p:cNvPr id="2" name="AutoShape 2" descr="Seis Mejores Prácticas Para Optimizar las Pruebas del Programa de  Cumplimiento en Su Banco - ACAMS Tod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DO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6448291"/>
              </p:ext>
            </p:extLst>
          </p:nvPr>
        </p:nvGraphicFramePr>
        <p:xfrm>
          <a:off x="1502913" y="1040112"/>
          <a:ext cx="9177867" cy="45402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29351">
                  <a:extLst>
                    <a:ext uri="{9D8B030D-6E8A-4147-A177-3AD203B41FA5}">
                      <a16:colId xmlns:a16="http://schemas.microsoft.com/office/drawing/2014/main" val="1213153958"/>
                    </a:ext>
                  </a:extLst>
                </a:gridCol>
                <a:gridCol w="1142555">
                  <a:extLst>
                    <a:ext uri="{9D8B030D-6E8A-4147-A177-3AD203B41FA5}">
                      <a16:colId xmlns:a16="http://schemas.microsoft.com/office/drawing/2014/main" val="2684091409"/>
                    </a:ext>
                  </a:extLst>
                </a:gridCol>
                <a:gridCol w="573887">
                  <a:extLst>
                    <a:ext uri="{9D8B030D-6E8A-4147-A177-3AD203B41FA5}">
                      <a16:colId xmlns:a16="http://schemas.microsoft.com/office/drawing/2014/main" val="276222616"/>
                    </a:ext>
                  </a:extLst>
                </a:gridCol>
                <a:gridCol w="671526">
                  <a:extLst>
                    <a:ext uri="{9D8B030D-6E8A-4147-A177-3AD203B41FA5}">
                      <a16:colId xmlns:a16="http://schemas.microsoft.com/office/drawing/2014/main" val="2432468366"/>
                    </a:ext>
                  </a:extLst>
                </a:gridCol>
                <a:gridCol w="679426">
                  <a:extLst>
                    <a:ext uri="{9D8B030D-6E8A-4147-A177-3AD203B41FA5}">
                      <a16:colId xmlns:a16="http://schemas.microsoft.com/office/drawing/2014/main" val="674355049"/>
                    </a:ext>
                  </a:extLst>
                </a:gridCol>
                <a:gridCol w="1540561">
                  <a:extLst>
                    <a:ext uri="{9D8B030D-6E8A-4147-A177-3AD203B41FA5}">
                      <a16:colId xmlns:a16="http://schemas.microsoft.com/office/drawing/2014/main" val="10177402"/>
                    </a:ext>
                  </a:extLst>
                </a:gridCol>
                <a:gridCol w="1540561">
                  <a:extLst>
                    <a:ext uri="{9D8B030D-6E8A-4147-A177-3AD203B41FA5}">
                      <a16:colId xmlns:a16="http://schemas.microsoft.com/office/drawing/2014/main" val="2817472056"/>
                    </a:ext>
                  </a:extLst>
                </a:gridCol>
              </a:tblGrid>
              <a:tr h="19733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100" b="1" u="none" strike="noStrike" dirty="0">
                          <a:effectLst/>
                          <a:latin typeface="+mj-lt"/>
                        </a:rPr>
                        <a:t>Nombre del Indicador </a:t>
                      </a:r>
                      <a:endParaRPr lang="es-DO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100" b="1" u="none" strike="noStrike" dirty="0">
                          <a:effectLst/>
                          <a:latin typeface="+mj-lt"/>
                        </a:rPr>
                        <a:t>Meta programada T1</a:t>
                      </a:r>
                      <a:endParaRPr lang="es-DO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dirty="0">
                          <a:effectLst/>
                          <a:latin typeface="+mj-lt"/>
                        </a:rPr>
                        <a:t>2024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DO" sz="1100" b="1" u="none" strike="noStrike" dirty="0">
                          <a:effectLst/>
                          <a:latin typeface="+mj-lt"/>
                        </a:rPr>
                        <a:t>Promedio ejecución trimestre</a:t>
                      </a:r>
                      <a:endParaRPr lang="es-DO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Observaciones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304220"/>
                  </a:ext>
                </a:extLst>
              </a:tr>
              <a:tr h="197331"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Enero</a:t>
                      </a:r>
                      <a:endParaRPr lang="es-DO" sz="1200" b="1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Febrero</a:t>
                      </a:r>
                    </a:p>
                  </a:txBody>
                  <a:tcPr marL="9445" marR="9445" marT="94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Marzo</a:t>
                      </a:r>
                    </a:p>
                  </a:txBody>
                  <a:tcPr marL="9445" marR="9445" marT="94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284399"/>
                  </a:ext>
                </a:extLst>
              </a:tr>
              <a:tr h="697703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FII-DIGECOG-AF-002: Porcentaje de ejecución del cronograma del Plan de Mantenimiento de la Planta Física, Vehículos, Equipos y Servicios de Mayordomía 2024.</a:t>
                      </a:r>
                      <a:endParaRPr lang="es-DO" sz="11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25%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25%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DO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9048282"/>
                  </a:ext>
                </a:extLst>
              </a:tr>
              <a:tr h="668978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FII-DIGECOG-AF-005: Porcentaje de ejecución del plan de gestión documental y digitalización. </a:t>
                      </a:r>
                      <a:endParaRPr lang="es-DO" sz="11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25%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25%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DO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7384025"/>
                  </a:ext>
                </a:extLst>
              </a:tr>
              <a:tr h="697703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FII-DIGECOG-AF-006: Porcentaje de cumplimiento de la ejecución del presupuesto planificado optimizando los  recursos financieros</a:t>
                      </a:r>
                      <a:endParaRPr lang="es-DO" sz="11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17%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19%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DO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6762326"/>
                  </a:ext>
                </a:extLst>
              </a:tr>
              <a:tr h="525700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FII-DIGECOG-AF-007: Porcentaje de cumplimiento del Plan Anual de Compras y Contrataciones (PACC). </a:t>
                      </a:r>
                      <a:endParaRPr lang="es-DO" sz="11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90%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62%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3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69%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DO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Indicador transversal. No afecta la efectividad del departamento.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5169286"/>
                  </a:ext>
                </a:extLst>
              </a:tr>
              <a:tr h="504057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FII-DIGECOG-AF-08: Cantidad de inventarios de bienes muebles y consumo realizados.</a:t>
                      </a:r>
                      <a:endParaRPr lang="es-DO" sz="11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3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DO" sz="11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1949831"/>
                  </a:ext>
                </a:extLst>
              </a:tr>
              <a:tr h="525700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FII-DIGECOG-AF-009: Cantidad de informes financieros al cierre fiscal 2023 y corte semestral 2024, elaborados y remitidos oportunamente.</a:t>
                      </a:r>
                      <a:endParaRPr lang="es-DO" sz="11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3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DO" sz="11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6561987"/>
                  </a:ext>
                </a:extLst>
              </a:tr>
              <a:tr h="525700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Total de indicadores medidos</a:t>
                      </a:r>
                      <a:r>
                        <a:rPr lang="es-ES" sz="110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T1:  6</a:t>
                      </a:r>
                    </a:p>
                    <a:p>
                      <a:pPr algn="l" fontAlgn="ctr"/>
                      <a:endParaRPr lang="es-DO" sz="11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DO" sz="1100" u="none" strike="noStrike" kern="1200" dirty="0">
                        <a:solidFill>
                          <a:schemeClr val="dk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DO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DO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DO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DO" sz="11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DO" sz="11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6200118"/>
                  </a:ext>
                </a:extLst>
              </a:tr>
            </a:tbl>
          </a:graphicData>
        </a:graphic>
      </p:graphicFrame>
      <p:sp>
        <p:nvSpPr>
          <p:cNvPr id="14" name="CuadroTexto 13">
            <a:extLst>
              <a:ext uri="{FF2B5EF4-FFF2-40B4-BE49-F238E27FC236}">
                <a16:creationId xmlns:a16="http://schemas.microsoft.com/office/drawing/2014/main" id="{75CA8FCC-8019-459A-8AA4-08EA67DE35F7}"/>
              </a:ext>
            </a:extLst>
          </p:cNvPr>
          <p:cNvSpPr txBox="1"/>
          <p:nvPr/>
        </p:nvSpPr>
        <p:spPr>
          <a:xfrm>
            <a:off x="5068389" y="6083100"/>
            <a:ext cx="2046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/>
              <a:t>Efectividad Departamento </a:t>
            </a:r>
            <a:endParaRPr lang="es-DO" sz="12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17352A9-DC17-4FAB-A5D7-6E438B975A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871" y="5651160"/>
            <a:ext cx="1191600" cy="11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950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"/>
            <a:ext cx="12192000" cy="682752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289" y="5477432"/>
            <a:ext cx="2523078" cy="1229691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428076" y="167954"/>
            <a:ext cx="53358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2400" b="1" dirty="0">
                <a:solidFill>
                  <a:schemeClr val="accent1">
                    <a:lumMod val="75000"/>
                  </a:schemeClr>
                </a:solidFill>
              </a:rPr>
              <a:t>Efectividad POA</a:t>
            </a:r>
          </a:p>
          <a:p>
            <a:pPr algn="ctr"/>
            <a:r>
              <a:rPr lang="es-ES" sz="2400" b="1" dirty="0">
                <a:solidFill>
                  <a:schemeClr val="accent1">
                    <a:lumMod val="75000"/>
                  </a:schemeClr>
                </a:solidFill>
              </a:rPr>
              <a:t>Primer trimestre 2024</a:t>
            </a:r>
            <a:endParaRPr lang="es-DO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0A756903-D082-4EA4-99F4-116849D5DA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375933"/>
              </p:ext>
            </p:extLst>
          </p:nvPr>
        </p:nvGraphicFramePr>
        <p:xfrm>
          <a:off x="662474" y="997534"/>
          <a:ext cx="10786188" cy="4880009"/>
        </p:xfrm>
        <a:graphic>
          <a:graphicData uri="http://schemas.openxmlformats.org/drawingml/2006/table">
            <a:tbl>
              <a:tblPr>
                <a:effectLst/>
                <a:tableStyleId>{3B4B98B0-60AC-42C2-AFA5-B58CD77FA1E5}</a:tableStyleId>
              </a:tblPr>
              <a:tblGrid>
                <a:gridCol w="3016657">
                  <a:extLst>
                    <a:ext uri="{9D8B030D-6E8A-4147-A177-3AD203B41FA5}">
                      <a16:colId xmlns:a16="http://schemas.microsoft.com/office/drawing/2014/main" val="3055589955"/>
                    </a:ext>
                  </a:extLst>
                </a:gridCol>
                <a:gridCol w="1347606">
                  <a:extLst>
                    <a:ext uri="{9D8B030D-6E8A-4147-A177-3AD203B41FA5}">
                      <a16:colId xmlns:a16="http://schemas.microsoft.com/office/drawing/2014/main" val="2679889954"/>
                    </a:ext>
                  </a:extLst>
                </a:gridCol>
                <a:gridCol w="1030857">
                  <a:extLst>
                    <a:ext uri="{9D8B030D-6E8A-4147-A177-3AD203B41FA5}">
                      <a16:colId xmlns:a16="http://schemas.microsoft.com/office/drawing/2014/main" val="1635421959"/>
                    </a:ext>
                  </a:extLst>
                </a:gridCol>
                <a:gridCol w="1374754">
                  <a:extLst>
                    <a:ext uri="{9D8B030D-6E8A-4147-A177-3AD203B41FA5}">
                      <a16:colId xmlns:a16="http://schemas.microsoft.com/office/drawing/2014/main" val="4195498401"/>
                    </a:ext>
                  </a:extLst>
                </a:gridCol>
                <a:gridCol w="1634114">
                  <a:extLst>
                    <a:ext uri="{9D8B030D-6E8A-4147-A177-3AD203B41FA5}">
                      <a16:colId xmlns:a16="http://schemas.microsoft.com/office/drawing/2014/main" val="240973117"/>
                    </a:ext>
                  </a:extLst>
                </a:gridCol>
                <a:gridCol w="2382200">
                  <a:extLst>
                    <a:ext uri="{9D8B030D-6E8A-4147-A177-3AD203B41FA5}">
                      <a16:colId xmlns:a16="http://schemas.microsoft.com/office/drawing/2014/main" val="3171605507"/>
                    </a:ext>
                  </a:extLst>
                </a:gridCol>
              </a:tblGrid>
              <a:tr h="463759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Monitoreo T1</a:t>
                      </a:r>
                      <a:endParaRPr lang="es-DO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02" marR="9202" marT="9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DO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02" marR="9202" marT="9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428213"/>
                  </a:ext>
                </a:extLst>
              </a:tr>
              <a:tr h="629979"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Departamentos</a:t>
                      </a:r>
                      <a:endParaRPr lang="es-DO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02" marR="9202" marT="9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Cantidad</a:t>
                      </a:r>
                      <a:br>
                        <a:rPr lang="es-DO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</a:br>
                      <a:r>
                        <a:rPr lang="es-DO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indicadores</a:t>
                      </a:r>
                      <a:endParaRPr lang="es-DO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02" marR="9202" marT="9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Efectividad </a:t>
                      </a:r>
                      <a:br>
                        <a:rPr lang="es-DO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</a:br>
                      <a:r>
                        <a:rPr lang="es-DO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indicadores.</a:t>
                      </a:r>
                    </a:p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60%</a:t>
                      </a:r>
                      <a:endParaRPr lang="es-DO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02" marR="9202" marT="9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Efectividad</a:t>
                      </a:r>
                      <a:br>
                        <a:rPr lang="es-DO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</a:br>
                      <a:r>
                        <a:rPr lang="es-DO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actividades.</a:t>
                      </a:r>
                    </a:p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40%</a:t>
                      </a:r>
                      <a:endParaRPr lang="es-DO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02" marR="9202" marT="9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Efectividad T3</a:t>
                      </a:r>
                      <a:endParaRPr lang="es-DO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02" marR="9202" marT="9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Observaciones</a:t>
                      </a:r>
                      <a:endParaRPr lang="es-DO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02" marR="9202" marT="9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3255280"/>
                  </a:ext>
                </a:extLst>
              </a:tr>
              <a:tr h="477500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2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Dirección de Normas y Procedimientos</a:t>
                      </a:r>
                      <a:endParaRPr lang="es-ES" sz="12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02" marR="9202" marT="9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9407473"/>
                  </a:ext>
                </a:extLst>
              </a:tr>
              <a:tr h="532682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2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Dirección de Procesamientos Contables </a:t>
                      </a:r>
                    </a:p>
                    <a:p>
                      <a:pPr algn="just" fontAlgn="ctr"/>
                      <a:r>
                        <a:rPr lang="es-ES" sz="12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y Estados Financieros</a:t>
                      </a:r>
                      <a:endParaRPr lang="es-ES" sz="12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02" marR="9202" marT="9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3638609"/>
                  </a:ext>
                </a:extLst>
              </a:tr>
              <a:tr h="527977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2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Dirección de Análisis de la Información Financiera</a:t>
                      </a:r>
                      <a:endParaRPr lang="es-ES" sz="12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02" marR="9202" marT="9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578517"/>
                  </a:ext>
                </a:extLst>
              </a:tr>
              <a:tr h="592667">
                <a:tc>
                  <a:txBody>
                    <a:bodyPr/>
                    <a:lstStyle/>
                    <a:p>
                      <a:pPr algn="just" fontAlgn="ctr"/>
                      <a:r>
                        <a:rPr lang="es-DO" sz="12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Departamento de Recursos Humanos</a:t>
                      </a:r>
                      <a:endParaRPr lang="es-DO" sz="12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02" marR="9202" marT="9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39.53%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Indicador y Actividad en proceso: </a:t>
                      </a:r>
                      <a:r>
                        <a:rPr lang="es-E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Elaborar Política de reconocimientos individuales y de equipos.</a:t>
                      </a:r>
                      <a:endParaRPr lang="es-DO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0355886"/>
                  </a:ext>
                </a:extLst>
              </a:tr>
              <a:tr h="474496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2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Departamento de Planificación y Desarrollo</a:t>
                      </a:r>
                      <a:endParaRPr lang="es-ES" sz="12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02" marR="9202" marT="9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38.21%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Actividades en proceso: Realizar socialización del Plan Estratégico Institucional 2021-2024, Realizar Benchmarking de Gestión de Proyectos y/o Herramientas para gestión de Proyectos y Realizar reuniones e informes de revisión por la dirección.</a:t>
                      </a: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3354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94670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301121" y="1447800"/>
            <a:ext cx="8205079" cy="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1578070" y="4897884"/>
            <a:ext cx="1253665" cy="1253665"/>
            <a:chOff x="0" y="0"/>
            <a:chExt cx="1913890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AE8ED"/>
            </a:solidFill>
          </p:spPr>
        </p:sp>
      </p:grpSp>
      <p:sp>
        <p:nvSpPr>
          <p:cNvPr id="5" name="AutoShape 5"/>
          <p:cNvSpPr/>
          <p:nvPr/>
        </p:nvSpPr>
        <p:spPr>
          <a:xfrm>
            <a:off x="-94423" y="6165850"/>
            <a:ext cx="8096221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5800" y="4065985"/>
            <a:ext cx="892269" cy="210621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 l="4133" r="4133"/>
          <a:stretch>
            <a:fillRect/>
          </a:stretch>
        </p:blipFill>
        <p:spPr>
          <a:xfrm>
            <a:off x="10987406" y="95218"/>
            <a:ext cx="1037589" cy="61604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24721" y="69752"/>
            <a:ext cx="1094615" cy="66698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78070" y="4897884"/>
            <a:ext cx="1253665" cy="1253665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474970" y="2462686"/>
            <a:ext cx="3354887" cy="14814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17"/>
              </a:lnSpc>
            </a:pPr>
            <a:r>
              <a:rPr lang="en-US" sz="3133" b="1" spc="47" dirty="0" err="1">
                <a:solidFill>
                  <a:srgbClr val="19486A"/>
                </a:solidFill>
                <a:latin typeface="+mj-lt"/>
              </a:rPr>
              <a:t>Departamento</a:t>
            </a:r>
            <a:r>
              <a:rPr lang="en-US" sz="3133" b="1" spc="47" dirty="0">
                <a:solidFill>
                  <a:srgbClr val="19486A"/>
                </a:solidFill>
                <a:latin typeface="+mj-lt"/>
              </a:rPr>
              <a:t> </a:t>
            </a:r>
            <a:r>
              <a:rPr lang="en-US" sz="3133" b="1" spc="47" dirty="0" err="1">
                <a:solidFill>
                  <a:srgbClr val="19486A"/>
                </a:solidFill>
                <a:latin typeface="+mj-lt"/>
              </a:rPr>
              <a:t>Administrativo</a:t>
            </a:r>
            <a:r>
              <a:rPr lang="en-US" sz="3133" b="1" spc="47" dirty="0">
                <a:solidFill>
                  <a:srgbClr val="19486A"/>
                </a:solidFill>
                <a:latin typeface="+mj-lt"/>
              </a:rPr>
              <a:t> </a:t>
            </a:r>
            <a:r>
              <a:rPr lang="en-US" sz="3133" b="1" spc="47" dirty="0" err="1">
                <a:solidFill>
                  <a:srgbClr val="19486A"/>
                </a:solidFill>
                <a:latin typeface="+mj-lt"/>
              </a:rPr>
              <a:t>Financiero</a:t>
            </a:r>
            <a:r>
              <a:rPr lang="en-US" sz="3133" b="1" spc="47" dirty="0">
                <a:solidFill>
                  <a:srgbClr val="19486A"/>
                </a:solidFill>
                <a:latin typeface="+mj-lt"/>
              </a:rPr>
              <a:t>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847165" y="1997185"/>
            <a:ext cx="7039402" cy="783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b="1" dirty="0">
                <a:solidFill>
                  <a:srgbClr val="000000"/>
                </a:solidFill>
                <a:latin typeface="+mj-lt"/>
              </a:rPr>
              <a:t>FII-DIGECOG-AF-001 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dirty="0">
                <a:solidFill>
                  <a:srgbClr val="000000"/>
                </a:solidFill>
                <a:latin typeface="+mj-lt"/>
              </a:rPr>
              <a:t>Porcentaje de satisfacción del personal interno con la calidad de los servicios brindados por el Departamento Administrativo Financiero. Identificado por género.</a:t>
            </a:r>
            <a:endParaRPr lang="en-US" sz="1466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8120204" y="6049949"/>
            <a:ext cx="3385997" cy="1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Poppins Light"/>
              </a:rPr>
              <a:t>Departamento de Planificación y Desarrolllo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850240" y="3063034"/>
            <a:ext cx="7067453" cy="783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b="1" dirty="0">
                <a:solidFill>
                  <a:srgbClr val="000000"/>
                </a:solidFill>
                <a:latin typeface="+mj-lt"/>
              </a:rPr>
              <a:t>FII-DIGECOG-AF-002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dirty="0">
                <a:solidFill>
                  <a:srgbClr val="000000"/>
                </a:solidFill>
                <a:latin typeface="+mj-lt"/>
              </a:rPr>
              <a:t> Porcentaje de ejecución del cronograma del Plan de Mantenimiento de la Planta Física, Vehículos, Equipos y Servicios de Mayordomía 2024.</a:t>
            </a:r>
            <a:endParaRPr lang="en-US" sz="1466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4848749" y="3944117"/>
            <a:ext cx="7067453" cy="520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b="1" dirty="0">
                <a:solidFill>
                  <a:srgbClr val="000000"/>
                </a:solidFill>
                <a:latin typeface="+mj-lt"/>
              </a:rPr>
              <a:t>FII-DIGECOG-AF-004 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dirty="0">
                <a:solidFill>
                  <a:srgbClr val="000000"/>
                </a:solidFill>
                <a:latin typeface="+mj-lt"/>
              </a:rPr>
              <a:t>Porcentaje de servicios de mensajería y correspondencia, suplidos satisfactoriamente.</a:t>
            </a:r>
            <a:endParaRPr lang="en-US" sz="1466" dirty="0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22" name="Group 22"/>
          <p:cNvGrpSpPr/>
          <p:nvPr/>
        </p:nvGrpSpPr>
        <p:grpSpPr>
          <a:xfrm>
            <a:off x="4193918" y="2188037"/>
            <a:ext cx="518793" cy="518793"/>
            <a:chOff x="72472" y="44749"/>
            <a:chExt cx="1037585" cy="1037585"/>
          </a:xfrm>
        </p:grpSpPr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72472" y="44749"/>
              <a:ext cx="1037585" cy="1037585"/>
            </a:xfrm>
            <a:prstGeom prst="rect">
              <a:avLst/>
            </a:prstGeom>
          </p:spPr>
        </p:pic>
        <p:sp>
          <p:nvSpPr>
            <p:cNvPr id="24" name="TextBox 24"/>
            <p:cNvSpPr txBox="1"/>
            <p:nvPr/>
          </p:nvSpPr>
          <p:spPr>
            <a:xfrm>
              <a:off x="134324" y="353099"/>
              <a:ext cx="904461" cy="4825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2"/>
                </a:lnSpc>
              </a:pPr>
              <a:r>
                <a:rPr lang="en-US" sz="1330" dirty="0">
                  <a:solidFill>
                    <a:srgbClr val="F4F4F4"/>
                  </a:solidFill>
                  <a:latin typeface="Lovelo Bold"/>
                </a:rPr>
                <a:t>90%</a:t>
              </a:r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3961555" y="2815954"/>
            <a:ext cx="452231" cy="241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22"/>
              </a:lnSpc>
            </a:pPr>
            <a:r>
              <a:rPr lang="en-US" sz="1444" dirty="0">
                <a:solidFill>
                  <a:srgbClr val="F4F4F4"/>
                </a:solidFill>
                <a:latin typeface="Lovelo Bold"/>
              </a:rPr>
              <a:t>90%</a:t>
            </a:r>
          </a:p>
        </p:txBody>
      </p:sp>
      <p:grpSp>
        <p:nvGrpSpPr>
          <p:cNvPr id="31" name="Group 31"/>
          <p:cNvGrpSpPr/>
          <p:nvPr/>
        </p:nvGrpSpPr>
        <p:grpSpPr>
          <a:xfrm>
            <a:off x="4154390" y="3024596"/>
            <a:ext cx="518793" cy="518793"/>
            <a:chOff x="0" y="0"/>
            <a:chExt cx="1037585" cy="1037585"/>
          </a:xfrm>
        </p:grpSpPr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37585" cy="1037585"/>
            </a:xfrm>
            <a:prstGeom prst="rect">
              <a:avLst/>
            </a:prstGeom>
          </p:spPr>
        </p:pic>
        <p:sp>
          <p:nvSpPr>
            <p:cNvPr id="33" name="TextBox 33"/>
            <p:cNvSpPr txBox="1"/>
            <p:nvPr/>
          </p:nvSpPr>
          <p:spPr>
            <a:xfrm>
              <a:off x="66564" y="233288"/>
              <a:ext cx="904461" cy="4825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2"/>
                </a:lnSpc>
              </a:pPr>
              <a:r>
                <a:rPr lang="en-US" sz="1330" dirty="0">
                  <a:solidFill>
                    <a:srgbClr val="F4F4F4"/>
                  </a:solidFill>
                  <a:latin typeface="Lovelo Bold"/>
                </a:rPr>
                <a:t>25%</a:t>
              </a:r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4165938" y="3800342"/>
            <a:ext cx="518793" cy="518793"/>
            <a:chOff x="-55959" y="-28268"/>
            <a:chExt cx="1037585" cy="1037585"/>
          </a:xfrm>
        </p:grpSpPr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-55959" y="-28268"/>
              <a:ext cx="1037585" cy="1037585"/>
            </a:xfrm>
            <a:prstGeom prst="rect">
              <a:avLst/>
            </a:prstGeom>
          </p:spPr>
        </p:pic>
        <p:sp>
          <p:nvSpPr>
            <p:cNvPr id="36" name="TextBox 36"/>
            <p:cNvSpPr txBox="1"/>
            <p:nvPr/>
          </p:nvSpPr>
          <p:spPr>
            <a:xfrm>
              <a:off x="66565" y="233288"/>
              <a:ext cx="904461" cy="4750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2"/>
                </a:lnSpc>
              </a:pPr>
              <a:r>
                <a:rPr lang="en-US" sz="1330" dirty="0">
                  <a:solidFill>
                    <a:srgbClr val="F4F4F4"/>
                  </a:solidFill>
                  <a:latin typeface="Lovelo Bold"/>
                </a:rPr>
                <a:t>95%</a:t>
              </a:r>
            </a:p>
          </p:txBody>
        </p:sp>
      </p:grpSp>
      <p:grpSp>
        <p:nvGrpSpPr>
          <p:cNvPr id="40" name="Group 22"/>
          <p:cNvGrpSpPr/>
          <p:nvPr/>
        </p:nvGrpSpPr>
        <p:grpSpPr>
          <a:xfrm>
            <a:off x="4165938" y="4642339"/>
            <a:ext cx="518793" cy="527642"/>
            <a:chOff x="0" y="0"/>
            <a:chExt cx="1037585" cy="1037585"/>
          </a:xfrm>
        </p:grpSpPr>
        <p:pic>
          <p:nvPicPr>
            <p:cNvPr id="41" name="Picture 2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37585" cy="1037585"/>
            </a:xfrm>
            <a:prstGeom prst="rect">
              <a:avLst/>
            </a:prstGeom>
          </p:spPr>
        </p:pic>
        <p:sp>
          <p:nvSpPr>
            <p:cNvPr id="42" name="TextBox 24"/>
            <p:cNvSpPr txBox="1"/>
            <p:nvPr/>
          </p:nvSpPr>
          <p:spPr>
            <a:xfrm>
              <a:off x="66564" y="233289"/>
              <a:ext cx="904461" cy="4744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2"/>
                </a:lnSpc>
              </a:pPr>
              <a:r>
                <a:rPr lang="en-US" sz="1330" dirty="0">
                  <a:solidFill>
                    <a:srgbClr val="F4F4F4"/>
                  </a:solidFill>
                  <a:latin typeface="Lovelo Bold"/>
                </a:rPr>
                <a:t>25%</a:t>
              </a:r>
            </a:p>
          </p:txBody>
        </p:sp>
      </p:grpSp>
      <p:sp>
        <p:nvSpPr>
          <p:cNvPr id="43" name="TextBox 17"/>
          <p:cNvSpPr txBox="1"/>
          <p:nvPr/>
        </p:nvSpPr>
        <p:spPr>
          <a:xfrm>
            <a:off x="4847165" y="4749068"/>
            <a:ext cx="7101927" cy="520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b="1" dirty="0">
                <a:solidFill>
                  <a:srgbClr val="000000"/>
                </a:solidFill>
                <a:latin typeface="+mj-lt"/>
              </a:rPr>
              <a:t>FII-DIGECOG-AF-005 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dirty="0">
                <a:solidFill>
                  <a:srgbClr val="000000"/>
                </a:solidFill>
                <a:latin typeface="+mj-lt"/>
              </a:rPr>
              <a:t>Porcentaje de ejecución del plan de gestión documental y digitalización. </a:t>
            </a:r>
            <a:endParaRPr lang="en-US" sz="1466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5" name="TextBox 38">
            <a:extLst>
              <a:ext uri="{FF2B5EF4-FFF2-40B4-BE49-F238E27FC236}">
                <a16:creationId xmlns:a16="http://schemas.microsoft.com/office/drawing/2014/main" id="{47909E54-3355-41EC-9E4D-DC8C62C89E59}"/>
              </a:ext>
            </a:extLst>
          </p:cNvPr>
          <p:cNvSpPr txBox="1"/>
          <p:nvPr/>
        </p:nvSpPr>
        <p:spPr>
          <a:xfrm>
            <a:off x="2326078" y="864384"/>
            <a:ext cx="7539845" cy="4215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12"/>
              </a:lnSpc>
              <a:spcBef>
                <a:spcPct val="0"/>
              </a:spcBef>
            </a:pPr>
            <a:r>
              <a:rPr lang="en-US" sz="2579" dirty="0" err="1">
                <a:solidFill>
                  <a:schemeClr val="tx2"/>
                </a:solidFill>
                <a:latin typeface="Aileron Regular Bold"/>
              </a:rPr>
              <a:t>Metas</a:t>
            </a:r>
            <a:r>
              <a:rPr lang="en-US" sz="2579" dirty="0">
                <a:solidFill>
                  <a:schemeClr val="tx2"/>
                </a:solidFill>
                <a:latin typeface="Aileron Regular Bold"/>
              </a:rPr>
              <a:t> POA </a:t>
            </a:r>
            <a:r>
              <a:rPr lang="en-US" sz="2579" dirty="0" err="1">
                <a:solidFill>
                  <a:schemeClr val="tx2"/>
                </a:solidFill>
                <a:latin typeface="Aileron Regular Bold"/>
              </a:rPr>
              <a:t>segundo</a:t>
            </a:r>
            <a:r>
              <a:rPr lang="en-US" sz="2579" dirty="0">
                <a:solidFill>
                  <a:schemeClr val="tx2"/>
                </a:solidFill>
                <a:latin typeface="Aileron Regular Bold"/>
              </a:rPr>
              <a:t> </a:t>
            </a:r>
            <a:r>
              <a:rPr lang="en-US" sz="2579" dirty="0" err="1">
                <a:solidFill>
                  <a:schemeClr val="tx2"/>
                </a:solidFill>
                <a:latin typeface="Aileron Regular Bold"/>
              </a:rPr>
              <a:t>trimestre</a:t>
            </a:r>
            <a:r>
              <a:rPr lang="en-US" sz="2579" dirty="0">
                <a:solidFill>
                  <a:schemeClr val="tx2"/>
                </a:solidFill>
                <a:latin typeface="Aileron Regular Bold"/>
              </a:rPr>
              <a:t> del 2024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301121" y="1447800"/>
            <a:ext cx="8205079" cy="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1578070" y="4897884"/>
            <a:ext cx="1253665" cy="1253665"/>
            <a:chOff x="0" y="0"/>
            <a:chExt cx="1913890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AE8ED"/>
            </a:solidFill>
          </p:spPr>
        </p:sp>
      </p:grpSp>
      <p:sp>
        <p:nvSpPr>
          <p:cNvPr id="5" name="AutoShape 5"/>
          <p:cNvSpPr/>
          <p:nvPr/>
        </p:nvSpPr>
        <p:spPr>
          <a:xfrm>
            <a:off x="-94423" y="6165850"/>
            <a:ext cx="8096221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5800" y="4065985"/>
            <a:ext cx="892269" cy="210621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 l="4133" r="4133"/>
          <a:stretch>
            <a:fillRect/>
          </a:stretch>
        </p:blipFill>
        <p:spPr>
          <a:xfrm>
            <a:off x="10987406" y="95218"/>
            <a:ext cx="1037589" cy="61604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24721" y="69752"/>
            <a:ext cx="1094615" cy="66698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78070" y="4897884"/>
            <a:ext cx="1253665" cy="1253665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199485" y="2325394"/>
            <a:ext cx="3354887" cy="14814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17"/>
              </a:lnSpc>
            </a:pPr>
            <a:r>
              <a:rPr lang="en-US" sz="3133" b="1" spc="47" dirty="0" err="1">
                <a:solidFill>
                  <a:srgbClr val="19486A"/>
                </a:solidFill>
                <a:latin typeface="+mj-lt"/>
              </a:rPr>
              <a:t>Departamento</a:t>
            </a:r>
            <a:r>
              <a:rPr lang="en-US" sz="3133" b="1" spc="47" dirty="0">
                <a:solidFill>
                  <a:srgbClr val="19486A"/>
                </a:solidFill>
                <a:latin typeface="+mj-lt"/>
              </a:rPr>
              <a:t> </a:t>
            </a:r>
            <a:r>
              <a:rPr lang="en-US" sz="3133" b="1" spc="47" dirty="0" err="1">
                <a:solidFill>
                  <a:srgbClr val="19486A"/>
                </a:solidFill>
                <a:latin typeface="+mj-lt"/>
              </a:rPr>
              <a:t>Administrativo</a:t>
            </a:r>
            <a:r>
              <a:rPr lang="en-US" sz="3133" b="1" spc="47" dirty="0">
                <a:solidFill>
                  <a:srgbClr val="19486A"/>
                </a:solidFill>
                <a:latin typeface="+mj-lt"/>
              </a:rPr>
              <a:t> </a:t>
            </a:r>
            <a:r>
              <a:rPr lang="en-US" sz="3133" b="1" spc="47" dirty="0" err="1">
                <a:solidFill>
                  <a:srgbClr val="19486A"/>
                </a:solidFill>
                <a:latin typeface="+mj-lt"/>
              </a:rPr>
              <a:t>Financiero</a:t>
            </a:r>
            <a:r>
              <a:rPr lang="en-US" sz="3133" b="1" spc="47" dirty="0">
                <a:solidFill>
                  <a:srgbClr val="19486A"/>
                </a:solidFill>
                <a:latin typeface="+mj-lt"/>
              </a:rPr>
              <a:t>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847165" y="1997186"/>
            <a:ext cx="7039402" cy="783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b="1" dirty="0">
                <a:solidFill>
                  <a:srgbClr val="000000"/>
                </a:solidFill>
                <a:latin typeface="+mj-lt"/>
              </a:rPr>
              <a:t>FII-DIGECOG-AF-006 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dirty="0">
                <a:solidFill>
                  <a:srgbClr val="000000"/>
                </a:solidFill>
                <a:latin typeface="+mj-lt"/>
              </a:rPr>
              <a:t>Porcentaje de cumplimiento de la ejecución del presupuesto planificado optimizando los  recursos financieros</a:t>
            </a:r>
            <a:endParaRPr lang="en-US" sz="1466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8120204" y="6049949"/>
            <a:ext cx="3385997" cy="1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Poppins Light"/>
              </a:rPr>
              <a:t>Departamento de Planificación y Desarrolllo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850240" y="3190748"/>
            <a:ext cx="7067453" cy="520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b="1" dirty="0">
                <a:solidFill>
                  <a:srgbClr val="000000"/>
                </a:solidFill>
                <a:latin typeface="+mj-lt"/>
              </a:rPr>
              <a:t>FII-DIGECOG-AF-007 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dirty="0">
                <a:solidFill>
                  <a:srgbClr val="000000"/>
                </a:solidFill>
                <a:latin typeface="+mj-lt"/>
              </a:rPr>
              <a:t>Porcentaje de cumplimiento del Plan Anual de Compras y Contrataciones (PACC). </a:t>
            </a:r>
            <a:endParaRPr lang="en-US" sz="1466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4850240" y="4096511"/>
            <a:ext cx="7067453" cy="520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b="1" dirty="0">
                <a:solidFill>
                  <a:srgbClr val="000000"/>
                </a:solidFill>
                <a:latin typeface="+mj-lt"/>
              </a:rPr>
              <a:t>FII-DIGECOG-AF-08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dirty="0">
                <a:solidFill>
                  <a:srgbClr val="000000"/>
                </a:solidFill>
                <a:latin typeface="+mj-lt"/>
              </a:rPr>
              <a:t> Cantidad de inventarios de bienes muebles y consumo realizados.</a:t>
            </a:r>
            <a:endParaRPr lang="en-US" sz="1466" dirty="0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22" name="Group 22"/>
          <p:cNvGrpSpPr/>
          <p:nvPr/>
        </p:nvGrpSpPr>
        <p:grpSpPr>
          <a:xfrm>
            <a:off x="4187670" y="2176381"/>
            <a:ext cx="518793" cy="518793"/>
            <a:chOff x="72472" y="44749"/>
            <a:chExt cx="1037585" cy="1037585"/>
          </a:xfrm>
        </p:grpSpPr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72472" y="44749"/>
              <a:ext cx="1037585" cy="1037585"/>
            </a:xfrm>
            <a:prstGeom prst="rect">
              <a:avLst/>
            </a:prstGeom>
          </p:spPr>
        </p:pic>
        <p:sp>
          <p:nvSpPr>
            <p:cNvPr id="24" name="TextBox 24"/>
            <p:cNvSpPr txBox="1"/>
            <p:nvPr/>
          </p:nvSpPr>
          <p:spPr>
            <a:xfrm>
              <a:off x="134324" y="353099"/>
              <a:ext cx="904461" cy="4825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2"/>
                </a:lnSpc>
              </a:pPr>
              <a:r>
                <a:rPr lang="en-US" sz="1330" dirty="0">
                  <a:solidFill>
                    <a:srgbClr val="F4F4F4"/>
                  </a:solidFill>
                  <a:latin typeface="Lovelo Bold"/>
                </a:rPr>
                <a:t>24%</a:t>
              </a:r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3961555" y="2815954"/>
            <a:ext cx="452231" cy="241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22"/>
              </a:lnSpc>
            </a:pPr>
            <a:r>
              <a:rPr lang="en-US" sz="1444" dirty="0">
                <a:solidFill>
                  <a:srgbClr val="F4F4F4"/>
                </a:solidFill>
                <a:latin typeface="Lovelo Bold"/>
              </a:rPr>
              <a:t>90%</a:t>
            </a:r>
          </a:p>
        </p:txBody>
      </p:sp>
      <p:grpSp>
        <p:nvGrpSpPr>
          <p:cNvPr id="31" name="Group 31"/>
          <p:cNvGrpSpPr/>
          <p:nvPr/>
        </p:nvGrpSpPr>
        <p:grpSpPr>
          <a:xfrm>
            <a:off x="4154390" y="3152309"/>
            <a:ext cx="518793" cy="518793"/>
            <a:chOff x="0" y="0"/>
            <a:chExt cx="1037585" cy="1037585"/>
          </a:xfrm>
        </p:grpSpPr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37585" cy="1037585"/>
            </a:xfrm>
            <a:prstGeom prst="rect">
              <a:avLst/>
            </a:prstGeom>
          </p:spPr>
        </p:pic>
        <p:sp>
          <p:nvSpPr>
            <p:cNvPr id="33" name="TextBox 33"/>
            <p:cNvSpPr txBox="1"/>
            <p:nvPr/>
          </p:nvSpPr>
          <p:spPr>
            <a:xfrm>
              <a:off x="66564" y="233288"/>
              <a:ext cx="904461" cy="4825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2"/>
                </a:lnSpc>
              </a:pPr>
              <a:r>
                <a:rPr lang="en-US" sz="1330" dirty="0">
                  <a:solidFill>
                    <a:srgbClr val="F4F4F4"/>
                  </a:solidFill>
                  <a:latin typeface="Lovelo Bold"/>
                </a:rPr>
                <a:t>90%</a:t>
              </a:r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4136303" y="4133536"/>
            <a:ext cx="518793" cy="518793"/>
            <a:chOff x="-55959" y="-28268"/>
            <a:chExt cx="1037585" cy="1037585"/>
          </a:xfrm>
        </p:grpSpPr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-55959" y="-28268"/>
              <a:ext cx="1037585" cy="1037585"/>
            </a:xfrm>
            <a:prstGeom prst="rect">
              <a:avLst/>
            </a:prstGeom>
          </p:spPr>
        </p:pic>
        <p:sp>
          <p:nvSpPr>
            <p:cNvPr id="36" name="TextBox 36"/>
            <p:cNvSpPr txBox="1"/>
            <p:nvPr/>
          </p:nvSpPr>
          <p:spPr>
            <a:xfrm>
              <a:off x="13015" y="215246"/>
              <a:ext cx="904461" cy="4750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2"/>
                </a:lnSpc>
              </a:pPr>
              <a:r>
                <a:rPr lang="en-US" sz="1330" dirty="0">
                  <a:solidFill>
                    <a:srgbClr val="F4F4F4"/>
                  </a:solidFill>
                  <a:latin typeface="Lovelo Bold"/>
                </a:rPr>
                <a:t>3</a:t>
              </a:r>
            </a:p>
          </p:txBody>
        </p:sp>
      </p:grpSp>
      <p:sp>
        <p:nvSpPr>
          <p:cNvPr id="38" name="TextBox 38">
            <a:extLst>
              <a:ext uri="{FF2B5EF4-FFF2-40B4-BE49-F238E27FC236}">
                <a16:creationId xmlns:a16="http://schemas.microsoft.com/office/drawing/2014/main" id="{66CBF28D-7190-4208-AD3C-F79CEB9DBFF4}"/>
              </a:ext>
            </a:extLst>
          </p:cNvPr>
          <p:cNvSpPr txBox="1"/>
          <p:nvPr/>
        </p:nvSpPr>
        <p:spPr>
          <a:xfrm>
            <a:off x="2326078" y="864384"/>
            <a:ext cx="7539845" cy="4215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12"/>
              </a:lnSpc>
              <a:spcBef>
                <a:spcPct val="0"/>
              </a:spcBef>
            </a:pPr>
            <a:r>
              <a:rPr lang="en-US" sz="2579" dirty="0" err="1">
                <a:solidFill>
                  <a:schemeClr val="tx2"/>
                </a:solidFill>
                <a:latin typeface="Aileron Regular Bold"/>
              </a:rPr>
              <a:t>Metas</a:t>
            </a:r>
            <a:r>
              <a:rPr lang="en-US" sz="2579" dirty="0">
                <a:solidFill>
                  <a:schemeClr val="tx2"/>
                </a:solidFill>
                <a:latin typeface="Aileron Regular Bold"/>
              </a:rPr>
              <a:t> POA </a:t>
            </a:r>
            <a:r>
              <a:rPr lang="en-US" sz="2579" dirty="0" err="1">
                <a:solidFill>
                  <a:schemeClr val="tx2"/>
                </a:solidFill>
                <a:latin typeface="Aileron Regular Bold"/>
              </a:rPr>
              <a:t>segundo</a:t>
            </a:r>
            <a:r>
              <a:rPr lang="en-US" sz="2579" dirty="0">
                <a:solidFill>
                  <a:schemeClr val="tx2"/>
                </a:solidFill>
                <a:latin typeface="Aileron Regular Bold"/>
              </a:rPr>
              <a:t> </a:t>
            </a:r>
            <a:r>
              <a:rPr lang="en-US" sz="2579" dirty="0" err="1">
                <a:solidFill>
                  <a:schemeClr val="tx2"/>
                </a:solidFill>
                <a:latin typeface="Aileron Regular Bold"/>
              </a:rPr>
              <a:t>trimestre</a:t>
            </a:r>
            <a:r>
              <a:rPr lang="en-US" sz="2579" dirty="0">
                <a:solidFill>
                  <a:schemeClr val="tx2"/>
                </a:solidFill>
                <a:latin typeface="Aileron Regular Bold"/>
              </a:rPr>
              <a:t> del 2024</a:t>
            </a:r>
          </a:p>
        </p:txBody>
      </p:sp>
      <p:grpSp>
        <p:nvGrpSpPr>
          <p:cNvPr id="28" name="Group 22">
            <a:extLst>
              <a:ext uri="{FF2B5EF4-FFF2-40B4-BE49-F238E27FC236}">
                <a16:creationId xmlns:a16="http://schemas.microsoft.com/office/drawing/2014/main" id="{ED8FAE7B-00C2-4694-935A-C467164A0189}"/>
              </a:ext>
            </a:extLst>
          </p:cNvPr>
          <p:cNvGrpSpPr/>
          <p:nvPr/>
        </p:nvGrpSpPr>
        <p:grpSpPr>
          <a:xfrm>
            <a:off x="4154389" y="2173868"/>
            <a:ext cx="518793" cy="518793"/>
            <a:chOff x="72472" y="44749"/>
            <a:chExt cx="1037585" cy="1037585"/>
          </a:xfrm>
        </p:grpSpPr>
        <p:pic>
          <p:nvPicPr>
            <p:cNvPr id="29" name="Picture 23">
              <a:extLst>
                <a:ext uri="{FF2B5EF4-FFF2-40B4-BE49-F238E27FC236}">
                  <a16:creationId xmlns:a16="http://schemas.microsoft.com/office/drawing/2014/main" id="{F948F5AA-CC54-4CA4-8B03-CB6B94183D3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72472" y="44749"/>
              <a:ext cx="1037585" cy="1037585"/>
            </a:xfrm>
            <a:prstGeom prst="rect">
              <a:avLst/>
            </a:prstGeom>
          </p:spPr>
        </p:pic>
        <p:sp>
          <p:nvSpPr>
            <p:cNvPr id="30" name="TextBox 24">
              <a:extLst>
                <a:ext uri="{FF2B5EF4-FFF2-40B4-BE49-F238E27FC236}">
                  <a16:creationId xmlns:a16="http://schemas.microsoft.com/office/drawing/2014/main" id="{63FDF406-1FC4-4F08-8CCE-DFBC8ECB4D7B}"/>
                </a:ext>
              </a:extLst>
            </p:cNvPr>
            <p:cNvSpPr txBox="1"/>
            <p:nvPr/>
          </p:nvSpPr>
          <p:spPr>
            <a:xfrm>
              <a:off x="134324" y="353099"/>
              <a:ext cx="904461" cy="4825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2"/>
                </a:lnSpc>
              </a:pPr>
              <a:r>
                <a:rPr lang="en-US" sz="1330" dirty="0">
                  <a:solidFill>
                    <a:srgbClr val="F4F4F4"/>
                  </a:solidFill>
                  <a:latin typeface="Lovelo Bold"/>
                </a:rPr>
                <a:t>24%</a:t>
              </a:r>
            </a:p>
          </p:txBody>
        </p:sp>
      </p:grpSp>
      <p:grpSp>
        <p:nvGrpSpPr>
          <p:cNvPr id="39" name="Group 31">
            <a:extLst>
              <a:ext uri="{FF2B5EF4-FFF2-40B4-BE49-F238E27FC236}">
                <a16:creationId xmlns:a16="http://schemas.microsoft.com/office/drawing/2014/main" id="{853135BD-108A-44EE-86F5-AB6D38503B5F}"/>
              </a:ext>
            </a:extLst>
          </p:cNvPr>
          <p:cNvGrpSpPr/>
          <p:nvPr/>
        </p:nvGrpSpPr>
        <p:grpSpPr>
          <a:xfrm>
            <a:off x="4137510" y="3157336"/>
            <a:ext cx="518793" cy="518793"/>
            <a:chOff x="0" y="0"/>
            <a:chExt cx="1037585" cy="1037585"/>
          </a:xfrm>
        </p:grpSpPr>
        <p:pic>
          <p:nvPicPr>
            <p:cNvPr id="40" name="Picture 32">
              <a:extLst>
                <a:ext uri="{FF2B5EF4-FFF2-40B4-BE49-F238E27FC236}">
                  <a16:creationId xmlns:a16="http://schemas.microsoft.com/office/drawing/2014/main" id="{672BBAA0-7085-4F64-A394-838FCD31D5F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37585" cy="1037585"/>
            </a:xfrm>
            <a:prstGeom prst="rect">
              <a:avLst/>
            </a:prstGeom>
          </p:spPr>
        </p:pic>
        <p:sp>
          <p:nvSpPr>
            <p:cNvPr id="41" name="TextBox 33">
              <a:extLst>
                <a:ext uri="{FF2B5EF4-FFF2-40B4-BE49-F238E27FC236}">
                  <a16:creationId xmlns:a16="http://schemas.microsoft.com/office/drawing/2014/main" id="{265F7F69-64CC-4906-8710-ABB55D75A6AE}"/>
                </a:ext>
              </a:extLst>
            </p:cNvPr>
            <p:cNvSpPr txBox="1"/>
            <p:nvPr/>
          </p:nvSpPr>
          <p:spPr>
            <a:xfrm>
              <a:off x="66564" y="233288"/>
              <a:ext cx="904461" cy="4825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2"/>
                </a:lnSpc>
              </a:pPr>
              <a:r>
                <a:rPr lang="en-US" sz="1330" dirty="0">
                  <a:solidFill>
                    <a:srgbClr val="F4F4F4"/>
                  </a:solidFill>
                  <a:latin typeface="Lovelo Bold"/>
                </a:rPr>
                <a:t>90%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4566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53" y="15240"/>
            <a:ext cx="12192000" cy="682752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125" y="5597829"/>
            <a:ext cx="2523078" cy="1229691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857926" y="536163"/>
            <a:ext cx="6467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2400" b="1" dirty="0">
                <a:solidFill>
                  <a:schemeClr val="accent1">
                    <a:lumMod val="75000"/>
                  </a:schemeClr>
                </a:solidFill>
              </a:rPr>
              <a:t>Departamento de Tecnología de la Información</a:t>
            </a:r>
          </a:p>
        </p:txBody>
      </p:sp>
      <p:sp>
        <p:nvSpPr>
          <p:cNvPr id="2" name="AutoShape 2" descr="Seis Mejores Prácticas Para Optimizar las Pruebas del Programa de  Cumplimiento en Su Banco - ACAMS Tod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DO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7141173"/>
              </p:ext>
            </p:extLst>
          </p:nvPr>
        </p:nvGraphicFramePr>
        <p:xfrm>
          <a:off x="1608673" y="1142388"/>
          <a:ext cx="8966345" cy="35266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56516">
                  <a:extLst>
                    <a:ext uri="{9D8B030D-6E8A-4147-A177-3AD203B41FA5}">
                      <a16:colId xmlns:a16="http://schemas.microsoft.com/office/drawing/2014/main" val="1213153958"/>
                    </a:ext>
                  </a:extLst>
                </a:gridCol>
                <a:gridCol w="1341382">
                  <a:extLst>
                    <a:ext uri="{9D8B030D-6E8A-4147-A177-3AD203B41FA5}">
                      <a16:colId xmlns:a16="http://schemas.microsoft.com/office/drawing/2014/main" val="2684091409"/>
                    </a:ext>
                  </a:extLst>
                </a:gridCol>
                <a:gridCol w="673754">
                  <a:extLst>
                    <a:ext uri="{9D8B030D-6E8A-4147-A177-3AD203B41FA5}">
                      <a16:colId xmlns:a16="http://schemas.microsoft.com/office/drawing/2014/main" val="276222616"/>
                    </a:ext>
                  </a:extLst>
                </a:gridCol>
                <a:gridCol w="788384">
                  <a:extLst>
                    <a:ext uri="{9D8B030D-6E8A-4147-A177-3AD203B41FA5}">
                      <a16:colId xmlns:a16="http://schemas.microsoft.com/office/drawing/2014/main" val="2432468366"/>
                    </a:ext>
                  </a:extLst>
                </a:gridCol>
                <a:gridCol w="797660">
                  <a:extLst>
                    <a:ext uri="{9D8B030D-6E8A-4147-A177-3AD203B41FA5}">
                      <a16:colId xmlns:a16="http://schemas.microsoft.com/office/drawing/2014/main" val="674355049"/>
                    </a:ext>
                  </a:extLst>
                </a:gridCol>
                <a:gridCol w="1808649">
                  <a:extLst>
                    <a:ext uri="{9D8B030D-6E8A-4147-A177-3AD203B41FA5}">
                      <a16:colId xmlns:a16="http://schemas.microsoft.com/office/drawing/2014/main" val="10177402"/>
                    </a:ext>
                  </a:extLst>
                </a:gridCol>
              </a:tblGrid>
              <a:tr h="18886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100" b="1" u="none" strike="noStrike" dirty="0">
                          <a:effectLst/>
                          <a:latin typeface="+mj-lt"/>
                        </a:rPr>
                        <a:t>Nombre del Indicador </a:t>
                      </a:r>
                      <a:endParaRPr lang="es-DO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100" b="1" u="none" strike="noStrike" dirty="0">
                          <a:effectLst/>
                          <a:latin typeface="+mj-lt"/>
                        </a:rPr>
                        <a:t>Meta programada T1</a:t>
                      </a:r>
                      <a:endParaRPr lang="es-DO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dirty="0">
                          <a:effectLst/>
                          <a:latin typeface="+mj-lt"/>
                        </a:rPr>
                        <a:t>2024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DO" sz="1100" b="1" u="none" strike="noStrike" dirty="0">
                          <a:effectLst/>
                          <a:latin typeface="+mj-lt"/>
                        </a:rPr>
                        <a:t>Promedio ejecución trimestre</a:t>
                      </a:r>
                      <a:endParaRPr lang="es-DO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304220"/>
                  </a:ext>
                </a:extLst>
              </a:tr>
              <a:tr h="188862"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Enero</a:t>
                      </a:r>
                      <a:endParaRPr lang="es-DO" sz="1200" b="1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Febrero</a:t>
                      </a:r>
                    </a:p>
                  </a:txBody>
                  <a:tcPr marL="9445" marR="9445" marT="94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Marzo</a:t>
                      </a:r>
                    </a:p>
                  </a:txBody>
                  <a:tcPr marL="9445" marR="9445" marT="94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284399"/>
                  </a:ext>
                </a:extLst>
              </a:tr>
              <a:tr h="503139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FII-DIGECOG-TI-001: Porcentaje de cumplimiento del Plan de Mantenimiento de la  Infraestructura TIC. </a:t>
                      </a:r>
                      <a:endParaRPr lang="es-DO" sz="11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100%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kumimoji="0" lang="es-DO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kumimoji="0" lang="es-DO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kumimoji="0" lang="es-DO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9048282"/>
                  </a:ext>
                </a:extLst>
              </a:tr>
              <a:tr h="667761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FII-DIGECOG-TI-006: Porcentaje de cumplimento del cronograma de desarrollo de sistemas de información para la automatización de los procesos internos.</a:t>
                      </a:r>
                      <a:endParaRPr lang="es-DO" sz="11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100%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384025"/>
                  </a:ext>
                </a:extLst>
              </a:tr>
              <a:tr h="482425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FII-DIGECOG-TI-007: Porcentaje de actualizaciones de los sistemas internos.</a:t>
                      </a:r>
                      <a:endParaRPr lang="es-DO" sz="11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762326"/>
                  </a:ext>
                </a:extLst>
              </a:tr>
              <a:tr h="503139">
                <a:tc>
                  <a:txBody>
                    <a:bodyPr/>
                    <a:lstStyle/>
                    <a:p>
                      <a:pPr algn="just" fontAlgn="ctr"/>
                      <a:r>
                        <a:rPr lang="es-DO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FII-DIGECOG-TI-008: Porcentaje de asistencia tecnológica brindada interna y externa, realizadas.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169286"/>
                  </a:ext>
                </a:extLst>
              </a:tr>
              <a:tr h="503139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FII-DIGECOG-TI-009: Nivel de satisfacción de los colaboradores con los servicios TIC, identificado por género.</a:t>
                      </a:r>
                      <a:endParaRPr lang="es-DO" sz="11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88%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95%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3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1949831"/>
                  </a:ext>
                </a:extLst>
              </a:tr>
              <a:tr h="482425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FII-DIGECOG-TI-012: Porcentaje de accesos otorgados a la infraestructura TIC.</a:t>
                      </a:r>
                      <a:endParaRPr lang="es-DO" sz="11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5619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78909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53" y="0"/>
            <a:ext cx="12192000" cy="682752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125" y="5597829"/>
            <a:ext cx="2523078" cy="1229691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857926" y="429500"/>
            <a:ext cx="6467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2400" b="1" dirty="0">
                <a:solidFill>
                  <a:schemeClr val="accent1">
                    <a:lumMod val="75000"/>
                  </a:schemeClr>
                </a:solidFill>
              </a:rPr>
              <a:t>Departamento de Tecnología de la Información</a:t>
            </a:r>
          </a:p>
        </p:txBody>
      </p:sp>
      <p:sp>
        <p:nvSpPr>
          <p:cNvPr id="2" name="AutoShape 2" descr="Seis Mejores Prácticas Para Optimizar las Pruebas del Programa de  Cumplimiento en Su Banco - ACAMS Tod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DO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2737247"/>
              </p:ext>
            </p:extLst>
          </p:nvPr>
        </p:nvGraphicFramePr>
        <p:xfrm>
          <a:off x="1378002" y="1298203"/>
          <a:ext cx="9298466" cy="25019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88252">
                  <a:extLst>
                    <a:ext uri="{9D8B030D-6E8A-4147-A177-3AD203B41FA5}">
                      <a16:colId xmlns:a16="http://schemas.microsoft.com/office/drawing/2014/main" val="1213153958"/>
                    </a:ext>
                  </a:extLst>
                </a:gridCol>
                <a:gridCol w="1391068">
                  <a:extLst>
                    <a:ext uri="{9D8B030D-6E8A-4147-A177-3AD203B41FA5}">
                      <a16:colId xmlns:a16="http://schemas.microsoft.com/office/drawing/2014/main" val="2684091409"/>
                    </a:ext>
                  </a:extLst>
                </a:gridCol>
                <a:gridCol w="698710">
                  <a:extLst>
                    <a:ext uri="{9D8B030D-6E8A-4147-A177-3AD203B41FA5}">
                      <a16:colId xmlns:a16="http://schemas.microsoft.com/office/drawing/2014/main" val="276222616"/>
                    </a:ext>
                  </a:extLst>
                </a:gridCol>
                <a:gridCol w="817587">
                  <a:extLst>
                    <a:ext uri="{9D8B030D-6E8A-4147-A177-3AD203B41FA5}">
                      <a16:colId xmlns:a16="http://schemas.microsoft.com/office/drawing/2014/main" val="2432468366"/>
                    </a:ext>
                  </a:extLst>
                </a:gridCol>
                <a:gridCol w="827206">
                  <a:extLst>
                    <a:ext uri="{9D8B030D-6E8A-4147-A177-3AD203B41FA5}">
                      <a16:colId xmlns:a16="http://schemas.microsoft.com/office/drawing/2014/main" val="674355049"/>
                    </a:ext>
                  </a:extLst>
                </a:gridCol>
                <a:gridCol w="1875643">
                  <a:extLst>
                    <a:ext uri="{9D8B030D-6E8A-4147-A177-3AD203B41FA5}">
                      <a16:colId xmlns:a16="http://schemas.microsoft.com/office/drawing/2014/main" val="10177402"/>
                    </a:ext>
                  </a:extLst>
                </a:gridCol>
              </a:tblGrid>
              <a:tr h="23584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100" b="1" u="none" strike="noStrike" dirty="0">
                          <a:effectLst/>
                          <a:latin typeface="+mj-lt"/>
                        </a:rPr>
                        <a:t>Nombre del Indicador </a:t>
                      </a:r>
                      <a:endParaRPr lang="es-DO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100" b="1" u="none" strike="noStrike" dirty="0">
                          <a:effectLst/>
                          <a:latin typeface="+mj-lt"/>
                        </a:rPr>
                        <a:t>Meta programada T1</a:t>
                      </a:r>
                      <a:endParaRPr lang="es-DO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dirty="0">
                          <a:effectLst/>
                          <a:latin typeface="+mj-lt"/>
                        </a:rPr>
                        <a:t>2024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DO" sz="1100" b="1" u="none" strike="noStrike" dirty="0">
                          <a:effectLst/>
                          <a:latin typeface="+mj-lt"/>
                        </a:rPr>
                        <a:t>Promedio ejecución trimestre</a:t>
                      </a:r>
                      <a:endParaRPr lang="es-DO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304220"/>
                  </a:ext>
                </a:extLst>
              </a:tr>
              <a:tr h="235843"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Enero</a:t>
                      </a:r>
                      <a:endParaRPr lang="es-DO" sz="1200" b="1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Febrero</a:t>
                      </a:r>
                    </a:p>
                  </a:txBody>
                  <a:tcPr marL="9445" marR="9445" marT="94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Marzo</a:t>
                      </a:r>
                    </a:p>
                  </a:txBody>
                  <a:tcPr marL="9445" marR="9445" marT="94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284399"/>
                  </a:ext>
                </a:extLst>
              </a:tr>
              <a:tr h="628300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FII-DIGECOG-TI-013: Número de respaldo de la información digital de la DIGECOG realizado.</a:t>
                      </a:r>
                      <a:endParaRPr lang="es-DO" sz="11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9048282"/>
                  </a:ext>
                </a:extLst>
              </a:tr>
              <a:tr h="799540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FII-DIGECOG-TI-015: Número de  Recertificación Nortic.</a:t>
                      </a:r>
                      <a:endParaRPr lang="es-DO" sz="11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384025"/>
                  </a:ext>
                </a:extLst>
              </a:tr>
              <a:tr h="602433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Total de indicadores medidos</a:t>
                      </a:r>
                      <a:r>
                        <a:rPr lang="es-ES" sz="110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T1:  8</a:t>
                      </a:r>
                    </a:p>
                    <a:p>
                      <a:pPr algn="l" fontAlgn="ctr"/>
                      <a:endParaRPr lang="es-DO" sz="11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DO" sz="1100" u="none" strike="noStrike" kern="1200" dirty="0">
                        <a:solidFill>
                          <a:schemeClr val="dk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DO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DO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DO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3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585587"/>
                  </a:ext>
                </a:extLst>
              </a:tr>
            </a:tbl>
          </a:graphicData>
        </a:graphic>
      </p:graphicFrame>
      <p:sp>
        <p:nvSpPr>
          <p:cNvPr id="14" name="CuadroTexto 13">
            <a:extLst>
              <a:ext uri="{FF2B5EF4-FFF2-40B4-BE49-F238E27FC236}">
                <a16:creationId xmlns:a16="http://schemas.microsoft.com/office/drawing/2014/main" id="{75CA8FCC-8019-459A-8AA4-08EA67DE35F7}"/>
              </a:ext>
            </a:extLst>
          </p:cNvPr>
          <p:cNvSpPr txBox="1"/>
          <p:nvPr/>
        </p:nvSpPr>
        <p:spPr>
          <a:xfrm>
            <a:off x="5149111" y="4283497"/>
            <a:ext cx="2046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/>
              <a:t>Efectividad Departamento </a:t>
            </a:r>
            <a:endParaRPr lang="es-DO" sz="12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97192F5-9938-481B-8086-6C5C11ED92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508" y="3906765"/>
            <a:ext cx="1191600" cy="11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741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301121" y="1758547"/>
            <a:ext cx="8205079" cy="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1578070" y="4897884"/>
            <a:ext cx="1253665" cy="1253665"/>
            <a:chOff x="0" y="0"/>
            <a:chExt cx="1913890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AE8ED"/>
            </a:solidFill>
          </p:spPr>
        </p:sp>
      </p:grpSp>
      <p:sp>
        <p:nvSpPr>
          <p:cNvPr id="5" name="AutoShape 5"/>
          <p:cNvSpPr/>
          <p:nvPr/>
        </p:nvSpPr>
        <p:spPr>
          <a:xfrm>
            <a:off x="-94423" y="6165850"/>
            <a:ext cx="8096221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5800" y="4065985"/>
            <a:ext cx="892269" cy="210621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 l="4133" r="4133"/>
          <a:stretch>
            <a:fillRect/>
          </a:stretch>
        </p:blipFill>
        <p:spPr>
          <a:xfrm>
            <a:off x="10987406" y="95218"/>
            <a:ext cx="1037589" cy="61604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24721" y="69752"/>
            <a:ext cx="1094615" cy="66698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78075" y="4897889"/>
            <a:ext cx="1253659" cy="1253659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329624" y="2176741"/>
            <a:ext cx="3405714" cy="17649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00"/>
              </a:lnSpc>
            </a:pPr>
            <a:r>
              <a:rPr lang="en-US" sz="2800" b="1" spc="42" dirty="0" err="1">
                <a:solidFill>
                  <a:srgbClr val="19486A"/>
                </a:solidFill>
                <a:latin typeface="+mj-lt"/>
              </a:rPr>
              <a:t>Departamento</a:t>
            </a:r>
            <a:r>
              <a:rPr lang="en-US" sz="2800" b="1" spc="42" dirty="0">
                <a:solidFill>
                  <a:srgbClr val="19486A"/>
                </a:solidFill>
                <a:latin typeface="+mj-lt"/>
              </a:rPr>
              <a:t> de </a:t>
            </a:r>
            <a:r>
              <a:rPr lang="en-US" sz="2800" b="1" spc="42" dirty="0" err="1">
                <a:solidFill>
                  <a:srgbClr val="19486A"/>
                </a:solidFill>
                <a:latin typeface="+mj-lt"/>
              </a:rPr>
              <a:t>Tecnologías</a:t>
            </a:r>
            <a:r>
              <a:rPr lang="en-US" sz="2800" b="1" spc="42" dirty="0">
                <a:solidFill>
                  <a:srgbClr val="19486A"/>
                </a:solidFill>
                <a:latin typeface="+mj-lt"/>
              </a:rPr>
              <a:t> de la </a:t>
            </a:r>
            <a:r>
              <a:rPr lang="en-US" sz="2800" b="1" spc="42" dirty="0" err="1">
                <a:solidFill>
                  <a:srgbClr val="19486A"/>
                </a:solidFill>
                <a:latin typeface="+mj-lt"/>
              </a:rPr>
              <a:t>Información</a:t>
            </a:r>
            <a:r>
              <a:rPr lang="en-US" sz="2800" b="1" spc="42" dirty="0">
                <a:solidFill>
                  <a:srgbClr val="19486A"/>
                </a:solidFill>
                <a:latin typeface="+mj-lt"/>
              </a:rPr>
              <a:t> y </a:t>
            </a:r>
            <a:r>
              <a:rPr lang="en-US" sz="2800" b="1" spc="42" dirty="0" err="1">
                <a:solidFill>
                  <a:srgbClr val="19486A"/>
                </a:solidFill>
                <a:latin typeface="+mj-lt"/>
              </a:rPr>
              <a:t>Comunicación</a:t>
            </a:r>
            <a:r>
              <a:rPr lang="en-US" sz="2800" b="1" spc="42" dirty="0">
                <a:solidFill>
                  <a:srgbClr val="19486A"/>
                </a:solidFill>
                <a:latin typeface="+mj-lt"/>
              </a:rPr>
              <a:t>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686260" y="2011914"/>
            <a:ext cx="6877085" cy="565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s-ES" sz="1470" b="1" dirty="0">
                <a:solidFill>
                  <a:srgbClr val="000000"/>
                </a:solidFill>
                <a:latin typeface="+mj-lt"/>
              </a:rPr>
              <a:t>FII-DIGECOG-TI-001</a:t>
            </a:r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s-ES" sz="1470" dirty="0">
                <a:solidFill>
                  <a:srgbClr val="000000"/>
                </a:solidFill>
                <a:latin typeface="+mj-lt"/>
              </a:rPr>
              <a:t>Porcentaje de cumplimiento del Plan de Mantenimiento de la  Infraestructura TIC</a:t>
            </a:r>
            <a:r>
              <a:rPr lang="en-US" sz="1470" dirty="0">
                <a:solidFill>
                  <a:srgbClr val="000000"/>
                </a:solidFill>
                <a:latin typeface="+mj-lt"/>
              </a:rPr>
              <a:t>.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120204" y="6049949"/>
            <a:ext cx="3385997" cy="1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Poppins Light"/>
              </a:rPr>
              <a:t>Departamento de Planificación y Desarrolllo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730248" y="2995227"/>
            <a:ext cx="6827197" cy="8675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s-ES" sz="1470" b="1" dirty="0">
                <a:solidFill>
                  <a:srgbClr val="000000"/>
                </a:solidFill>
                <a:latin typeface="+mj-lt"/>
              </a:rPr>
              <a:t>FII-DIGECOG-TI-002 </a:t>
            </a:r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s-ES" sz="1470" dirty="0">
                <a:solidFill>
                  <a:srgbClr val="000000"/>
                </a:solidFill>
                <a:latin typeface="+mj-lt"/>
              </a:rPr>
              <a:t>Porcentaje de adquisición, renovación y  actualización de licencias y equipos. Cantidad de documentación de la infraestructura de la red realizada.</a:t>
            </a:r>
            <a:endParaRPr lang="en-US" sz="147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4730248" y="4150340"/>
            <a:ext cx="6877085" cy="5725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s-ES" sz="1470" b="1" dirty="0">
                <a:solidFill>
                  <a:srgbClr val="000000"/>
                </a:solidFill>
                <a:latin typeface="+mj-lt"/>
              </a:rPr>
              <a:t>FII-DIGECOG-TI-003</a:t>
            </a:r>
            <a:r>
              <a:rPr lang="es-ES" sz="1470" dirty="0">
                <a:solidFill>
                  <a:srgbClr val="000000"/>
                </a:solidFill>
                <a:latin typeface="+mj-lt"/>
              </a:rPr>
              <a:t> </a:t>
            </a:r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s-ES" sz="1470" dirty="0">
                <a:solidFill>
                  <a:srgbClr val="000000"/>
                </a:solidFill>
                <a:latin typeface="+mj-lt"/>
              </a:rPr>
              <a:t>Cantidad de documentación de la infraestructura de la red realizada..</a:t>
            </a:r>
            <a:endParaRPr lang="en-US" sz="1470" dirty="0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20" name="Group 20"/>
          <p:cNvGrpSpPr/>
          <p:nvPr/>
        </p:nvGrpSpPr>
        <p:grpSpPr>
          <a:xfrm>
            <a:off x="4060578" y="2037499"/>
            <a:ext cx="518793" cy="518793"/>
            <a:chOff x="0" y="0"/>
            <a:chExt cx="1037585" cy="1037585"/>
          </a:xfrm>
        </p:grpSpPr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37585" cy="1037585"/>
            </a:xfrm>
            <a:prstGeom prst="rect">
              <a:avLst/>
            </a:prstGeom>
          </p:spPr>
        </p:pic>
        <p:sp>
          <p:nvSpPr>
            <p:cNvPr id="22" name="TextBox 22"/>
            <p:cNvSpPr txBox="1"/>
            <p:nvPr/>
          </p:nvSpPr>
          <p:spPr>
            <a:xfrm>
              <a:off x="66564" y="233288"/>
              <a:ext cx="904461" cy="4750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2"/>
                </a:lnSpc>
              </a:pPr>
              <a:r>
                <a:rPr lang="en-US" sz="1333" dirty="0">
                  <a:solidFill>
                    <a:srgbClr val="F4F4F4"/>
                  </a:solidFill>
                  <a:latin typeface="Lovelo Bold"/>
                </a:rPr>
                <a:t>100%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4060577" y="3178074"/>
            <a:ext cx="518793" cy="518793"/>
            <a:chOff x="0" y="0"/>
            <a:chExt cx="1037585" cy="1037585"/>
          </a:xfrm>
        </p:grpSpPr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37585" cy="1037585"/>
            </a:xfrm>
            <a:prstGeom prst="rect">
              <a:avLst/>
            </a:prstGeom>
          </p:spPr>
        </p:pic>
        <p:sp>
          <p:nvSpPr>
            <p:cNvPr id="25" name="TextBox 25"/>
            <p:cNvSpPr txBox="1"/>
            <p:nvPr/>
          </p:nvSpPr>
          <p:spPr>
            <a:xfrm>
              <a:off x="66564" y="233288"/>
              <a:ext cx="904461" cy="4750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2"/>
                </a:lnSpc>
              </a:pPr>
              <a:r>
                <a:rPr lang="en-US" sz="1333" dirty="0">
                  <a:solidFill>
                    <a:srgbClr val="F4F4F4"/>
                  </a:solidFill>
                  <a:latin typeface="Lovelo Bold"/>
                </a:rPr>
                <a:t>100%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4049515" y="4257259"/>
            <a:ext cx="518793" cy="518793"/>
            <a:chOff x="0" y="0"/>
            <a:chExt cx="1037585" cy="1037585"/>
          </a:xfrm>
        </p:grpSpPr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37585" cy="1037585"/>
            </a:xfrm>
            <a:prstGeom prst="rect">
              <a:avLst/>
            </a:prstGeom>
          </p:spPr>
        </p:pic>
        <p:sp>
          <p:nvSpPr>
            <p:cNvPr id="31" name="TextBox 31"/>
            <p:cNvSpPr txBox="1"/>
            <p:nvPr/>
          </p:nvSpPr>
          <p:spPr>
            <a:xfrm>
              <a:off x="66564" y="233288"/>
              <a:ext cx="904461" cy="4750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2"/>
                </a:lnSpc>
              </a:pPr>
              <a:r>
                <a:rPr lang="en-US" sz="1333" dirty="0">
                  <a:solidFill>
                    <a:srgbClr val="F4F4F4"/>
                  </a:solidFill>
                  <a:latin typeface="Lovelo Bold"/>
                </a:rPr>
                <a:t>2</a:t>
              </a:r>
            </a:p>
          </p:txBody>
        </p:sp>
      </p:grpSp>
      <p:sp>
        <p:nvSpPr>
          <p:cNvPr id="34" name="Rectángulo 33">
            <a:extLst>
              <a:ext uri="{FF2B5EF4-FFF2-40B4-BE49-F238E27FC236}">
                <a16:creationId xmlns:a16="http://schemas.microsoft.com/office/drawing/2014/main" id="{83C3D213-F9A3-404D-B796-99083446E01D}"/>
              </a:ext>
            </a:extLst>
          </p:cNvPr>
          <p:cNvSpPr/>
          <p:nvPr/>
        </p:nvSpPr>
        <p:spPr>
          <a:xfrm>
            <a:off x="4686260" y="5164918"/>
            <a:ext cx="6849033" cy="770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70" b="1" dirty="0">
                <a:solidFill>
                  <a:srgbClr val="000000"/>
                </a:solidFill>
                <a:latin typeface="+mj-lt"/>
              </a:rPr>
              <a:t>FII-DIGECOG-TI-005</a:t>
            </a:r>
          </a:p>
          <a:p>
            <a:r>
              <a:rPr lang="es-ES" sz="1470" dirty="0">
                <a:solidFill>
                  <a:srgbClr val="000000"/>
                </a:solidFill>
                <a:latin typeface="+mj-lt"/>
              </a:rPr>
              <a:t>Cantidad de diagnóstico de las necesidades de automatización de sistema de información interna.</a:t>
            </a:r>
            <a:endParaRPr lang="es-DO" sz="1470" dirty="0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35" name="Group 29">
            <a:extLst>
              <a:ext uri="{FF2B5EF4-FFF2-40B4-BE49-F238E27FC236}">
                <a16:creationId xmlns:a16="http://schemas.microsoft.com/office/drawing/2014/main" id="{8DDAAAAF-A266-4FF3-AA93-79A29F0816E8}"/>
              </a:ext>
            </a:extLst>
          </p:cNvPr>
          <p:cNvGrpSpPr/>
          <p:nvPr/>
        </p:nvGrpSpPr>
        <p:grpSpPr>
          <a:xfrm>
            <a:off x="4045025" y="5331949"/>
            <a:ext cx="534345" cy="518793"/>
            <a:chOff x="0" y="0"/>
            <a:chExt cx="1037585" cy="1037585"/>
          </a:xfrm>
        </p:grpSpPr>
        <p:pic>
          <p:nvPicPr>
            <p:cNvPr id="36" name="Picture 30">
              <a:extLst>
                <a:ext uri="{FF2B5EF4-FFF2-40B4-BE49-F238E27FC236}">
                  <a16:creationId xmlns:a16="http://schemas.microsoft.com/office/drawing/2014/main" id="{A275F0D2-0327-4EE5-9110-3AFBFA61702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37585" cy="1037585"/>
            </a:xfrm>
            <a:prstGeom prst="rect">
              <a:avLst/>
            </a:prstGeom>
          </p:spPr>
        </p:pic>
        <p:sp>
          <p:nvSpPr>
            <p:cNvPr id="37" name="TextBox 31">
              <a:extLst>
                <a:ext uri="{FF2B5EF4-FFF2-40B4-BE49-F238E27FC236}">
                  <a16:creationId xmlns:a16="http://schemas.microsoft.com/office/drawing/2014/main" id="{4380613D-BF32-4988-8074-E800F1F47F04}"/>
                </a:ext>
              </a:extLst>
            </p:cNvPr>
            <p:cNvSpPr txBox="1"/>
            <p:nvPr/>
          </p:nvSpPr>
          <p:spPr>
            <a:xfrm>
              <a:off x="66563" y="233288"/>
              <a:ext cx="904462" cy="4750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2"/>
                </a:lnSpc>
              </a:pPr>
              <a:r>
                <a:rPr lang="en-US" sz="1333" dirty="0">
                  <a:solidFill>
                    <a:srgbClr val="F4F4F4"/>
                  </a:solidFill>
                  <a:latin typeface="Lovelo Bold"/>
                </a:rPr>
                <a:t>1</a:t>
              </a:r>
            </a:p>
          </p:txBody>
        </p:sp>
      </p:grpSp>
      <p:sp>
        <p:nvSpPr>
          <p:cNvPr id="40" name="TextBox 38">
            <a:extLst>
              <a:ext uri="{FF2B5EF4-FFF2-40B4-BE49-F238E27FC236}">
                <a16:creationId xmlns:a16="http://schemas.microsoft.com/office/drawing/2014/main" id="{5E55906F-5AFD-4FDE-A56B-84D2288B83F3}"/>
              </a:ext>
            </a:extLst>
          </p:cNvPr>
          <p:cNvSpPr txBox="1"/>
          <p:nvPr/>
        </p:nvSpPr>
        <p:spPr>
          <a:xfrm>
            <a:off x="2326078" y="864384"/>
            <a:ext cx="7539845" cy="4215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12"/>
              </a:lnSpc>
              <a:spcBef>
                <a:spcPct val="0"/>
              </a:spcBef>
            </a:pPr>
            <a:r>
              <a:rPr lang="en-US" sz="2579" dirty="0" err="1">
                <a:solidFill>
                  <a:schemeClr val="tx2"/>
                </a:solidFill>
                <a:latin typeface="Aileron Regular Bold"/>
              </a:rPr>
              <a:t>Metas</a:t>
            </a:r>
            <a:r>
              <a:rPr lang="en-US" sz="2579" dirty="0">
                <a:solidFill>
                  <a:schemeClr val="tx2"/>
                </a:solidFill>
                <a:latin typeface="Aileron Regular Bold"/>
              </a:rPr>
              <a:t> POA </a:t>
            </a:r>
            <a:r>
              <a:rPr lang="en-US" sz="2579" dirty="0" err="1">
                <a:solidFill>
                  <a:schemeClr val="tx2"/>
                </a:solidFill>
                <a:latin typeface="Aileron Regular Bold"/>
              </a:rPr>
              <a:t>segundo</a:t>
            </a:r>
            <a:r>
              <a:rPr lang="en-US" sz="2579" dirty="0">
                <a:solidFill>
                  <a:schemeClr val="tx2"/>
                </a:solidFill>
                <a:latin typeface="Aileron Regular Bold"/>
              </a:rPr>
              <a:t> </a:t>
            </a:r>
            <a:r>
              <a:rPr lang="en-US" sz="2579" dirty="0" err="1">
                <a:solidFill>
                  <a:schemeClr val="tx2"/>
                </a:solidFill>
                <a:latin typeface="Aileron Regular Bold"/>
              </a:rPr>
              <a:t>trimestre</a:t>
            </a:r>
            <a:r>
              <a:rPr lang="en-US" sz="2579" dirty="0">
                <a:solidFill>
                  <a:schemeClr val="tx2"/>
                </a:solidFill>
                <a:latin typeface="Aileron Regular Bold"/>
              </a:rPr>
              <a:t> del 2024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301121" y="1758547"/>
            <a:ext cx="8205079" cy="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1578070" y="4897884"/>
            <a:ext cx="1253665" cy="1253665"/>
            <a:chOff x="0" y="0"/>
            <a:chExt cx="1913890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AE8ED"/>
            </a:solidFill>
          </p:spPr>
        </p:sp>
      </p:grpSp>
      <p:sp>
        <p:nvSpPr>
          <p:cNvPr id="5" name="AutoShape 5"/>
          <p:cNvSpPr/>
          <p:nvPr/>
        </p:nvSpPr>
        <p:spPr>
          <a:xfrm>
            <a:off x="-94423" y="6165850"/>
            <a:ext cx="8096221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5800" y="4065985"/>
            <a:ext cx="892269" cy="210621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 l="4133" r="4133"/>
          <a:stretch>
            <a:fillRect/>
          </a:stretch>
        </p:blipFill>
        <p:spPr>
          <a:xfrm>
            <a:off x="10987406" y="95218"/>
            <a:ext cx="1037589" cy="61604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24721" y="69752"/>
            <a:ext cx="1094615" cy="66698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78075" y="4897889"/>
            <a:ext cx="1253659" cy="1253659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8120204" y="6049949"/>
            <a:ext cx="3385997" cy="1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Poppins Light"/>
              </a:rPr>
              <a:t>Departamento de Planificación y Desarrolllo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477712" y="1996026"/>
            <a:ext cx="7106419" cy="8597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s-ES" sz="1470" b="1" dirty="0">
                <a:solidFill>
                  <a:srgbClr val="000000"/>
                </a:solidFill>
                <a:latin typeface="+mj-lt"/>
              </a:rPr>
              <a:t>FII-DIGECOG-TI-006 </a:t>
            </a:r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s-ES" sz="1470" dirty="0">
                <a:solidFill>
                  <a:srgbClr val="000000"/>
                </a:solidFill>
                <a:latin typeface="+mj-lt"/>
              </a:rPr>
              <a:t>Porcentaje de cumplimento del cronograma de desarrollo de sistemas de información para la automatización de los procesos internos.</a:t>
            </a:r>
            <a:endParaRPr lang="en-US" sz="147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4467870" y="3108373"/>
            <a:ext cx="7028488" cy="5725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s-ES" sz="1470" b="1" dirty="0">
                <a:solidFill>
                  <a:srgbClr val="000000"/>
                </a:solidFill>
                <a:latin typeface="+mj-lt"/>
              </a:rPr>
              <a:t>FII-DIGECOG-TI-007 </a:t>
            </a:r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s-ES" sz="1470" dirty="0">
                <a:solidFill>
                  <a:srgbClr val="000000"/>
                </a:solidFill>
                <a:latin typeface="+mj-lt"/>
              </a:rPr>
              <a:t>Porcentaje de actualizaciones de los sistemas internos</a:t>
            </a:r>
            <a:endParaRPr lang="en-US" sz="1470" dirty="0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20" name="Group 20"/>
          <p:cNvGrpSpPr/>
          <p:nvPr/>
        </p:nvGrpSpPr>
        <p:grpSpPr>
          <a:xfrm>
            <a:off x="3846158" y="2201194"/>
            <a:ext cx="518793" cy="518793"/>
            <a:chOff x="0" y="0"/>
            <a:chExt cx="1037585" cy="1037585"/>
          </a:xfrm>
        </p:grpSpPr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37585" cy="1037585"/>
            </a:xfrm>
            <a:prstGeom prst="rect">
              <a:avLst/>
            </a:prstGeom>
          </p:spPr>
        </p:pic>
        <p:sp>
          <p:nvSpPr>
            <p:cNvPr id="22" name="TextBox 22"/>
            <p:cNvSpPr txBox="1"/>
            <p:nvPr/>
          </p:nvSpPr>
          <p:spPr>
            <a:xfrm>
              <a:off x="66564" y="233288"/>
              <a:ext cx="904461" cy="4825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2"/>
                </a:lnSpc>
              </a:pPr>
              <a:r>
                <a:rPr lang="en-US" sz="1444" dirty="0">
                  <a:solidFill>
                    <a:srgbClr val="F4F4F4"/>
                  </a:solidFill>
                  <a:latin typeface="Lovelo Bold"/>
                </a:rPr>
                <a:t>100%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3812878" y="3126170"/>
            <a:ext cx="518793" cy="518793"/>
            <a:chOff x="0" y="0"/>
            <a:chExt cx="1037585" cy="1037585"/>
          </a:xfrm>
        </p:grpSpPr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37585" cy="1037585"/>
            </a:xfrm>
            <a:prstGeom prst="rect">
              <a:avLst/>
            </a:prstGeom>
          </p:spPr>
        </p:pic>
        <p:sp>
          <p:nvSpPr>
            <p:cNvPr id="28" name="TextBox 28"/>
            <p:cNvSpPr txBox="1"/>
            <p:nvPr/>
          </p:nvSpPr>
          <p:spPr>
            <a:xfrm>
              <a:off x="66564" y="233288"/>
              <a:ext cx="904461" cy="4825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2"/>
                </a:lnSpc>
              </a:pPr>
              <a:r>
                <a:rPr lang="en-US" sz="1444" dirty="0">
                  <a:solidFill>
                    <a:srgbClr val="F4F4F4"/>
                  </a:solidFill>
                  <a:latin typeface="Lovelo Bold"/>
                </a:rPr>
                <a:t>100%</a:t>
              </a:r>
            </a:p>
          </p:txBody>
        </p:sp>
      </p:grpSp>
      <p:sp>
        <p:nvSpPr>
          <p:cNvPr id="29" name="TextBox 18">
            <a:extLst>
              <a:ext uri="{FF2B5EF4-FFF2-40B4-BE49-F238E27FC236}">
                <a16:creationId xmlns:a16="http://schemas.microsoft.com/office/drawing/2014/main" id="{F64A3735-74FB-4864-A814-02CE43333B5D}"/>
              </a:ext>
            </a:extLst>
          </p:cNvPr>
          <p:cNvSpPr txBox="1"/>
          <p:nvPr/>
        </p:nvSpPr>
        <p:spPr>
          <a:xfrm>
            <a:off x="4477712" y="3977861"/>
            <a:ext cx="7028488" cy="5725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470" b="1" dirty="0">
                <a:solidFill>
                  <a:srgbClr val="000000"/>
                </a:solidFill>
                <a:latin typeface="+mj-lt"/>
              </a:rPr>
              <a:t>FII-DIGECOG-TI-008</a:t>
            </a:r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470" dirty="0" err="1">
                <a:solidFill>
                  <a:srgbClr val="000000"/>
                </a:solidFill>
                <a:latin typeface="+mj-lt"/>
              </a:rPr>
              <a:t>Porcentaje</a:t>
            </a:r>
            <a:r>
              <a:rPr lang="en-US" sz="1470" dirty="0">
                <a:solidFill>
                  <a:srgbClr val="000000"/>
                </a:solidFill>
                <a:latin typeface="+mj-lt"/>
              </a:rPr>
              <a:t> de </a:t>
            </a:r>
            <a:r>
              <a:rPr lang="en-US" sz="1470" dirty="0" err="1">
                <a:solidFill>
                  <a:srgbClr val="000000"/>
                </a:solidFill>
                <a:latin typeface="+mj-lt"/>
              </a:rPr>
              <a:t>asistencia</a:t>
            </a:r>
            <a:r>
              <a:rPr lang="en-US" sz="147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470" dirty="0" err="1">
                <a:solidFill>
                  <a:srgbClr val="000000"/>
                </a:solidFill>
                <a:latin typeface="+mj-lt"/>
              </a:rPr>
              <a:t>tecnológica</a:t>
            </a:r>
            <a:r>
              <a:rPr lang="en-US" sz="147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470" dirty="0" err="1">
                <a:solidFill>
                  <a:srgbClr val="000000"/>
                </a:solidFill>
                <a:latin typeface="+mj-lt"/>
              </a:rPr>
              <a:t>brindada</a:t>
            </a:r>
            <a:r>
              <a:rPr lang="en-US" sz="147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470" dirty="0" err="1">
                <a:solidFill>
                  <a:srgbClr val="000000"/>
                </a:solidFill>
                <a:latin typeface="+mj-lt"/>
              </a:rPr>
              <a:t>interna</a:t>
            </a:r>
            <a:r>
              <a:rPr lang="en-US" sz="1470" dirty="0">
                <a:solidFill>
                  <a:srgbClr val="000000"/>
                </a:solidFill>
                <a:latin typeface="+mj-lt"/>
              </a:rPr>
              <a:t> y externa, </a:t>
            </a:r>
            <a:r>
              <a:rPr lang="en-US" sz="1470" dirty="0" err="1">
                <a:solidFill>
                  <a:srgbClr val="000000"/>
                </a:solidFill>
                <a:latin typeface="+mj-lt"/>
              </a:rPr>
              <a:t>realizadas</a:t>
            </a:r>
            <a:r>
              <a:rPr lang="en-US" sz="1470" dirty="0">
                <a:solidFill>
                  <a:srgbClr val="000000"/>
                </a:solidFill>
                <a:latin typeface="+mj-lt"/>
              </a:rPr>
              <a:t>.</a:t>
            </a:r>
          </a:p>
        </p:txBody>
      </p:sp>
      <p:grpSp>
        <p:nvGrpSpPr>
          <p:cNvPr id="30" name="Group 26">
            <a:extLst>
              <a:ext uri="{FF2B5EF4-FFF2-40B4-BE49-F238E27FC236}">
                <a16:creationId xmlns:a16="http://schemas.microsoft.com/office/drawing/2014/main" id="{68DAF129-15AD-4426-8EA2-290A8FA684DB}"/>
              </a:ext>
            </a:extLst>
          </p:cNvPr>
          <p:cNvGrpSpPr/>
          <p:nvPr/>
        </p:nvGrpSpPr>
        <p:grpSpPr>
          <a:xfrm>
            <a:off x="3812257" y="4041124"/>
            <a:ext cx="518793" cy="518793"/>
            <a:chOff x="0" y="0"/>
            <a:chExt cx="1037585" cy="1037585"/>
          </a:xfrm>
        </p:grpSpPr>
        <p:pic>
          <p:nvPicPr>
            <p:cNvPr id="31" name="Picture 27">
              <a:extLst>
                <a:ext uri="{FF2B5EF4-FFF2-40B4-BE49-F238E27FC236}">
                  <a16:creationId xmlns:a16="http://schemas.microsoft.com/office/drawing/2014/main" id="{A56AD3DA-6E00-4956-A101-469F0D1FB7B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37585" cy="1037585"/>
            </a:xfrm>
            <a:prstGeom prst="rect">
              <a:avLst/>
            </a:prstGeom>
          </p:spPr>
        </p:pic>
        <p:sp>
          <p:nvSpPr>
            <p:cNvPr id="33" name="TextBox 28">
              <a:extLst>
                <a:ext uri="{FF2B5EF4-FFF2-40B4-BE49-F238E27FC236}">
                  <a16:creationId xmlns:a16="http://schemas.microsoft.com/office/drawing/2014/main" id="{600E5252-59A2-4E0C-AA0F-B6F0A2D700D2}"/>
                </a:ext>
              </a:extLst>
            </p:cNvPr>
            <p:cNvSpPr txBox="1"/>
            <p:nvPr/>
          </p:nvSpPr>
          <p:spPr>
            <a:xfrm>
              <a:off x="66564" y="233288"/>
              <a:ext cx="904461" cy="4825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2"/>
                </a:lnSpc>
              </a:pPr>
              <a:r>
                <a:rPr lang="en-US" sz="1444" dirty="0">
                  <a:solidFill>
                    <a:srgbClr val="F4F4F4"/>
                  </a:solidFill>
                  <a:latin typeface="Lovelo Bold"/>
                </a:rPr>
                <a:t>100%</a:t>
              </a:r>
            </a:p>
          </p:txBody>
        </p:sp>
      </p:grpSp>
      <p:sp>
        <p:nvSpPr>
          <p:cNvPr id="13" name="Rectángulo 12">
            <a:extLst>
              <a:ext uri="{FF2B5EF4-FFF2-40B4-BE49-F238E27FC236}">
                <a16:creationId xmlns:a16="http://schemas.microsoft.com/office/drawing/2014/main" id="{1FD6DA91-FEE9-41DD-B4A5-4105232FC0E9}"/>
              </a:ext>
            </a:extLst>
          </p:cNvPr>
          <p:cNvSpPr/>
          <p:nvPr/>
        </p:nvSpPr>
        <p:spPr>
          <a:xfrm>
            <a:off x="4467870" y="4821096"/>
            <a:ext cx="6096000" cy="95821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s-DO" sz="1470" b="1" dirty="0">
                <a:solidFill>
                  <a:srgbClr val="000000"/>
                </a:solidFill>
                <a:latin typeface="+mj-lt"/>
              </a:rPr>
              <a:t>FII-DIGECOG-TI-011</a:t>
            </a:r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s-DO" sz="1470" dirty="0">
                <a:solidFill>
                  <a:srgbClr val="000000"/>
                </a:solidFill>
                <a:latin typeface="+mj-lt"/>
              </a:rPr>
              <a:t>Número de revalidación de los perfiles de usuarios en las diferentes plataformas.</a:t>
            </a:r>
            <a:endParaRPr lang="es-DO" sz="1470" dirty="0">
              <a:latin typeface="+mj-lt"/>
            </a:endParaRPr>
          </a:p>
        </p:txBody>
      </p:sp>
      <p:grpSp>
        <p:nvGrpSpPr>
          <p:cNvPr id="41" name="Group 26">
            <a:extLst>
              <a:ext uri="{FF2B5EF4-FFF2-40B4-BE49-F238E27FC236}">
                <a16:creationId xmlns:a16="http://schemas.microsoft.com/office/drawing/2014/main" id="{8375CDA6-2C84-4852-83F7-5473990BD747}"/>
              </a:ext>
            </a:extLst>
          </p:cNvPr>
          <p:cNvGrpSpPr/>
          <p:nvPr/>
        </p:nvGrpSpPr>
        <p:grpSpPr>
          <a:xfrm>
            <a:off x="3812256" y="5040804"/>
            <a:ext cx="518793" cy="518793"/>
            <a:chOff x="0" y="0"/>
            <a:chExt cx="1037585" cy="1037585"/>
          </a:xfrm>
        </p:grpSpPr>
        <p:pic>
          <p:nvPicPr>
            <p:cNvPr id="42" name="Picture 27">
              <a:extLst>
                <a:ext uri="{FF2B5EF4-FFF2-40B4-BE49-F238E27FC236}">
                  <a16:creationId xmlns:a16="http://schemas.microsoft.com/office/drawing/2014/main" id="{7BFBC684-A654-4561-A9C0-70AD95A8E0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37585" cy="1037585"/>
            </a:xfrm>
            <a:prstGeom prst="rect">
              <a:avLst/>
            </a:prstGeom>
          </p:spPr>
        </p:pic>
        <p:sp>
          <p:nvSpPr>
            <p:cNvPr id="43" name="TextBox 28">
              <a:extLst>
                <a:ext uri="{FF2B5EF4-FFF2-40B4-BE49-F238E27FC236}">
                  <a16:creationId xmlns:a16="http://schemas.microsoft.com/office/drawing/2014/main" id="{D8968F6F-1783-4696-9CDC-690BA1B48643}"/>
                </a:ext>
              </a:extLst>
            </p:cNvPr>
            <p:cNvSpPr txBox="1"/>
            <p:nvPr/>
          </p:nvSpPr>
          <p:spPr>
            <a:xfrm>
              <a:off x="66564" y="233288"/>
              <a:ext cx="904461" cy="4825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2"/>
                </a:lnSpc>
              </a:pPr>
              <a:r>
                <a:rPr lang="en-US" sz="1444" dirty="0">
                  <a:solidFill>
                    <a:srgbClr val="F4F4F4"/>
                  </a:solidFill>
                  <a:latin typeface="Lovelo Bold"/>
                </a:rPr>
                <a:t>1</a:t>
              </a:r>
            </a:p>
          </p:txBody>
        </p:sp>
      </p:grpSp>
      <p:sp>
        <p:nvSpPr>
          <p:cNvPr id="44" name="TextBox 38">
            <a:extLst>
              <a:ext uri="{FF2B5EF4-FFF2-40B4-BE49-F238E27FC236}">
                <a16:creationId xmlns:a16="http://schemas.microsoft.com/office/drawing/2014/main" id="{B792DA16-BC09-434D-9724-9EAC680A9D67}"/>
              </a:ext>
            </a:extLst>
          </p:cNvPr>
          <p:cNvSpPr txBox="1"/>
          <p:nvPr/>
        </p:nvSpPr>
        <p:spPr>
          <a:xfrm>
            <a:off x="2326078" y="864384"/>
            <a:ext cx="7539845" cy="4215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12"/>
              </a:lnSpc>
              <a:spcBef>
                <a:spcPct val="0"/>
              </a:spcBef>
            </a:pPr>
            <a:r>
              <a:rPr lang="en-US" sz="2579" dirty="0" err="1">
                <a:solidFill>
                  <a:schemeClr val="tx2"/>
                </a:solidFill>
                <a:latin typeface="Aileron Regular Bold"/>
              </a:rPr>
              <a:t>Metas</a:t>
            </a:r>
            <a:r>
              <a:rPr lang="en-US" sz="2579" dirty="0">
                <a:solidFill>
                  <a:schemeClr val="tx2"/>
                </a:solidFill>
                <a:latin typeface="Aileron Regular Bold"/>
              </a:rPr>
              <a:t> POA </a:t>
            </a:r>
            <a:r>
              <a:rPr lang="en-US" sz="2579" dirty="0" err="1">
                <a:solidFill>
                  <a:schemeClr val="tx2"/>
                </a:solidFill>
                <a:latin typeface="Aileron Regular Bold"/>
              </a:rPr>
              <a:t>segundo</a:t>
            </a:r>
            <a:r>
              <a:rPr lang="en-US" sz="2579" dirty="0">
                <a:solidFill>
                  <a:schemeClr val="tx2"/>
                </a:solidFill>
                <a:latin typeface="Aileron Regular Bold"/>
              </a:rPr>
              <a:t> </a:t>
            </a:r>
            <a:r>
              <a:rPr lang="en-US" sz="2579" dirty="0" err="1">
                <a:solidFill>
                  <a:schemeClr val="tx2"/>
                </a:solidFill>
                <a:latin typeface="Aileron Regular Bold"/>
              </a:rPr>
              <a:t>trimestre</a:t>
            </a:r>
            <a:r>
              <a:rPr lang="en-US" sz="2579" dirty="0">
                <a:solidFill>
                  <a:schemeClr val="tx2"/>
                </a:solidFill>
                <a:latin typeface="Aileron Regular Bold"/>
              </a:rPr>
              <a:t> del 2024</a:t>
            </a:r>
          </a:p>
        </p:txBody>
      </p:sp>
      <p:sp>
        <p:nvSpPr>
          <p:cNvPr id="34" name="TextBox 14">
            <a:extLst>
              <a:ext uri="{FF2B5EF4-FFF2-40B4-BE49-F238E27FC236}">
                <a16:creationId xmlns:a16="http://schemas.microsoft.com/office/drawing/2014/main" id="{3A6AD267-F1E4-4D59-8C1F-116A1AB334B6}"/>
              </a:ext>
            </a:extLst>
          </p:cNvPr>
          <p:cNvSpPr txBox="1"/>
          <p:nvPr/>
        </p:nvSpPr>
        <p:spPr>
          <a:xfrm>
            <a:off x="329624" y="2176741"/>
            <a:ext cx="3405714" cy="17649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00"/>
              </a:lnSpc>
            </a:pPr>
            <a:r>
              <a:rPr lang="en-US" sz="2800" b="1" spc="42" dirty="0" err="1">
                <a:solidFill>
                  <a:srgbClr val="19486A"/>
                </a:solidFill>
                <a:latin typeface="+mj-lt"/>
              </a:rPr>
              <a:t>Departamento</a:t>
            </a:r>
            <a:r>
              <a:rPr lang="en-US" sz="2800" b="1" spc="42" dirty="0">
                <a:solidFill>
                  <a:srgbClr val="19486A"/>
                </a:solidFill>
                <a:latin typeface="+mj-lt"/>
              </a:rPr>
              <a:t> de </a:t>
            </a:r>
            <a:r>
              <a:rPr lang="en-US" sz="2800" b="1" spc="42" dirty="0" err="1">
                <a:solidFill>
                  <a:srgbClr val="19486A"/>
                </a:solidFill>
                <a:latin typeface="+mj-lt"/>
              </a:rPr>
              <a:t>Tecnologías</a:t>
            </a:r>
            <a:r>
              <a:rPr lang="en-US" sz="2800" b="1" spc="42" dirty="0">
                <a:solidFill>
                  <a:srgbClr val="19486A"/>
                </a:solidFill>
                <a:latin typeface="+mj-lt"/>
              </a:rPr>
              <a:t> de la </a:t>
            </a:r>
            <a:r>
              <a:rPr lang="en-US" sz="2800" b="1" spc="42" dirty="0" err="1">
                <a:solidFill>
                  <a:srgbClr val="19486A"/>
                </a:solidFill>
                <a:latin typeface="+mj-lt"/>
              </a:rPr>
              <a:t>Información</a:t>
            </a:r>
            <a:r>
              <a:rPr lang="en-US" sz="2800" b="1" spc="42" dirty="0">
                <a:solidFill>
                  <a:srgbClr val="19486A"/>
                </a:solidFill>
                <a:latin typeface="+mj-lt"/>
              </a:rPr>
              <a:t> y </a:t>
            </a:r>
            <a:r>
              <a:rPr lang="en-US" sz="2800" b="1" spc="42" dirty="0" err="1">
                <a:solidFill>
                  <a:srgbClr val="19486A"/>
                </a:solidFill>
                <a:latin typeface="+mj-lt"/>
              </a:rPr>
              <a:t>Comunicación</a:t>
            </a:r>
            <a:r>
              <a:rPr lang="en-US" sz="2800" b="1" spc="42" dirty="0">
                <a:solidFill>
                  <a:srgbClr val="19486A"/>
                </a:solidFill>
                <a:latin typeface="+mj-lt"/>
              </a:rPr>
              <a:t>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301121" y="1758547"/>
            <a:ext cx="8205079" cy="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1578070" y="4897884"/>
            <a:ext cx="1253665" cy="1253665"/>
            <a:chOff x="0" y="0"/>
            <a:chExt cx="1913890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AE8ED"/>
            </a:solidFill>
          </p:spPr>
        </p:sp>
      </p:grpSp>
      <p:sp>
        <p:nvSpPr>
          <p:cNvPr id="5" name="AutoShape 5"/>
          <p:cNvSpPr/>
          <p:nvPr/>
        </p:nvSpPr>
        <p:spPr>
          <a:xfrm>
            <a:off x="-94423" y="6165850"/>
            <a:ext cx="8096221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5800" y="4065985"/>
            <a:ext cx="892269" cy="210621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 l="4133" r="4133"/>
          <a:stretch>
            <a:fillRect/>
          </a:stretch>
        </p:blipFill>
        <p:spPr>
          <a:xfrm>
            <a:off x="10987406" y="95218"/>
            <a:ext cx="1037589" cy="61604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24721" y="69752"/>
            <a:ext cx="1094615" cy="66698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78075" y="4897889"/>
            <a:ext cx="1253659" cy="1253659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8120204" y="6049949"/>
            <a:ext cx="3385997" cy="1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Poppins Light"/>
              </a:rPr>
              <a:t>Departamento de Planificación y Desarrolllo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477712" y="1873088"/>
            <a:ext cx="7106419" cy="5725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s-ES" sz="1470" b="1" dirty="0">
                <a:solidFill>
                  <a:srgbClr val="000000"/>
                </a:solidFill>
                <a:latin typeface="+mj-lt"/>
              </a:rPr>
              <a:t>FII-DIGECOG-TI-012</a:t>
            </a:r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s-ES" sz="1470" dirty="0">
                <a:solidFill>
                  <a:srgbClr val="000000"/>
                </a:solidFill>
                <a:latin typeface="+mj-lt"/>
              </a:rPr>
              <a:t> Porcentaje de accesos otorgados a la infraestructura TIC.</a:t>
            </a:r>
            <a:endParaRPr lang="en-US" sz="147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4516677" y="2881044"/>
            <a:ext cx="7028488" cy="5725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s-ES" sz="1470" b="1" dirty="0">
                <a:solidFill>
                  <a:srgbClr val="000000"/>
                </a:solidFill>
                <a:latin typeface="+mj-lt"/>
              </a:rPr>
              <a:t>FII-DIGECOG-TI-013</a:t>
            </a:r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s-ES" sz="1470" dirty="0">
                <a:solidFill>
                  <a:srgbClr val="000000"/>
                </a:solidFill>
                <a:latin typeface="+mj-lt"/>
              </a:rPr>
              <a:t>Número de respaldo de la información digital de la DIGECOG realizado.</a:t>
            </a:r>
            <a:endParaRPr lang="en-US" sz="1470" dirty="0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20" name="Group 20"/>
          <p:cNvGrpSpPr/>
          <p:nvPr/>
        </p:nvGrpSpPr>
        <p:grpSpPr>
          <a:xfrm>
            <a:off x="3842888" y="1925128"/>
            <a:ext cx="518793" cy="518793"/>
            <a:chOff x="0" y="0"/>
            <a:chExt cx="1037585" cy="1037585"/>
          </a:xfrm>
        </p:grpSpPr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37585" cy="1037585"/>
            </a:xfrm>
            <a:prstGeom prst="rect">
              <a:avLst/>
            </a:prstGeom>
          </p:spPr>
        </p:pic>
        <p:sp>
          <p:nvSpPr>
            <p:cNvPr id="22" name="TextBox 22"/>
            <p:cNvSpPr txBox="1"/>
            <p:nvPr/>
          </p:nvSpPr>
          <p:spPr>
            <a:xfrm>
              <a:off x="66564" y="233288"/>
              <a:ext cx="904461" cy="4825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2"/>
                </a:lnSpc>
              </a:pPr>
              <a:r>
                <a:rPr lang="en-US" sz="1444" dirty="0">
                  <a:solidFill>
                    <a:srgbClr val="F4F4F4"/>
                  </a:solidFill>
                  <a:latin typeface="Lovelo Bold"/>
                </a:rPr>
                <a:t>100%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3842888" y="2923585"/>
            <a:ext cx="518793" cy="518793"/>
            <a:chOff x="0" y="0"/>
            <a:chExt cx="1037585" cy="1037585"/>
          </a:xfrm>
        </p:grpSpPr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37585" cy="1037585"/>
            </a:xfrm>
            <a:prstGeom prst="rect">
              <a:avLst/>
            </a:prstGeom>
          </p:spPr>
        </p:pic>
        <p:sp>
          <p:nvSpPr>
            <p:cNvPr id="28" name="TextBox 28"/>
            <p:cNvSpPr txBox="1"/>
            <p:nvPr/>
          </p:nvSpPr>
          <p:spPr>
            <a:xfrm>
              <a:off x="66564" y="233288"/>
              <a:ext cx="904461" cy="4825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2"/>
                </a:lnSpc>
              </a:pPr>
              <a:r>
                <a:rPr lang="en-US" sz="1444" dirty="0">
                  <a:solidFill>
                    <a:srgbClr val="F4F4F4"/>
                  </a:solidFill>
                  <a:latin typeface="Lovelo Bold"/>
                </a:rPr>
                <a:t>13</a:t>
              </a:r>
            </a:p>
          </p:txBody>
        </p:sp>
      </p:grpSp>
      <p:sp>
        <p:nvSpPr>
          <p:cNvPr id="29" name="TextBox 18">
            <a:extLst>
              <a:ext uri="{FF2B5EF4-FFF2-40B4-BE49-F238E27FC236}">
                <a16:creationId xmlns:a16="http://schemas.microsoft.com/office/drawing/2014/main" id="{F64A3735-74FB-4864-A814-02CE43333B5D}"/>
              </a:ext>
            </a:extLst>
          </p:cNvPr>
          <p:cNvSpPr txBox="1"/>
          <p:nvPr/>
        </p:nvSpPr>
        <p:spPr>
          <a:xfrm>
            <a:off x="4516677" y="3982750"/>
            <a:ext cx="7028488" cy="5725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s-ES" sz="1470" b="1" dirty="0">
                <a:solidFill>
                  <a:srgbClr val="000000"/>
                </a:solidFill>
                <a:latin typeface="+mj-lt"/>
              </a:rPr>
              <a:t>FII-DIGECOG-TI-015</a:t>
            </a:r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s-ES" sz="1470" dirty="0">
                <a:solidFill>
                  <a:srgbClr val="000000"/>
                </a:solidFill>
                <a:latin typeface="+mj-lt"/>
              </a:rPr>
              <a:t>Número de  Recertificación </a:t>
            </a:r>
            <a:r>
              <a:rPr lang="es-ES" sz="1470" dirty="0" err="1">
                <a:solidFill>
                  <a:srgbClr val="000000"/>
                </a:solidFill>
                <a:latin typeface="+mj-lt"/>
              </a:rPr>
              <a:t>Nortic</a:t>
            </a:r>
            <a:r>
              <a:rPr lang="es-ES" sz="1470" dirty="0">
                <a:solidFill>
                  <a:srgbClr val="000000"/>
                </a:solidFill>
                <a:latin typeface="+mj-lt"/>
              </a:rPr>
              <a:t>.</a:t>
            </a:r>
            <a:endParaRPr lang="en-US" sz="1470" dirty="0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30" name="Group 26">
            <a:extLst>
              <a:ext uri="{FF2B5EF4-FFF2-40B4-BE49-F238E27FC236}">
                <a16:creationId xmlns:a16="http://schemas.microsoft.com/office/drawing/2014/main" id="{68DAF129-15AD-4426-8EA2-290A8FA684DB}"/>
              </a:ext>
            </a:extLst>
          </p:cNvPr>
          <p:cNvGrpSpPr/>
          <p:nvPr/>
        </p:nvGrpSpPr>
        <p:grpSpPr>
          <a:xfrm>
            <a:off x="3876170" y="4067649"/>
            <a:ext cx="518793" cy="518793"/>
            <a:chOff x="0" y="0"/>
            <a:chExt cx="1037585" cy="1037585"/>
          </a:xfrm>
        </p:grpSpPr>
        <p:pic>
          <p:nvPicPr>
            <p:cNvPr id="31" name="Picture 27">
              <a:extLst>
                <a:ext uri="{FF2B5EF4-FFF2-40B4-BE49-F238E27FC236}">
                  <a16:creationId xmlns:a16="http://schemas.microsoft.com/office/drawing/2014/main" id="{A56AD3DA-6E00-4956-A101-469F0D1FB7B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37585" cy="1037585"/>
            </a:xfrm>
            <a:prstGeom prst="rect">
              <a:avLst/>
            </a:prstGeom>
          </p:spPr>
        </p:pic>
        <p:sp>
          <p:nvSpPr>
            <p:cNvPr id="33" name="TextBox 28">
              <a:extLst>
                <a:ext uri="{FF2B5EF4-FFF2-40B4-BE49-F238E27FC236}">
                  <a16:creationId xmlns:a16="http://schemas.microsoft.com/office/drawing/2014/main" id="{600E5252-59A2-4E0C-AA0F-B6F0A2D700D2}"/>
                </a:ext>
              </a:extLst>
            </p:cNvPr>
            <p:cNvSpPr txBox="1"/>
            <p:nvPr/>
          </p:nvSpPr>
          <p:spPr>
            <a:xfrm>
              <a:off x="66564" y="233288"/>
              <a:ext cx="904461" cy="4825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2"/>
                </a:lnSpc>
              </a:pPr>
              <a:r>
                <a:rPr lang="en-US" sz="1444" dirty="0">
                  <a:solidFill>
                    <a:srgbClr val="F4F4F4"/>
                  </a:solidFill>
                  <a:latin typeface="Lovelo Bold"/>
                </a:rPr>
                <a:t>1</a:t>
              </a:r>
            </a:p>
          </p:txBody>
        </p:sp>
      </p:grpSp>
      <p:sp>
        <p:nvSpPr>
          <p:cNvPr id="13" name="Rectángulo 12">
            <a:extLst>
              <a:ext uri="{FF2B5EF4-FFF2-40B4-BE49-F238E27FC236}">
                <a16:creationId xmlns:a16="http://schemas.microsoft.com/office/drawing/2014/main" id="{1FD6DA91-FEE9-41DD-B4A5-4105232FC0E9}"/>
              </a:ext>
            </a:extLst>
          </p:cNvPr>
          <p:cNvSpPr/>
          <p:nvPr/>
        </p:nvSpPr>
        <p:spPr>
          <a:xfrm>
            <a:off x="4477712" y="4948243"/>
            <a:ext cx="6096000" cy="65832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s-ES" sz="1470" b="1" dirty="0">
                <a:solidFill>
                  <a:srgbClr val="000000"/>
                </a:solidFill>
                <a:latin typeface="+mj-lt"/>
              </a:rPr>
              <a:t>FII-DIGECOG-TI-016 </a:t>
            </a:r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s-ES" sz="1470" dirty="0">
                <a:solidFill>
                  <a:srgbClr val="000000"/>
                </a:solidFill>
                <a:latin typeface="+mj-lt"/>
              </a:rPr>
              <a:t>Porcentaje de implementación de la oficina sin papeles de acuerdo al plan.</a:t>
            </a:r>
            <a:endParaRPr lang="es-DO" sz="1470" dirty="0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41" name="Group 26">
            <a:extLst>
              <a:ext uri="{FF2B5EF4-FFF2-40B4-BE49-F238E27FC236}">
                <a16:creationId xmlns:a16="http://schemas.microsoft.com/office/drawing/2014/main" id="{8375CDA6-2C84-4852-83F7-5473990BD747}"/>
              </a:ext>
            </a:extLst>
          </p:cNvPr>
          <p:cNvGrpSpPr/>
          <p:nvPr/>
        </p:nvGrpSpPr>
        <p:grpSpPr>
          <a:xfrm>
            <a:off x="3895712" y="5026978"/>
            <a:ext cx="518793" cy="518793"/>
            <a:chOff x="0" y="0"/>
            <a:chExt cx="1037585" cy="1037585"/>
          </a:xfrm>
        </p:grpSpPr>
        <p:pic>
          <p:nvPicPr>
            <p:cNvPr id="42" name="Picture 27">
              <a:extLst>
                <a:ext uri="{FF2B5EF4-FFF2-40B4-BE49-F238E27FC236}">
                  <a16:creationId xmlns:a16="http://schemas.microsoft.com/office/drawing/2014/main" id="{7BFBC684-A654-4561-A9C0-70AD95A8E0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37585" cy="1037585"/>
            </a:xfrm>
            <a:prstGeom prst="rect">
              <a:avLst/>
            </a:prstGeom>
          </p:spPr>
        </p:pic>
        <p:sp>
          <p:nvSpPr>
            <p:cNvPr id="43" name="TextBox 28">
              <a:extLst>
                <a:ext uri="{FF2B5EF4-FFF2-40B4-BE49-F238E27FC236}">
                  <a16:creationId xmlns:a16="http://schemas.microsoft.com/office/drawing/2014/main" id="{D8968F6F-1783-4696-9CDC-690BA1B48643}"/>
                </a:ext>
              </a:extLst>
            </p:cNvPr>
            <p:cNvSpPr txBox="1"/>
            <p:nvPr/>
          </p:nvSpPr>
          <p:spPr>
            <a:xfrm>
              <a:off x="66564" y="233288"/>
              <a:ext cx="904461" cy="4825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2"/>
                </a:lnSpc>
              </a:pPr>
              <a:r>
                <a:rPr lang="en-US" sz="1444" dirty="0">
                  <a:solidFill>
                    <a:srgbClr val="F4F4F4"/>
                  </a:solidFill>
                  <a:latin typeface="Lovelo Bold"/>
                </a:rPr>
                <a:t>100%</a:t>
              </a:r>
            </a:p>
          </p:txBody>
        </p:sp>
      </p:grpSp>
      <p:sp>
        <p:nvSpPr>
          <p:cNvPr id="34" name="TextBox 38">
            <a:extLst>
              <a:ext uri="{FF2B5EF4-FFF2-40B4-BE49-F238E27FC236}">
                <a16:creationId xmlns:a16="http://schemas.microsoft.com/office/drawing/2014/main" id="{BFE26820-57B6-4D4A-A08F-01D42C397D06}"/>
              </a:ext>
            </a:extLst>
          </p:cNvPr>
          <p:cNvSpPr txBox="1"/>
          <p:nvPr/>
        </p:nvSpPr>
        <p:spPr>
          <a:xfrm>
            <a:off x="2326078" y="864384"/>
            <a:ext cx="7539845" cy="4215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12"/>
              </a:lnSpc>
              <a:spcBef>
                <a:spcPct val="0"/>
              </a:spcBef>
            </a:pPr>
            <a:r>
              <a:rPr lang="en-US" sz="2579" dirty="0" err="1">
                <a:solidFill>
                  <a:schemeClr val="tx2"/>
                </a:solidFill>
                <a:latin typeface="Aileron Regular Bold"/>
              </a:rPr>
              <a:t>Metas</a:t>
            </a:r>
            <a:r>
              <a:rPr lang="en-US" sz="2579" dirty="0">
                <a:solidFill>
                  <a:schemeClr val="tx2"/>
                </a:solidFill>
                <a:latin typeface="Aileron Regular Bold"/>
              </a:rPr>
              <a:t> POA </a:t>
            </a:r>
            <a:r>
              <a:rPr lang="en-US" sz="2579" dirty="0" err="1">
                <a:solidFill>
                  <a:schemeClr val="tx2"/>
                </a:solidFill>
                <a:latin typeface="Aileron Regular Bold"/>
              </a:rPr>
              <a:t>segundo</a:t>
            </a:r>
            <a:r>
              <a:rPr lang="en-US" sz="2579" dirty="0">
                <a:solidFill>
                  <a:schemeClr val="tx2"/>
                </a:solidFill>
                <a:latin typeface="Aileron Regular Bold"/>
              </a:rPr>
              <a:t> </a:t>
            </a:r>
            <a:r>
              <a:rPr lang="en-US" sz="2579" dirty="0" err="1">
                <a:solidFill>
                  <a:schemeClr val="tx2"/>
                </a:solidFill>
                <a:latin typeface="Aileron Regular Bold"/>
              </a:rPr>
              <a:t>trimestre</a:t>
            </a:r>
            <a:r>
              <a:rPr lang="en-US" sz="2579" dirty="0">
                <a:solidFill>
                  <a:schemeClr val="tx2"/>
                </a:solidFill>
                <a:latin typeface="Aileron Regular Bold"/>
              </a:rPr>
              <a:t> del 2024</a:t>
            </a:r>
          </a:p>
        </p:txBody>
      </p:sp>
      <p:sp>
        <p:nvSpPr>
          <p:cNvPr id="35" name="TextBox 14">
            <a:extLst>
              <a:ext uri="{FF2B5EF4-FFF2-40B4-BE49-F238E27FC236}">
                <a16:creationId xmlns:a16="http://schemas.microsoft.com/office/drawing/2014/main" id="{28AB6737-6EF4-45BF-812B-CFE7CEE3CC03}"/>
              </a:ext>
            </a:extLst>
          </p:cNvPr>
          <p:cNvSpPr txBox="1"/>
          <p:nvPr/>
        </p:nvSpPr>
        <p:spPr>
          <a:xfrm>
            <a:off x="329624" y="2176741"/>
            <a:ext cx="3405714" cy="17649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00"/>
              </a:lnSpc>
            </a:pPr>
            <a:r>
              <a:rPr lang="en-US" sz="2800" b="1" spc="42" dirty="0" err="1">
                <a:solidFill>
                  <a:srgbClr val="19486A"/>
                </a:solidFill>
                <a:latin typeface="+mj-lt"/>
              </a:rPr>
              <a:t>Departamento</a:t>
            </a:r>
            <a:r>
              <a:rPr lang="en-US" sz="2800" b="1" spc="42" dirty="0">
                <a:solidFill>
                  <a:srgbClr val="19486A"/>
                </a:solidFill>
                <a:latin typeface="+mj-lt"/>
              </a:rPr>
              <a:t> de </a:t>
            </a:r>
            <a:r>
              <a:rPr lang="en-US" sz="2800" b="1" spc="42" dirty="0" err="1">
                <a:solidFill>
                  <a:srgbClr val="19486A"/>
                </a:solidFill>
                <a:latin typeface="+mj-lt"/>
              </a:rPr>
              <a:t>Tecnologías</a:t>
            </a:r>
            <a:r>
              <a:rPr lang="en-US" sz="2800" b="1" spc="42" dirty="0">
                <a:solidFill>
                  <a:srgbClr val="19486A"/>
                </a:solidFill>
                <a:latin typeface="+mj-lt"/>
              </a:rPr>
              <a:t> de la </a:t>
            </a:r>
            <a:r>
              <a:rPr lang="en-US" sz="2800" b="1" spc="42" dirty="0" err="1">
                <a:solidFill>
                  <a:srgbClr val="19486A"/>
                </a:solidFill>
                <a:latin typeface="+mj-lt"/>
              </a:rPr>
              <a:t>Información</a:t>
            </a:r>
            <a:r>
              <a:rPr lang="en-US" sz="2800" b="1" spc="42" dirty="0">
                <a:solidFill>
                  <a:srgbClr val="19486A"/>
                </a:solidFill>
                <a:latin typeface="+mj-lt"/>
              </a:rPr>
              <a:t> y </a:t>
            </a:r>
            <a:r>
              <a:rPr lang="en-US" sz="2800" b="1" spc="42" dirty="0" err="1">
                <a:solidFill>
                  <a:srgbClr val="19486A"/>
                </a:solidFill>
                <a:latin typeface="+mj-lt"/>
              </a:rPr>
              <a:t>Comunicación</a:t>
            </a:r>
            <a:r>
              <a:rPr lang="en-US" sz="2800" b="1" spc="42" dirty="0">
                <a:solidFill>
                  <a:srgbClr val="19486A"/>
                </a:solidFill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416922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53" y="15240"/>
            <a:ext cx="12192000" cy="682752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125" y="5597829"/>
            <a:ext cx="2523078" cy="1229691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948123" y="504105"/>
            <a:ext cx="9347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2400" b="1" dirty="0">
                <a:solidFill>
                  <a:schemeClr val="accent1">
                    <a:lumMod val="75000"/>
                  </a:schemeClr>
                </a:solidFill>
              </a:rPr>
              <a:t>Departamento Jurídico </a:t>
            </a:r>
          </a:p>
        </p:txBody>
      </p:sp>
      <p:sp>
        <p:nvSpPr>
          <p:cNvPr id="2" name="AutoShape 2" descr="Seis Mejores Prácticas Para Optimizar las Pruebas del Programa de  Cumplimiento en Su Banco - ACAMS Tod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DO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1926009"/>
              </p:ext>
            </p:extLst>
          </p:nvPr>
        </p:nvGraphicFramePr>
        <p:xfrm>
          <a:off x="1106743" y="1311693"/>
          <a:ext cx="9347344" cy="35933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07640">
                  <a:extLst>
                    <a:ext uri="{9D8B030D-6E8A-4147-A177-3AD203B41FA5}">
                      <a16:colId xmlns:a16="http://schemas.microsoft.com/office/drawing/2014/main" val="1213153958"/>
                    </a:ext>
                  </a:extLst>
                </a:gridCol>
                <a:gridCol w="1398380">
                  <a:extLst>
                    <a:ext uri="{9D8B030D-6E8A-4147-A177-3AD203B41FA5}">
                      <a16:colId xmlns:a16="http://schemas.microsoft.com/office/drawing/2014/main" val="2684091409"/>
                    </a:ext>
                  </a:extLst>
                </a:gridCol>
                <a:gridCol w="702383">
                  <a:extLst>
                    <a:ext uri="{9D8B030D-6E8A-4147-A177-3AD203B41FA5}">
                      <a16:colId xmlns:a16="http://schemas.microsoft.com/office/drawing/2014/main" val="276222616"/>
                    </a:ext>
                  </a:extLst>
                </a:gridCol>
                <a:gridCol w="821884">
                  <a:extLst>
                    <a:ext uri="{9D8B030D-6E8A-4147-A177-3AD203B41FA5}">
                      <a16:colId xmlns:a16="http://schemas.microsoft.com/office/drawing/2014/main" val="2432468366"/>
                    </a:ext>
                  </a:extLst>
                </a:gridCol>
                <a:gridCol w="831554">
                  <a:extLst>
                    <a:ext uri="{9D8B030D-6E8A-4147-A177-3AD203B41FA5}">
                      <a16:colId xmlns:a16="http://schemas.microsoft.com/office/drawing/2014/main" val="674355049"/>
                    </a:ext>
                  </a:extLst>
                </a:gridCol>
                <a:gridCol w="1885503">
                  <a:extLst>
                    <a:ext uri="{9D8B030D-6E8A-4147-A177-3AD203B41FA5}">
                      <a16:colId xmlns:a16="http://schemas.microsoft.com/office/drawing/2014/main" val="10177402"/>
                    </a:ext>
                  </a:extLst>
                </a:gridCol>
              </a:tblGrid>
              <a:tr h="22346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100" b="1" u="none" strike="noStrike" dirty="0">
                          <a:effectLst/>
                          <a:latin typeface="+mj-lt"/>
                        </a:rPr>
                        <a:t>Nombre del Indicador </a:t>
                      </a:r>
                      <a:endParaRPr lang="es-DO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100" b="1" u="none" strike="noStrike" dirty="0">
                          <a:effectLst/>
                          <a:latin typeface="+mj-lt"/>
                        </a:rPr>
                        <a:t>Meta programada T1</a:t>
                      </a:r>
                      <a:endParaRPr lang="es-DO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DO" sz="1100" b="1" u="none" strike="noStrike" dirty="0">
                          <a:effectLst/>
                          <a:latin typeface="+mj-lt"/>
                        </a:rPr>
                        <a:t>2024</a:t>
                      </a:r>
                      <a:endParaRPr lang="es-DO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DO" sz="1100" b="1" u="none" strike="noStrike" dirty="0">
                          <a:effectLst/>
                          <a:latin typeface="+mj-lt"/>
                        </a:rPr>
                        <a:t>Promedio ejecución trimestre</a:t>
                      </a:r>
                      <a:endParaRPr lang="es-DO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304220"/>
                  </a:ext>
                </a:extLst>
              </a:tr>
              <a:tr h="223460"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S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Enero</a:t>
                      </a:r>
                      <a:endParaRPr lang="es-DO" sz="1100" b="1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Febrero</a:t>
                      </a:r>
                    </a:p>
                  </a:txBody>
                  <a:tcPr marL="9445" marR="9445" marT="94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Marzo</a:t>
                      </a:r>
                    </a:p>
                  </a:txBody>
                  <a:tcPr marL="9445" marR="9445" marT="94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284399"/>
                  </a:ext>
                </a:extLst>
              </a:tr>
              <a:tr h="584591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FII-DIGECOG-DJ-001: Cantidad de auditorías de cumplimiento legal.</a:t>
                      </a:r>
                      <a:endParaRPr lang="es-DO" sz="11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9048282"/>
                  </a:ext>
                </a:extLst>
              </a:tr>
              <a:tr h="775864">
                <a:tc>
                  <a:txBody>
                    <a:bodyPr/>
                    <a:lstStyle/>
                    <a:p>
                      <a:pPr algn="just" fontAlgn="ctr"/>
                      <a:r>
                        <a:rPr lang="es-DO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FII-Digecog-DJ-002: Cantidad de leyes, reglamentos, decretos, procedimientos divulgados.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384025"/>
                  </a:ext>
                </a:extLst>
              </a:tr>
              <a:tr h="595311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FII-Digecog-DJ-003: Cantidad de capítulos 1, sobre marco legal del Estado de Recaudación e Inversión de las Rentas (ERIR).</a:t>
                      </a:r>
                      <a:endParaRPr lang="es-DO" sz="11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762326"/>
                  </a:ext>
                </a:extLst>
              </a:tr>
              <a:tr h="595311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FII-Digecog-DJ-004: Porcentaje de acuerdos interinstitucionales elaborados y monitoreados. </a:t>
                      </a:r>
                      <a:endParaRPr lang="es-DO" sz="11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169286"/>
                  </a:ext>
                </a:extLst>
              </a:tr>
              <a:tr h="595311">
                <a:tc>
                  <a:txBody>
                    <a:bodyPr/>
                    <a:lstStyle/>
                    <a:p>
                      <a:pPr algn="just" fontAlgn="ctr"/>
                      <a:r>
                        <a:rPr lang="es-DO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FII-DIGECOG-DJ-006: Porcentaje de contratos y adendas elaborados, notariados o renovados.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kumimoji="0" lang="es-DO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kumimoji="0" lang="es-DO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kumimoji="0" lang="es-DO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5619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72012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37"/>
            <a:ext cx="12192000" cy="682752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125" y="5597829"/>
            <a:ext cx="2523078" cy="1229691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862079" y="406396"/>
            <a:ext cx="6467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2400" b="1" dirty="0">
                <a:solidFill>
                  <a:schemeClr val="accent1">
                    <a:lumMod val="75000"/>
                  </a:schemeClr>
                </a:solidFill>
              </a:rPr>
              <a:t>Departamento Jurídico </a:t>
            </a:r>
          </a:p>
        </p:txBody>
      </p:sp>
      <p:sp>
        <p:nvSpPr>
          <p:cNvPr id="2" name="AutoShape 2" descr="Seis Mejores Prácticas Para Optimizar las Pruebas del Programa de  Cumplimiento en Su Banco - ACAMS Tod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DO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5564681"/>
              </p:ext>
            </p:extLst>
          </p:nvPr>
        </p:nvGraphicFramePr>
        <p:xfrm>
          <a:off x="1215540" y="1171446"/>
          <a:ext cx="9347344" cy="24134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07640">
                  <a:extLst>
                    <a:ext uri="{9D8B030D-6E8A-4147-A177-3AD203B41FA5}">
                      <a16:colId xmlns:a16="http://schemas.microsoft.com/office/drawing/2014/main" val="1213153958"/>
                    </a:ext>
                  </a:extLst>
                </a:gridCol>
                <a:gridCol w="1398380">
                  <a:extLst>
                    <a:ext uri="{9D8B030D-6E8A-4147-A177-3AD203B41FA5}">
                      <a16:colId xmlns:a16="http://schemas.microsoft.com/office/drawing/2014/main" val="2684091409"/>
                    </a:ext>
                  </a:extLst>
                </a:gridCol>
                <a:gridCol w="702383">
                  <a:extLst>
                    <a:ext uri="{9D8B030D-6E8A-4147-A177-3AD203B41FA5}">
                      <a16:colId xmlns:a16="http://schemas.microsoft.com/office/drawing/2014/main" val="276222616"/>
                    </a:ext>
                  </a:extLst>
                </a:gridCol>
                <a:gridCol w="821884">
                  <a:extLst>
                    <a:ext uri="{9D8B030D-6E8A-4147-A177-3AD203B41FA5}">
                      <a16:colId xmlns:a16="http://schemas.microsoft.com/office/drawing/2014/main" val="2432468366"/>
                    </a:ext>
                  </a:extLst>
                </a:gridCol>
                <a:gridCol w="831554">
                  <a:extLst>
                    <a:ext uri="{9D8B030D-6E8A-4147-A177-3AD203B41FA5}">
                      <a16:colId xmlns:a16="http://schemas.microsoft.com/office/drawing/2014/main" val="674355049"/>
                    </a:ext>
                  </a:extLst>
                </a:gridCol>
                <a:gridCol w="1885503">
                  <a:extLst>
                    <a:ext uri="{9D8B030D-6E8A-4147-A177-3AD203B41FA5}">
                      <a16:colId xmlns:a16="http://schemas.microsoft.com/office/drawing/2014/main" val="10177402"/>
                    </a:ext>
                  </a:extLst>
                </a:gridCol>
              </a:tblGrid>
              <a:tr h="22346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100" b="1" u="none" strike="noStrike" dirty="0">
                          <a:effectLst/>
                          <a:latin typeface="+mj-lt"/>
                        </a:rPr>
                        <a:t>Nombre del Indicador </a:t>
                      </a:r>
                      <a:endParaRPr lang="es-DO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100" b="1" u="none" strike="noStrike" dirty="0">
                          <a:effectLst/>
                          <a:latin typeface="+mj-lt"/>
                        </a:rPr>
                        <a:t>Meta programada T1</a:t>
                      </a:r>
                      <a:endParaRPr lang="es-DO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dirty="0">
                          <a:effectLst/>
                          <a:latin typeface="+mj-lt"/>
                        </a:rPr>
                        <a:t>2024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DO" sz="1100" b="1" u="none" strike="noStrike" dirty="0">
                          <a:effectLst/>
                          <a:latin typeface="+mj-lt"/>
                        </a:rPr>
                        <a:t>Promedio ejecución trimestre</a:t>
                      </a:r>
                      <a:endParaRPr lang="es-DO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304220"/>
                  </a:ext>
                </a:extLst>
              </a:tr>
              <a:tr h="223460"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Enero</a:t>
                      </a:r>
                      <a:endParaRPr lang="es-DO" sz="1200" b="1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Febrero</a:t>
                      </a:r>
                    </a:p>
                  </a:txBody>
                  <a:tcPr marL="9445" marR="9445" marT="94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Marzo</a:t>
                      </a:r>
                    </a:p>
                  </a:txBody>
                  <a:tcPr marL="9445" marR="9445" marT="94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284399"/>
                  </a:ext>
                </a:extLst>
              </a:tr>
              <a:tr h="775864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FII-DIGECOG-DJ-007: Porcentajes de asesorías y procesos legales en respuesta a requerimientos de las áreas.</a:t>
                      </a:r>
                      <a:endParaRPr lang="es-DO" sz="11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100%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kumimoji="0" lang="es-DO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kumimoji="0" lang="es-DO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384025"/>
                  </a:ext>
                </a:extLst>
              </a:tr>
              <a:tr h="595311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FII-DIGECOG-DJ-010: Porcentaje de las actividades establecidas del programa de cultura antisoborno y cumplimento.</a:t>
                      </a:r>
                      <a:endParaRPr lang="es-DO" sz="11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90%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90%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169286"/>
                  </a:ext>
                </a:extLst>
              </a:tr>
              <a:tr h="595311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Total de indicadores medidos</a:t>
                      </a:r>
                      <a:r>
                        <a:rPr lang="es-ES" sz="110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T1:  7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DO" sz="1100" u="none" strike="noStrike" kern="1200" dirty="0">
                        <a:solidFill>
                          <a:schemeClr val="dk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DO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DO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DO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561987"/>
                  </a:ext>
                </a:extLst>
              </a:tr>
            </a:tbl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8595076E-C487-417C-AA78-DD78C858B83C}"/>
              </a:ext>
            </a:extLst>
          </p:cNvPr>
          <p:cNvSpPr txBox="1"/>
          <p:nvPr/>
        </p:nvSpPr>
        <p:spPr>
          <a:xfrm>
            <a:off x="4598337" y="4112009"/>
            <a:ext cx="2046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/>
              <a:t>Efectividad Departamento </a:t>
            </a:r>
            <a:endParaRPr lang="es-DO" sz="1200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73A4A9C-086F-4F7F-8459-21718EE8F9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671" y="3654708"/>
            <a:ext cx="1191600" cy="11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8336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200778" y="1447800"/>
            <a:ext cx="8205079" cy="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1578070" y="4897884"/>
            <a:ext cx="1253665" cy="1253665"/>
            <a:chOff x="0" y="0"/>
            <a:chExt cx="1913890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AE8ED"/>
            </a:solidFill>
          </p:spPr>
        </p:sp>
      </p:grpSp>
      <p:sp>
        <p:nvSpPr>
          <p:cNvPr id="5" name="AutoShape 5"/>
          <p:cNvSpPr/>
          <p:nvPr/>
        </p:nvSpPr>
        <p:spPr>
          <a:xfrm>
            <a:off x="-94423" y="6165850"/>
            <a:ext cx="8096221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5800" y="4065985"/>
            <a:ext cx="892269" cy="210621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 l="4133" r="4133"/>
          <a:stretch>
            <a:fillRect/>
          </a:stretch>
        </p:blipFill>
        <p:spPr>
          <a:xfrm>
            <a:off x="10987406" y="95218"/>
            <a:ext cx="1037589" cy="61604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24721" y="69752"/>
            <a:ext cx="1094615" cy="66698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78069" y="4897884"/>
            <a:ext cx="1274316" cy="1274316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289130" y="2604016"/>
            <a:ext cx="3405714" cy="954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50"/>
              </a:lnSpc>
            </a:pPr>
            <a:r>
              <a:rPr lang="en-US" sz="3000" b="1" spc="45" dirty="0" err="1">
                <a:solidFill>
                  <a:srgbClr val="19486A"/>
                </a:solidFill>
                <a:latin typeface="+mj-lt"/>
              </a:rPr>
              <a:t>Departamento</a:t>
            </a:r>
            <a:r>
              <a:rPr lang="en-US" sz="3000" b="1" spc="45" dirty="0">
                <a:solidFill>
                  <a:srgbClr val="19486A"/>
                </a:solidFill>
                <a:latin typeface="+mj-lt"/>
              </a:rPr>
              <a:t> </a:t>
            </a:r>
            <a:r>
              <a:rPr lang="en-US" sz="3000" b="1" spc="45" dirty="0" err="1">
                <a:solidFill>
                  <a:srgbClr val="19486A"/>
                </a:solidFill>
                <a:latin typeface="+mj-lt"/>
              </a:rPr>
              <a:t>Jurídico</a:t>
            </a:r>
            <a:r>
              <a:rPr lang="en-US" sz="3000" b="1" spc="45" dirty="0">
                <a:solidFill>
                  <a:srgbClr val="19486A"/>
                </a:solidFill>
                <a:latin typeface="+mj-lt"/>
              </a:rPr>
              <a:t>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578165" y="1749883"/>
            <a:ext cx="4427223" cy="5209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b="1" dirty="0">
                <a:solidFill>
                  <a:srgbClr val="000000"/>
                </a:solidFill>
                <a:latin typeface="+mj-lt"/>
              </a:rPr>
              <a:t>FII-DIGECOG-DJ-001 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dirty="0">
                <a:solidFill>
                  <a:srgbClr val="000000"/>
                </a:solidFill>
                <a:latin typeface="+mj-lt"/>
              </a:rPr>
              <a:t>Cantidad de auditorías de cumplimiento legal.</a:t>
            </a:r>
            <a:endParaRPr lang="en-US" sz="1466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8120204" y="6049949"/>
            <a:ext cx="3385997" cy="1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Poppins Light"/>
              </a:rPr>
              <a:t>Departamento de Planificación y Desarrolllo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594095" y="3275369"/>
            <a:ext cx="7364003" cy="520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b="1" dirty="0">
                <a:solidFill>
                  <a:srgbClr val="000000"/>
                </a:solidFill>
                <a:latin typeface="+mj-lt"/>
              </a:rPr>
              <a:t>FII-DIGECOG-DJ-005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dirty="0">
                <a:solidFill>
                  <a:srgbClr val="000000"/>
                </a:solidFill>
                <a:latin typeface="+mj-lt"/>
              </a:rPr>
              <a:t>Porcentaje de procesos de compras y contrataciones realizados oportunamente.</a:t>
            </a:r>
            <a:endParaRPr lang="en-US" sz="1466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4595664" y="4279259"/>
            <a:ext cx="7592505" cy="520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n-US" sz="1466" b="1" dirty="0">
                <a:solidFill>
                  <a:srgbClr val="000000"/>
                </a:solidFill>
                <a:latin typeface="+mj-lt"/>
              </a:rPr>
              <a:t>FII-DIGECOG-DJ-006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n-US" sz="1466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+mj-lt"/>
              </a:rPr>
              <a:t>Porcentaje</a:t>
            </a:r>
            <a:r>
              <a:rPr lang="en-US" sz="1466" dirty="0">
                <a:solidFill>
                  <a:srgbClr val="000000"/>
                </a:solidFill>
                <a:latin typeface="+mj-lt"/>
              </a:rPr>
              <a:t> de </a:t>
            </a:r>
            <a:r>
              <a:rPr lang="en-US" sz="1466" dirty="0" err="1">
                <a:solidFill>
                  <a:srgbClr val="000000"/>
                </a:solidFill>
                <a:latin typeface="+mj-lt"/>
              </a:rPr>
              <a:t>contratos</a:t>
            </a:r>
            <a:r>
              <a:rPr lang="en-US" sz="1466" dirty="0">
                <a:solidFill>
                  <a:srgbClr val="000000"/>
                </a:solidFill>
                <a:latin typeface="+mj-lt"/>
              </a:rPr>
              <a:t> y </a:t>
            </a:r>
            <a:r>
              <a:rPr lang="en-US" sz="1466" dirty="0" err="1">
                <a:solidFill>
                  <a:srgbClr val="000000"/>
                </a:solidFill>
                <a:latin typeface="+mj-lt"/>
              </a:rPr>
              <a:t>adendas</a:t>
            </a:r>
            <a:r>
              <a:rPr lang="en-US" sz="1466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+mj-lt"/>
              </a:rPr>
              <a:t>elaborados</a:t>
            </a:r>
            <a:r>
              <a:rPr lang="en-US" sz="1466" dirty="0">
                <a:solidFill>
                  <a:srgbClr val="000000"/>
                </a:solidFill>
                <a:latin typeface="+mj-lt"/>
              </a:rPr>
              <a:t>, </a:t>
            </a:r>
            <a:r>
              <a:rPr lang="en-US" sz="1466" dirty="0" err="1">
                <a:solidFill>
                  <a:srgbClr val="000000"/>
                </a:solidFill>
                <a:latin typeface="+mj-lt"/>
              </a:rPr>
              <a:t>notariados</a:t>
            </a:r>
            <a:r>
              <a:rPr lang="en-US" sz="1466" dirty="0">
                <a:solidFill>
                  <a:srgbClr val="000000"/>
                </a:solidFill>
                <a:latin typeface="+mj-lt"/>
              </a:rPr>
              <a:t> o </a:t>
            </a:r>
            <a:r>
              <a:rPr lang="en-US" sz="1466" dirty="0" err="1">
                <a:solidFill>
                  <a:srgbClr val="000000"/>
                </a:solidFill>
                <a:latin typeface="+mj-lt"/>
              </a:rPr>
              <a:t>renovados</a:t>
            </a:r>
            <a:r>
              <a:rPr lang="en-US" sz="1466" dirty="0">
                <a:solidFill>
                  <a:srgbClr val="000000"/>
                </a:solidFill>
                <a:latin typeface="+mj-lt"/>
              </a:rPr>
              <a:t>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595664" y="5173153"/>
            <a:ext cx="7273529" cy="5209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b="1" dirty="0">
                <a:solidFill>
                  <a:srgbClr val="000000"/>
                </a:solidFill>
                <a:latin typeface="+mj-lt"/>
              </a:rPr>
              <a:t>FII-DIGECOG-DJ-007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dirty="0">
                <a:solidFill>
                  <a:srgbClr val="000000"/>
                </a:solidFill>
                <a:latin typeface="+mj-lt"/>
              </a:rPr>
              <a:t>Porcentajes de asesorías y procesos legales en respuesta a requerimientos de las áreas.</a:t>
            </a:r>
            <a:endParaRPr lang="en-US" sz="1466" dirty="0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24" name="Group 24"/>
          <p:cNvGrpSpPr/>
          <p:nvPr/>
        </p:nvGrpSpPr>
        <p:grpSpPr>
          <a:xfrm>
            <a:off x="3852869" y="1722867"/>
            <a:ext cx="518793" cy="518793"/>
            <a:chOff x="0" y="0"/>
            <a:chExt cx="1037585" cy="1037585"/>
          </a:xfrm>
        </p:grpSpPr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37585" cy="1037585"/>
            </a:xfrm>
            <a:prstGeom prst="rect">
              <a:avLst/>
            </a:prstGeom>
          </p:spPr>
        </p:pic>
        <p:sp>
          <p:nvSpPr>
            <p:cNvPr id="26" name="TextBox 26"/>
            <p:cNvSpPr txBox="1"/>
            <p:nvPr/>
          </p:nvSpPr>
          <p:spPr>
            <a:xfrm>
              <a:off x="66564" y="233288"/>
              <a:ext cx="904461" cy="4825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2"/>
                </a:lnSpc>
              </a:pPr>
              <a:r>
                <a:rPr lang="en-US" sz="1444">
                  <a:solidFill>
                    <a:srgbClr val="F4F4F4"/>
                  </a:solidFill>
                  <a:latin typeface="Lovelo Bold"/>
                </a:rPr>
                <a:t>1</a:t>
              </a: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3852869" y="3389776"/>
            <a:ext cx="518793" cy="518793"/>
            <a:chOff x="0" y="0"/>
            <a:chExt cx="1037585" cy="1037585"/>
          </a:xfrm>
        </p:grpSpPr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37585" cy="1037585"/>
            </a:xfrm>
            <a:prstGeom prst="rect">
              <a:avLst/>
            </a:prstGeom>
          </p:spPr>
        </p:pic>
        <p:sp>
          <p:nvSpPr>
            <p:cNvPr id="32" name="TextBox 32"/>
            <p:cNvSpPr txBox="1"/>
            <p:nvPr/>
          </p:nvSpPr>
          <p:spPr>
            <a:xfrm>
              <a:off x="66564" y="233288"/>
              <a:ext cx="904461" cy="4750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2"/>
                </a:lnSpc>
              </a:pPr>
              <a:r>
                <a:rPr lang="en-US" sz="1333" dirty="0">
                  <a:solidFill>
                    <a:srgbClr val="F4F4F4"/>
                  </a:solidFill>
                  <a:latin typeface="Lovelo Bold"/>
                </a:rPr>
                <a:t>100%</a:t>
              </a: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3852869" y="4165841"/>
            <a:ext cx="559139" cy="526227"/>
            <a:chOff x="0" y="0"/>
            <a:chExt cx="1037585" cy="1037585"/>
          </a:xfrm>
        </p:grpSpPr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37585" cy="1037585"/>
            </a:xfrm>
            <a:prstGeom prst="rect">
              <a:avLst/>
            </a:prstGeom>
          </p:spPr>
        </p:pic>
        <p:sp>
          <p:nvSpPr>
            <p:cNvPr id="35" name="TextBox 35"/>
            <p:cNvSpPr txBox="1"/>
            <p:nvPr/>
          </p:nvSpPr>
          <p:spPr>
            <a:xfrm>
              <a:off x="66563" y="233287"/>
              <a:ext cx="904460" cy="4682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2"/>
                </a:lnSpc>
              </a:pPr>
              <a:r>
                <a:rPr lang="en-US" sz="1333" dirty="0">
                  <a:solidFill>
                    <a:srgbClr val="F4F4F4"/>
                  </a:solidFill>
                  <a:latin typeface="Lovelo Bold"/>
                </a:rPr>
                <a:t>100%</a:t>
              </a:r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3873041" y="5119092"/>
            <a:ext cx="518793" cy="518793"/>
            <a:chOff x="0" y="0"/>
            <a:chExt cx="1037585" cy="1037585"/>
          </a:xfrm>
        </p:grpSpPr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37585" cy="1037585"/>
            </a:xfrm>
            <a:prstGeom prst="rect">
              <a:avLst/>
            </a:prstGeom>
          </p:spPr>
        </p:pic>
        <p:sp>
          <p:nvSpPr>
            <p:cNvPr id="38" name="TextBox 38"/>
            <p:cNvSpPr txBox="1"/>
            <p:nvPr/>
          </p:nvSpPr>
          <p:spPr>
            <a:xfrm>
              <a:off x="66564" y="233288"/>
              <a:ext cx="904461" cy="4750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2"/>
                </a:lnSpc>
              </a:pPr>
              <a:r>
                <a:rPr lang="en-US" sz="1333" dirty="0">
                  <a:solidFill>
                    <a:srgbClr val="F4F4F4"/>
                  </a:solidFill>
                  <a:latin typeface="Lovelo Bold"/>
                </a:rPr>
                <a:t>100%</a:t>
              </a:r>
            </a:p>
          </p:txBody>
        </p:sp>
      </p:grpSp>
      <p:sp>
        <p:nvSpPr>
          <p:cNvPr id="50" name="Rectángulo 49">
            <a:extLst>
              <a:ext uri="{FF2B5EF4-FFF2-40B4-BE49-F238E27FC236}">
                <a16:creationId xmlns:a16="http://schemas.microsoft.com/office/drawing/2014/main" id="{C77D2D3E-257E-4BA7-A420-8241126B4DFD}"/>
              </a:ext>
            </a:extLst>
          </p:cNvPr>
          <p:cNvSpPr/>
          <p:nvPr/>
        </p:nvSpPr>
        <p:spPr>
          <a:xfrm>
            <a:off x="4570033" y="2607135"/>
            <a:ext cx="5588709" cy="5434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66" b="1" dirty="0">
                <a:solidFill>
                  <a:srgbClr val="000000"/>
                </a:solidFill>
                <a:latin typeface="+mj-lt"/>
              </a:rPr>
              <a:t>FII-Digecog-DJ-004 </a:t>
            </a:r>
          </a:p>
          <a:p>
            <a:r>
              <a:rPr lang="es-ES" sz="1466" dirty="0">
                <a:solidFill>
                  <a:srgbClr val="000000"/>
                </a:solidFill>
                <a:latin typeface="+mj-lt"/>
              </a:rPr>
              <a:t>Porcentaje de acuerdos interinstitucionales elaborados y monitoreados</a:t>
            </a:r>
            <a:r>
              <a:rPr lang="es-DO" sz="1466" dirty="0">
                <a:solidFill>
                  <a:srgbClr val="000000"/>
                </a:solidFill>
                <a:latin typeface="+mj-lt"/>
              </a:rPr>
              <a:t>.</a:t>
            </a:r>
          </a:p>
        </p:txBody>
      </p:sp>
      <p:grpSp>
        <p:nvGrpSpPr>
          <p:cNvPr id="51" name="Group 24">
            <a:extLst>
              <a:ext uri="{FF2B5EF4-FFF2-40B4-BE49-F238E27FC236}">
                <a16:creationId xmlns:a16="http://schemas.microsoft.com/office/drawing/2014/main" id="{5C0574D9-2B07-4B8D-B9C0-CB339B0D46E1}"/>
              </a:ext>
            </a:extLst>
          </p:cNvPr>
          <p:cNvGrpSpPr/>
          <p:nvPr/>
        </p:nvGrpSpPr>
        <p:grpSpPr>
          <a:xfrm>
            <a:off x="3875255" y="2517143"/>
            <a:ext cx="518793" cy="518793"/>
            <a:chOff x="0" y="0"/>
            <a:chExt cx="1037585" cy="1037585"/>
          </a:xfrm>
        </p:grpSpPr>
        <p:pic>
          <p:nvPicPr>
            <p:cNvPr id="52" name="Picture 25">
              <a:extLst>
                <a:ext uri="{FF2B5EF4-FFF2-40B4-BE49-F238E27FC236}">
                  <a16:creationId xmlns:a16="http://schemas.microsoft.com/office/drawing/2014/main" id="{BBAE6E4D-315B-469F-BC7C-9FA7F811EA0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37585" cy="1037585"/>
            </a:xfrm>
            <a:prstGeom prst="rect">
              <a:avLst/>
            </a:prstGeom>
          </p:spPr>
        </p:pic>
        <p:sp>
          <p:nvSpPr>
            <p:cNvPr id="53" name="TextBox 26">
              <a:extLst>
                <a:ext uri="{FF2B5EF4-FFF2-40B4-BE49-F238E27FC236}">
                  <a16:creationId xmlns:a16="http://schemas.microsoft.com/office/drawing/2014/main" id="{72FD3BA3-343F-4A17-B38E-30524F3F270B}"/>
                </a:ext>
              </a:extLst>
            </p:cNvPr>
            <p:cNvSpPr txBox="1"/>
            <p:nvPr/>
          </p:nvSpPr>
          <p:spPr>
            <a:xfrm>
              <a:off x="66564" y="233288"/>
              <a:ext cx="904461" cy="4825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2"/>
                </a:lnSpc>
              </a:pPr>
              <a:r>
                <a:rPr lang="en-US" sz="1444" dirty="0">
                  <a:solidFill>
                    <a:srgbClr val="F4F4F4"/>
                  </a:solidFill>
                  <a:latin typeface="Lovelo Bold"/>
                </a:rPr>
                <a:t>100%</a:t>
              </a:r>
            </a:p>
          </p:txBody>
        </p:sp>
      </p:grpSp>
      <p:sp>
        <p:nvSpPr>
          <p:cNvPr id="49" name="TextBox 38">
            <a:extLst>
              <a:ext uri="{FF2B5EF4-FFF2-40B4-BE49-F238E27FC236}">
                <a16:creationId xmlns:a16="http://schemas.microsoft.com/office/drawing/2014/main" id="{F77A1520-D83F-4FDE-BB44-D5B7F9F550CB}"/>
              </a:ext>
            </a:extLst>
          </p:cNvPr>
          <p:cNvSpPr txBox="1"/>
          <p:nvPr/>
        </p:nvSpPr>
        <p:spPr>
          <a:xfrm>
            <a:off x="2326078" y="864384"/>
            <a:ext cx="7539845" cy="4215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12"/>
              </a:lnSpc>
              <a:spcBef>
                <a:spcPct val="0"/>
              </a:spcBef>
            </a:pPr>
            <a:r>
              <a:rPr lang="en-US" sz="2579" dirty="0" err="1">
                <a:solidFill>
                  <a:schemeClr val="tx2"/>
                </a:solidFill>
                <a:latin typeface="Aileron Regular Bold"/>
              </a:rPr>
              <a:t>Metas</a:t>
            </a:r>
            <a:r>
              <a:rPr lang="en-US" sz="2579" dirty="0">
                <a:solidFill>
                  <a:schemeClr val="tx2"/>
                </a:solidFill>
                <a:latin typeface="Aileron Regular Bold"/>
              </a:rPr>
              <a:t> POA </a:t>
            </a:r>
            <a:r>
              <a:rPr lang="en-US" sz="2579" dirty="0" err="1">
                <a:solidFill>
                  <a:schemeClr val="tx2"/>
                </a:solidFill>
                <a:latin typeface="Aileron Regular Bold"/>
              </a:rPr>
              <a:t>segundo</a:t>
            </a:r>
            <a:r>
              <a:rPr lang="en-US" sz="2579" dirty="0">
                <a:solidFill>
                  <a:schemeClr val="tx2"/>
                </a:solidFill>
                <a:latin typeface="Aileron Regular Bold"/>
              </a:rPr>
              <a:t> </a:t>
            </a:r>
            <a:r>
              <a:rPr lang="en-US" sz="2579" dirty="0" err="1">
                <a:solidFill>
                  <a:schemeClr val="tx2"/>
                </a:solidFill>
                <a:latin typeface="Aileron Regular Bold"/>
              </a:rPr>
              <a:t>trimestre</a:t>
            </a:r>
            <a:r>
              <a:rPr lang="en-US" sz="2579" dirty="0">
                <a:solidFill>
                  <a:schemeClr val="tx2"/>
                </a:solidFill>
                <a:latin typeface="Aileron Regular Bold"/>
              </a:rPr>
              <a:t> del 2024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3228"/>
            <a:ext cx="12192000" cy="682752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080" y="5108649"/>
            <a:ext cx="2523078" cy="1229691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527828" y="273708"/>
            <a:ext cx="53358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2400" b="1" dirty="0">
                <a:solidFill>
                  <a:schemeClr val="accent1">
                    <a:lumMod val="75000"/>
                  </a:schemeClr>
                </a:solidFill>
              </a:rPr>
              <a:t>Efectividad POA</a:t>
            </a:r>
          </a:p>
          <a:p>
            <a:pPr algn="ctr"/>
            <a:r>
              <a:rPr lang="es-ES" sz="2400" b="1" dirty="0">
                <a:solidFill>
                  <a:schemeClr val="accent1">
                    <a:lumMod val="75000"/>
                  </a:schemeClr>
                </a:solidFill>
              </a:rPr>
              <a:t>Primer trimestre 2024</a:t>
            </a:r>
            <a:endParaRPr lang="es-DO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8E1DC1EE-0E35-403F-A036-E21A549636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1698699"/>
              </p:ext>
            </p:extLst>
          </p:nvPr>
        </p:nvGraphicFramePr>
        <p:xfrm>
          <a:off x="681135" y="1199254"/>
          <a:ext cx="10781024" cy="3902973"/>
        </p:xfrm>
        <a:graphic>
          <a:graphicData uri="http://schemas.openxmlformats.org/drawingml/2006/table">
            <a:tbl>
              <a:tblPr>
                <a:effectLst/>
                <a:tableStyleId>{3B4B98B0-60AC-42C2-AFA5-B58CD77FA1E5}</a:tableStyleId>
              </a:tblPr>
              <a:tblGrid>
                <a:gridCol w="3188355">
                  <a:extLst>
                    <a:ext uri="{9D8B030D-6E8A-4147-A177-3AD203B41FA5}">
                      <a16:colId xmlns:a16="http://schemas.microsoft.com/office/drawing/2014/main" val="3896740140"/>
                    </a:ext>
                  </a:extLst>
                </a:gridCol>
                <a:gridCol w="1424307">
                  <a:extLst>
                    <a:ext uri="{9D8B030D-6E8A-4147-A177-3AD203B41FA5}">
                      <a16:colId xmlns:a16="http://schemas.microsoft.com/office/drawing/2014/main" val="728769990"/>
                    </a:ext>
                  </a:extLst>
                </a:gridCol>
                <a:gridCol w="1424307">
                  <a:extLst>
                    <a:ext uri="{9D8B030D-6E8A-4147-A177-3AD203B41FA5}">
                      <a16:colId xmlns:a16="http://schemas.microsoft.com/office/drawing/2014/main" val="3174853873"/>
                    </a:ext>
                  </a:extLst>
                </a:gridCol>
                <a:gridCol w="1089529">
                  <a:extLst>
                    <a:ext uri="{9D8B030D-6E8A-4147-A177-3AD203B41FA5}">
                      <a16:colId xmlns:a16="http://schemas.microsoft.com/office/drawing/2014/main" val="3348106752"/>
                    </a:ext>
                  </a:extLst>
                </a:gridCol>
                <a:gridCol w="1452999">
                  <a:extLst>
                    <a:ext uri="{9D8B030D-6E8A-4147-A177-3AD203B41FA5}">
                      <a16:colId xmlns:a16="http://schemas.microsoft.com/office/drawing/2014/main" val="2475806904"/>
                    </a:ext>
                  </a:extLst>
                </a:gridCol>
                <a:gridCol w="2201527">
                  <a:extLst>
                    <a:ext uri="{9D8B030D-6E8A-4147-A177-3AD203B41FA5}">
                      <a16:colId xmlns:a16="http://schemas.microsoft.com/office/drawing/2014/main" val="712417136"/>
                    </a:ext>
                  </a:extLst>
                </a:gridCol>
              </a:tblGrid>
              <a:tr h="858840"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Departamentos</a:t>
                      </a:r>
                      <a:endParaRPr lang="es-DO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202" marR="9202" marT="9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Cantidad</a:t>
                      </a:r>
                      <a:br>
                        <a:rPr lang="es-DO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</a:br>
                      <a:r>
                        <a:rPr lang="es-DO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indicadores</a:t>
                      </a:r>
                      <a:endParaRPr lang="es-DO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02" marR="9202" marT="9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DO" sz="1200" b="1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  <a:p>
                      <a:pPr algn="ctr" fontAlgn="ctr"/>
                      <a:r>
                        <a:rPr lang="es-DO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Efectividad </a:t>
                      </a:r>
                      <a:br>
                        <a:rPr lang="es-DO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</a:br>
                      <a:r>
                        <a:rPr lang="es-DO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indicadores.</a:t>
                      </a:r>
                    </a:p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60%</a:t>
                      </a:r>
                      <a:endParaRPr lang="es-DO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  <a:p>
                      <a:pPr algn="ctr" fontAlgn="ctr"/>
                      <a:endParaRPr lang="es-DO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02" marR="9202" marT="9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Efectividad </a:t>
                      </a:r>
                      <a:br>
                        <a:rPr lang="es-DO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</a:br>
                      <a:r>
                        <a:rPr lang="es-DO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indicadores.</a:t>
                      </a:r>
                    </a:p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60%</a:t>
                      </a:r>
                      <a:endParaRPr lang="es-DO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02" marR="9202" marT="9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Efectividad</a:t>
                      </a:r>
                      <a:br>
                        <a:rPr lang="es-DO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</a:br>
                      <a:r>
                        <a:rPr lang="es-DO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actividades.</a:t>
                      </a:r>
                    </a:p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40%</a:t>
                      </a:r>
                      <a:endParaRPr lang="es-DO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02" marR="9202" marT="9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Observaciones</a:t>
                      </a:r>
                      <a:endParaRPr lang="es-DO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02" marR="9202" marT="9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1009975"/>
                  </a:ext>
                </a:extLst>
              </a:tr>
              <a:tr h="651407">
                <a:tc>
                  <a:txBody>
                    <a:bodyPr/>
                    <a:lstStyle/>
                    <a:p>
                      <a:pPr algn="just" fontAlgn="ctr"/>
                      <a:r>
                        <a:rPr lang="es-DO" sz="12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Departamento Administrativo y Financiero</a:t>
                      </a:r>
                      <a:endParaRPr lang="es-DO" sz="12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202" marR="9202" marT="9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0697068"/>
                  </a:ext>
                </a:extLst>
              </a:tr>
              <a:tr h="389379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2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Departamento de Tecnología de la Información</a:t>
                      </a:r>
                      <a:endParaRPr lang="es-ES" sz="12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202" marR="9202" marT="9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122648"/>
                  </a:ext>
                </a:extLst>
              </a:tr>
              <a:tr h="651407">
                <a:tc>
                  <a:txBody>
                    <a:bodyPr/>
                    <a:lstStyle/>
                    <a:p>
                      <a:pPr algn="just" fontAlgn="ctr"/>
                      <a:r>
                        <a:rPr lang="es-DO" sz="12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Departamento de Comunicaciones</a:t>
                      </a:r>
                      <a:endParaRPr lang="es-DO" sz="12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202" marR="9202" marT="9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3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j-lt"/>
                        </a:rPr>
                        <a:t>88.00%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Pendiente de ejecución </a:t>
                      </a:r>
                      <a:r>
                        <a:rPr lang="es-DO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FII-DIGECOG-DC-005:</a:t>
                      </a:r>
                      <a:r>
                        <a:rPr lang="es-D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Cantidad de gestión sobre notoriedad e imagen institucional.</a:t>
                      </a:r>
                      <a:endParaRPr lang="es-DO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1875128"/>
                  </a:ext>
                </a:extLst>
              </a:tr>
              <a:tr h="389379">
                <a:tc>
                  <a:txBody>
                    <a:bodyPr/>
                    <a:lstStyle/>
                    <a:p>
                      <a:pPr algn="just" fontAlgn="ctr"/>
                      <a:r>
                        <a:rPr lang="es-DO" sz="12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Departamento Jurídico</a:t>
                      </a:r>
                      <a:endParaRPr lang="es-DO" sz="12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202" marR="9202" marT="9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1404943"/>
                  </a:ext>
                </a:extLst>
              </a:tr>
              <a:tr h="323277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2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Oficina de Acceso a la Información</a:t>
                      </a:r>
                      <a:endParaRPr lang="es-ES" sz="12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202" marR="9202" marT="9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5316132"/>
                  </a:ext>
                </a:extLst>
              </a:tr>
              <a:tr h="302004">
                <a:tc>
                  <a:txBody>
                    <a:bodyPr/>
                    <a:lstStyle/>
                    <a:p>
                      <a:pPr algn="just" fontAlgn="ctr"/>
                      <a:r>
                        <a:rPr lang="es-DO" sz="12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Efectividad institucional</a:t>
                      </a:r>
                      <a:endParaRPr lang="es-DO" sz="12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202" marR="9202" marT="9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39.77%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98.17%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DO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58081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28925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"/>
            <a:ext cx="12192000" cy="682752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125" y="5597829"/>
            <a:ext cx="2523078" cy="1229691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667272" y="504105"/>
            <a:ext cx="6467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2400" b="1" dirty="0">
                <a:solidFill>
                  <a:schemeClr val="accent1">
                    <a:lumMod val="75000"/>
                  </a:schemeClr>
                </a:solidFill>
              </a:rPr>
              <a:t>Departamento de Comunicación  </a:t>
            </a:r>
          </a:p>
        </p:txBody>
      </p:sp>
      <p:sp>
        <p:nvSpPr>
          <p:cNvPr id="2" name="AutoShape 2" descr="Seis Mejores Prácticas Para Optimizar las Pruebas del Programa de  Cumplimiento en Su Banco - ACAMS Tod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DO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8173614"/>
              </p:ext>
            </p:extLst>
          </p:nvPr>
        </p:nvGraphicFramePr>
        <p:xfrm>
          <a:off x="1083588" y="1454635"/>
          <a:ext cx="9635211" cy="29979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80306">
                  <a:extLst>
                    <a:ext uri="{9D8B030D-6E8A-4147-A177-3AD203B41FA5}">
                      <a16:colId xmlns:a16="http://schemas.microsoft.com/office/drawing/2014/main" val="1213153958"/>
                    </a:ext>
                  </a:extLst>
                </a:gridCol>
                <a:gridCol w="1199489">
                  <a:extLst>
                    <a:ext uri="{9D8B030D-6E8A-4147-A177-3AD203B41FA5}">
                      <a16:colId xmlns:a16="http://schemas.microsoft.com/office/drawing/2014/main" val="2684091409"/>
                    </a:ext>
                  </a:extLst>
                </a:gridCol>
                <a:gridCol w="602484">
                  <a:extLst>
                    <a:ext uri="{9D8B030D-6E8A-4147-A177-3AD203B41FA5}">
                      <a16:colId xmlns:a16="http://schemas.microsoft.com/office/drawing/2014/main" val="276222616"/>
                    </a:ext>
                  </a:extLst>
                </a:gridCol>
                <a:gridCol w="704989">
                  <a:extLst>
                    <a:ext uri="{9D8B030D-6E8A-4147-A177-3AD203B41FA5}">
                      <a16:colId xmlns:a16="http://schemas.microsoft.com/office/drawing/2014/main" val="2432468366"/>
                    </a:ext>
                  </a:extLst>
                </a:gridCol>
                <a:gridCol w="713283">
                  <a:extLst>
                    <a:ext uri="{9D8B030D-6E8A-4147-A177-3AD203B41FA5}">
                      <a16:colId xmlns:a16="http://schemas.microsoft.com/office/drawing/2014/main" val="674355049"/>
                    </a:ext>
                  </a:extLst>
                </a:gridCol>
                <a:gridCol w="1617330">
                  <a:extLst>
                    <a:ext uri="{9D8B030D-6E8A-4147-A177-3AD203B41FA5}">
                      <a16:colId xmlns:a16="http://schemas.microsoft.com/office/drawing/2014/main" val="10177402"/>
                    </a:ext>
                  </a:extLst>
                </a:gridCol>
                <a:gridCol w="1617330">
                  <a:extLst>
                    <a:ext uri="{9D8B030D-6E8A-4147-A177-3AD203B41FA5}">
                      <a16:colId xmlns:a16="http://schemas.microsoft.com/office/drawing/2014/main" val="1705241240"/>
                    </a:ext>
                  </a:extLst>
                </a:gridCol>
              </a:tblGrid>
              <a:tr h="22346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100" b="1" u="none" strike="noStrike" dirty="0">
                          <a:effectLst/>
                          <a:latin typeface="+mj-lt"/>
                        </a:rPr>
                        <a:t>Nombre del Indicador </a:t>
                      </a:r>
                      <a:endParaRPr lang="es-DO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100" b="1" u="none" strike="noStrike" dirty="0">
                          <a:effectLst/>
                          <a:latin typeface="+mj-lt"/>
                        </a:rPr>
                        <a:t>Meta programada T1</a:t>
                      </a:r>
                      <a:endParaRPr lang="es-DO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dirty="0">
                          <a:effectLst/>
                          <a:latin typeface="+mj-lt"/>
                        </a:rPr>
                        <a:t>2024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DO" sz="1100" b="1" u="none" strike="noStrike" dirty="0">
                          <a:effectLst/>
                          <a:latin typeface="+mj-lt"/>
                        </a:rPr>
                        <a:t>Promedio ejecución trimestre</a:t>
                      </a:r>
                      <a:endParaRPr lang="es-DO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D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Observaciones </a:t>
                      </a:r>
                    </a:p>
                  </a:txBody>
                  <a:tcPr marL="9445" marR="9445" marT="94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304220"/>
                  </a:ext>
                </a:extLst>
              </a:tr>
              <a:tr h="223460"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Enero</a:t>
                      </a:r>
                      <a:endParaRPr lang="es-DO" sz="1200" b="1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Febrero</a:t>
                      </a:r>
                    </a:p>
                  </a:txBody>
                  <a:tcPr marL="9445" marR="9445" marT="94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Marzo</a:t>
                      </a:r>
                    </a:p>
                  </a:txBody>
                  <a:tcPr marL="9445" marR="9445" marT="94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284399"/>
                  </a:ext>
                </a:extLst>
              </a:tr>
              <a:tr h="584591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FII-DIGECOG-DC-001: Porcentaje de cumplimiento del plan de comunicación.</a:t>
                      </a:r>
                      <a:endParaRPr lang="es-DO" sz="11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85%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No fue ejecutado el indicador: </a:t>
                      </a:r>
                      <a:endParaRPr kumimoji="0" lang="es-E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FII-DIGECOG-DC-005 Cantidad de gestión sobre notoriedad e imagen institucional.</a:t>
                      </a:r>
                      <a:endParaRPr kumimoji="0" lang="es-DO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9048282"/>
                  </a:ext>
                </a:extLst>
              </a:tr>
              <a:tr h="775864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FII-DIGECOG-DC-005: Cantidad de gestión sobre notoriedad e imagen institucional.</a:t>
                      </a:r>
                      <a:endParaRPr lang="es-DO" sz="11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DO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384025"/>
                  </a:ext>
                </a:extLst>
              </a:tr>
              <a:tr h="595311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FII-DIGECOG-DC-006: Porcentaje  ejecución del programa responsabilidad social realizada.</a:t>
                      </a:r>
                      <a:endParaRPr lang="es-DO" sz="11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DO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762326"/>
                  </a:ext>
                </a:extLst>
              </a:tr>
              <a:tr h="595311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Total de indicadores medidos</a:t>
                      </a:r>
                      <a:r>
                        <a:rPr lang="es-ES" sz="110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T1:  3</a:t>
                      </a:r>
                    </a:p>
                    <a:p>
                      <a:pPr algn="l" fontAlgn="ctr"/>
                      <a:endParaRPr lang="es-DO" sz="11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DO" sz="1100" u="none" strike="noStrike" kern="1200" dirty="0">
                        <a:solidFill>
                          <a:schemeClr val="dk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DO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DO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DO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88%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DO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561987"/>
                  </a:ext>
                </a:extLst>
              </a:tr>
            </a:tbl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B1F97476-4081-4E5E-8EC8-266075AEBBE2}"/>
              </a:ext>
            </a:extLst>
          </p:cNvPr>
          <p:cNvSpPr txBox="1"/>
          <p:nvPr/>
        </p:nvSpPr>
        <p:spPr>
          <a:xfrm>
            <a:off x="4510600" y="5032912"/>
            <a:ext cx="2046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/>
              <a:t>Efectividad Departamento </a:t>
            </a:r>
            <a:endParaRPr lang="es-DO" sz="1200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2EDFA060-B0F0-49CC-BF5A-9DDD7A3FD0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154" y="4575611"/>
            <a:ext cx="1191600" cy="11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0756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301121" y="1758547"/>
            <a:ext cx="8205079" cy="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1578070" y="4897884"/>
            <a:ext cx="1253665" cy="1253665"/>
            <a:chOff x="0" y="0"/>
            <a:chExt cx="1913890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AE8ED"/>
            </a:solidFill>
          </p:spPr>
        </p:sp>
      </p:grpSp>
      <p:sp>
        <p:nvSpPr>
          <p:cNvPr id="5" name="AutoShape 5"/>
          <p:cNvSpPr/>
          <p:nvPr/>
        </p:nvSpPr>
        <p:spPr>
          <a:xfrm>
            <a:off x="-94423" y="6165850"/>
            <a:ext cx="8096221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5800" y="4065985"/>
            <a:ext cx="892269" cy="210621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 l="4133" r="4133"/>
          <a:stretch>
            <a:fillRect/>
          </a:stretch>
        </p:blipFill>
        <p:spPr>
          <a:xfrm>
            <a:off x="10987406" y="95218"/>
            <a:ext cx="1037589" cy="61604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24721" y="69752"/>
            <a:ext cx="1094615" cy="66698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76179" y="5043053"/>
            <a:ext cx="1057444" cy="1057444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24721" y="2598999"/>
            <a:ext cx="3483679" cy="9543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50"/>
              </a:lnSpc>
            </a:pPr>
            <a:r>
              <a:rPr lang="en-US" sz="3000" b="1" spc="45" dirty="0" err="1">
                <a:solidFill>
                  <a:srgbClr val="19486A"/>
                </a:solidFill>
                <a:latin typeface="+mj-lt"/>
              </a:rPr>
              <a:t>Departamento</a:t>
            </a:r>
            <a:r>
              <a:rPr lang="en-US" sz="3000" b="1" spc="45" dirty="0">
                <a:solidFill>
                  <a:srgbClr val="19486A"/>
                </a:solidFill>
                <a:latin typeface="+mj-lt"/>
              </a:rPr>
              <a:t> de </a:t>
            </a:r>
            <a:r>
              <a:rPr lang="en-US" sz="3000" b="1" spc="45" dirty="0" err="1">
                <a:solidFill>
                  <a:srgbClr val="19486A"/>
                </a:solidFill>
                <a:latin typeface="+mj-lt"/>
              </a:rPr>
              <a:t>Comunicación</a:t>
            </a:r>
            <a:r>
              <a:rPr lang="en-US" sz="3000" b="1" spc="45" dirty="0">
                <a:solidFill>
                  <a:srgbClr val="19486A"/>
                </a:solidFill>
                <a:latin typeface="+mj-lt"/>
              </a:rPr>
              <a:t>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076997" y="2149863"/>
            <a:ext cx="5743403" cy="7834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66"/>
              </a:lnSpc>
              <a:spcBef>
                <a:spcPct val="0"/>
              </a:spcBef>
            </a:pPr>
            <a:r>
              <a:rPr lang="es-ES" sz="1467" b="1" dirty="0">
                <a:solidFill>
                  <a:srgbClr val="000000"/>
                </a:solidFill>
                <a:latin typeface="+mj-lt"/>
              </a:rPr>
              <a:t>FII-DIGECOG-DC-001</a:t>
            </a:r>
          </a:p>
          <a:p>
            <a:pPr>
              <a:lnSpc>
                <a:spcPts val="3266"/>
              </a:lnSpc>
              <a:spcBef>
                <a:spcPct val="0"/>
              </a:spcBef>
            </a:pPr>
            <a:r>
              <a:rPr lang="es-ES" sz="1467" dirty="0">
                <a:solidFill>
                  <a:srgbClr val="000000"/>
                </a:solidFill>
                <a:latin typeface="+mj-lt"/>
              </a:rPr>
              <a:t> Porcentaje de cumplimiento del plan de comunicación.</a:t>
            </a:r>
            <a:endParaRPr lang="en-US" sz="1467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120204" y="6049949"/>
            <a:ext cx="3385997" cy="1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Poppins Light"/>
              </a:rPr>
              <a:t>Departamento de Planificación y Desarrolllo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4288103" y="2360488"/>
            <a:ext cx="615591" cy="591645"/>
            <a:chOff x="0" y="0"/>
            <a:chExt cx="1266895" cy="1266895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266895" cy="1266895"/>
            </a:xfrm>
            <a:prstGeom prst="rect">
              <a:avLst/>
            </a:prstGeom>
          </p:spPr>
        </p:pic>
        <p:sp>
          <p:nvSpPr>
            <p:cNvPr id="16" name="TextBox 16"/>
            <p:cNvSpPr txBox="1"/>
            <p:nvPr/>
          </p:nvSpPr>
          <p:spPr>
            <a:xfrm>
              <a:off x="81271" y="276321"/>
              <a:ext cx="1104351" cy="6427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69"/>
                </a:lnSpc>
              </a:pPr>
              <a:r>
                <a:rPr lang="en-US" sz="1763" dirty="0">
                  <a:solidFill>
                    <a:srgbClr val="F4F4F4"/>
                  </a:solidFill>
                  <a:latin typeface="Lovelo Bold"/>
                </a:rPr>
                <a:t>85%</a:t>
              </a:r>
            </a:p>
          </p:txBody>
        </p:sp>
      </p:grpSp>
      <p:pic>
        <p:nvPicPr>
          <p:cNvPr id="21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287459" y="3304758"/>
            <a:ext cx="615591" cy="591645"/>
          </a:xfrm>
          <a:prstGeom prst="rect">
            <a:avLst/>
          </a:prstGeom>
        </p:spPr>
      </p:pic>
      <p:sp>
        <p:nvSpPr>
          <p:cNvPr id="23" name="TextBox 16"/>
          <p:cNvSpPr txBox="1"/>
          <p:nvPr/>
        </p:nvSpPr>
        <p:spPr>
          <a:xfrm>
            <a:off x="4307527" y="3446194"/>
            <a:ext cx="575456" cy="3001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69"/>
              </a:lnSpc>
            </a:pPr>
            <a:r>
              <a:rPr lang="en-US" sz="1763" dirty="0">
                <a:solidFill>
                  <a:srgbClr val="F4F4F4"/>
                </a:solidFill>
                <a:latin typeface="Lovelo Bold"/>
              </a:rPr>
              <a:t>100%</a:t>
            </a:r>
          </a:p>
        </p:txBody>
      </p:sp>
      <p:sp>
        <p:nvSpPr>
          <p:cNvPr id="24" name="TextBox 16"/>
          <p:cNvSpPr txBox="1"/>
          <p:nvPr/>
        </p:nvSpPr>
        <p:spPr>
          <a:xfrm>
            <a:off x="4307527" y="4345703"/>
            <a:ext cx="574407" cy="3001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69"/>
              </a:lnSpc>
            </a:pPr>
            <a:r>
              <a:rPr lang="en-US" sz="1763" dirty="0">
                <a:solidFill>
                  <a:srgbClr val="F4F4F4"/>
                </a:solidFill>
                <a:latin typeface="Lovelo Bold"/>
              </a:rPr>
              <a:t>100%</a:t>
            </a:r>
          </a:p>
        </p:txBody>
      </p:sp>
      <p:sp>
        <p:nvSpPr>
          <p:cNvPr id="25" name="TextBox 12"/>
          <p:cNvSpPr txBox="1"/>
          <p:nvPr/>
        </p:nvSpPr>
        <p:spPr>
          <a:xfrm>
            <a:off x="5130097" y="3090185"/>
            <a:ext cx="6376103" cy="7834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66"/>
              </a:lnSpc>
              <a:spcBef>
                <a:spcPct val="0"/>
              </a:spcBef>
            </a:pPr>
            <a:r>
              <a:rPr lang="es-ES" sz="1467" b="1" dirty="0">
                <a:solidFill>
                  <a:srgbClr val="000000"/>
                </a:solidFill>
                <a:latin typeface="+mj-lt"/>
              </a:rPr>
              <a:t>FII-DIGECOG-DC-006 </a:t>
            </a:r>
          </a:p>
          <a:p>
            <a:pPr>
              <a:lnSpc>
                <a:spcPts val="3266"/>
              </a:lnSpc>
              <a:spcBef>
                <a:spcPct val="0"/>
              </a:spcBef>
            </a:pPr>
            <a:r>
              <a:rPr lang="es-ES" sz="1467" dirty="0">
                <a:solidFill>
                  <a:srgbClr val="000000"/>
                </a:solidFill>
                <a:latin typeface="+mj-lt"/>
              </a:rPr>
              <a:t>Porcentaje  ejecución del programa responsabilidad social realizada..</a:t>
            </a:r>
            <a:endParaRPr lang="en-US" sz="1467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8" name="TextBox 38">
            <a:extLst>
              <a:ext uri="{FF2B5EF4-FFF2-40B4-BE49-F238E27FC236}">
                <a16:creationId xmlns:a16="http://schemas.microsoft.com/office/drawing/2014/main" id="{D51C038F-0551-4D39-8BBE-CAD48FA7DD92}"/>
              </a:ext>
            </a:extLst>
          </p:cNvPr>
          <p:cNvSpPr txBox="1"/>
          <p:nvPr/>
        </p:nvSpPr>
        <p:spPr>
          <a:xfrm>
            <a:off x="2326078" y="864384"/>
            <a:ext cx="7539845" cy="4215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12"/>
              </a:lnSpc>
              <a:spcBef>
                <a:spcPct val="0"/>
              </a:spcBef>
            </a:pPr>
            <a:r>
              <a:rPr lang="en-US" sz="2579" dirty="0" err="1">
                <a:solidFill>
                  <a:schemeClr val="tx2"/>
                </a:solidFill>
                <a:latin typeface="Aileron Regular Bold"/>
              </a:rPr>
              <a:t>Metas</a:t>
            </a:r>
            <a:r>
              <a:rPr lang="en-US" sz="2579" dirty="0">
                <a:solidFill>
                  <a:schemeClr val="tx2"/>
                </a:solidFill>
                <a:latin typeface="Aileron Regular Bold"/>
              </a:rPr>
              <a:t> POA </a:t>
            </a:r>
            <a:r>
              <a:rPr lang="en-US" sz="2579" dirty="0" err="1">
                <a:solidFill>
                  <a:schemeClr val="tx2"/>
                </a:solidFill>
                <a:latin typeface="Aileron Regular Bold"/>
              </a:rPr>
              <a:t>segundo</a:t>
            </a:r>
            <a:r>
              <a:rPr lang="en-US" sz="2579" dirty="0">
                <a:solidFill>
                  <a:schemeClr val="tx2"/>
                </a:solidFill>
                <a:latin typeface="Aileron Regular Bold"/>
              </a:rPr>
              <a:t> </a:t>
            </a:r>
            <a:r>
              <a:rPr lang="en-US" sz="2579" dirty="0" err="1">
                <a:solidFill>
                  <a:schemeClr val="tx2"/>
                </a:solidFill>
                <a:latin typeface="Aileron Regular Bold"/>
              </a:rPr>
              <a:t>trimestre</a:t>
            </a:r>
            <a:r>
              <a:rPr lang="en-US" sz="2579" dirty="0">
                <a:solidFill>
                  <a:schemeClr val="tx2"/>
                </a:solidFill>
                <a:latin typeface="Aileron Regular Bold"/>
              </a:rPr>
              <a:t> del 2024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"/>
            <a:ext cx="12192000" cy="682752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125" y="5597829"/>
            <a:ext cx="2523078" cy="1229691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083589" y="845871"/>
            <a:ext cx="9347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2400" b="1" dirty="0">
                <a:solidFill>
                  <a:schemeClr val="accent1">
                    <a:lumMod val="75000"/>
                  </a:schemeClr>
                </a:solidFill>
              </a:rPr>
              <a:t>Oficina de Acceso a la Información</a:t>
            </a:r>
          </a:p>
        </p:txBody>
      </p:sp>
      <p:sp>
        <p:nvSpPr>
          <p:cNvPr id="2" name="AutoShape 2" descr="Seis Mejores Prácticas Para Optimizar las Pruebas del Programa de  Cumplimiento en Su Banco - ACAMS Tod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DO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5997953"/>
              </p:ext>
            </p:extLst>
          </p:nvPr>
        </p:nvGraphicFramePr>
        <p:xfrm>
          <a:off x="1083588" y="1454635"/>
          <a:ext cx="9347344" cy="35933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07640">
                  <a:extLst>
                    <a:ext uri="{9D8B030D-6E8A-4147-A177-3AD203B41FA5}">
                      <a16:colId xmlns:a16="http://schemas.microsoft.com/office/drawing/2014/main" val="1213153958"/>
                    </a:ext>
                  </a:extLst>
                </a:gridCol>
                <a:gridCol w="1398380">
                  <a:extLst>
                    <a:ext uri="{9D8B030D-6E8A-4147-A177-3AD203B41FA5}">
                      <a16:colId xmlns:a16="http://schemas.microsoft.com/office/drawing/2014/main" val="2684091409"/>
                    </a:ext>
                  </a:extLst>
                </a:gridCol>
                <a:gridCol w="702383">
                  <a:extLst>
                    <a:ext uri="{9D8B030D-6E8A-4147-A177-3AD203B41FA5}">
                      <a16:colId xmlns:a16="http://schemas.microsoft.com/office/drawing/2014/main" val="276222616"/>
                    </a:ext>
                  </a:extLst>
                </a:gridCol>
                <a:gridCol w="821884">
                  <a:extLst>
                    <a:ext uri="{9D8B030D-6E8A-4147-A177-3AD203B41FA5}">
                      <a16:colId xmlns:a16="http://schemas.microsoft.com/office/drawing/2014/main" val="2432468366"/>
                    </a:ext>
                  </a:extLst>
                </a:gridCol>
                <a:gridCol w="831554">
                  <a:extLst>
                    <a:ext uri="{9D8B030D-6E8A-4147-A177-3AD203B41FA5}">
                      <a16:colId xmlns:a16="http://schemas.microsoft.com/office/drawing/2014/main" val="674355049"/>
                    </a:ext>
                  </a:extLst>
                </a:gridCol>
                <a:gridCol w="1885503">
                  <a:extLst>
                    <a:ext uri="{9D8B030D-6E8A-4147-A177-3AD203B41FA5}">
                      <a16:colId xmlns:a16="http://schemas.microsoft.com/office/drawing/2014/main" val="10177402"/>
                    </a:ext>
                  </a:extLst>
                </a:gridCol>
              </a:tblGrid>
              <a:tr h="22346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100" b="1" u="none" strike="noStrike" dirty="0">
                          <a:effectLst/>
                          <a:latin typeface="+mj-lt"/>
                        </a:rPr>
                        <a:t>Nombre del Indicador </a:t>
                      </a:r>
                      <a:endParaRPr lang="es-DO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100" b="1" u="none" strike="noStrike" dirty="0">
                          <a:effectLst/>
                          <a:latin typeface="+mj-lt"/>
                        </a:rPr>
                        <a:t>Meta programada T1</a:t>
                      </a:r>
                      <a:endParaRPr lang="es-DO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dirty="0">
                          <a:effectLst/>
                          <a:latin typeface="+mj-lt"/>
                        </a:rPr>
                        <a:t>2024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DO" sz="1100" b="1" u="none" strike="noStrike" dirty="0">
                          <a:effectLst/>
                          <a:latin typeface="+mj-lt"/>
                        </a:rPr>
                        <a:t>Promedio ejecución trimestre</a:t>
                      </a:r>
                      <a:endParaRPr lang="es-DO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304220"/>
                  </a:ext>
                </a:extLst>
              </a:tr>
              <a:tr h="223460"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Enero</a:t>
                      </a:r>
                      <a:endParaRPr lang="es-DO" sz="1200" b="1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Febrero</a:t>
                      </a:r>
                    </a:p>
                  </a:txBody>
                  <a:tcPr marL="9445" marR="9445" marT="94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Marzo</a:t>
                      </a:r>
                    </a:p>
                  </a:txBody>
                  <a:tcPr marL="9445" marR="9445" marT="94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284399"/>
                  </a:ext>
                </a:extLst>
              </a:tr>
              <a:tr h="584591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FII-DIGECOG-OAI-001: Cantidad de publicaciones de promoción de la OAI realizadas.</a:t>
                      </a:r>
                      <a:endParaRPr lang="es-DO" sz="11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9048282"/>
                  </a:ext>
                </a:extLst>
              </a:tr>
              <a:tr h="775864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FII-DIGECOG-OAI-002: Cantidad de informes estadísticos y de balance de gestión elaborados.</a:t>
                      </a:r>
                      <a:endParaRPr lang="es-DO" sz="11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384025"/>
                  </a:ext>
                </a:extLst>
              </a:tr>
              <a:tr h="595311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FII-DIGECOG-OAI 03: Porcentaje de cumplimiento de las actividades planificadas de los canales de denuncias. </a:t>
                      </a:r>
                      <a:endParaRPr lang="es-DO" sz="11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90%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90%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762326"/>
                  </a:ext>
                </a:extLst>
              </a:tr>
              <a:tr h="595311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FII-DIGECOG-OAI-004: Porciento de quejas, denuncias, reclamaciones y sugerencias recibidas y tramitadas de forma oportuna.</a:t>
                      </a:r>
                      <a:endParaRPr lang="es-DO" sz="11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kumimoji="0" lang="es-DO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0142917"/>
                  </a:ext>
                </a:extLst>
              </a:tr>
              <a:tr h="595311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FII-DIGECOG-OAI-005: Porciento de satisfacción con el servicio de la OAI brindado.</a:t>
                      </a:r>
                      <a:endParaRPr lang="es-DO" sz="11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90%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90%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60891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00051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"/>
            <a:ext cx="12192000" cy="682752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125" y="5597829"/>
            <a:ext cx="2523078" cy="1229691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862078" y="817251"/>
            <a:ext cx="6467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2400" b="1" dirty="0">
                <a:solidFill>
                  <a:schemeClr val="accent1">
                    <a:lumMod val="75000"/>
                  </a:schemeClr>
                </a:solidFill>
              </a:rPr>
              <a:t>Oficina de Acceso a la Información</a:t>
            </a:r>
          </a:p>
        </p:txBody>
      </p:sp>
      <p:sp>
        <p:nvSpPr>
          <p:cNvPr id="2" name="AutoShape 2" descr="Seis Mejores Prácticas Para Optimizar las Pruebas del Programa de  Cumplimiento en Su Banco - ACAMS Tod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DO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9669603"/>
              </p:ext>
            </p:extLst>
          </p:nvPr>
        </p:nvGraphicFramePr>
        <p:xfrm>
          <a:off x="1083588" y="1454635"/>
          <a:ext cx="9347344" cy="29979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07640">
                  <a:extLst>
                    <a:ext uri="{9D8B030D-6E8A-4147-A177-3AD203B41FA5}">
                      <a16:colId xmlns:a16="http://schemas.microsoft.com/office/drawing/2014/main" val="1213153958"/>
                    </a:ext>
                  </a:extLst>
                </a:gridCol>
                <a:gridCol w="1398380">
                  <a:extLst>
                    <a:ext uri="{9D8B030D-6E8A-4147-A177-3AD203B41FA5}">
                      <a16:colId xmlns:a16="http://schemas.microsoft.com/office/drawing/2014/main" val="2684091409"/>
                    </a:ext>
                  </a:extLst>
                </a:gridCol>
                <a:gridCol w="702383">
                  <a:extLst>
                    <a:ext uri="{9D8B030D-6E8A-4147-A177-3AD203B41FA5}">
                      <a16:colId xmlns:a16="http://schemas.microsoft.com/office/drawing/2014/main" val="276222616"/>
                    </a:ext>
                  </a:extLst>
                </a:gridCol>
                <a:gridCol w="821884">
                  <a:extLst>
                    <a:ext uri="{9D8B030D-6E8A-4147-A177-3AD203B41FA5}">
                      <a16:colId xmlns:a16="http://schemas.microsoft.com/office/drawing/2014/main" val="2432468366"/>
                    </a:ext>
                  </a:extLst>
                </a:gridCol>
                <a:gridCol w="831554">
                  <a:extLst>
                    <a:ext uri="{9D8B030D-6E8A-4147-A177-3AD203B41FA5}">
                      <a16:colId xmlns:a16="http://schemas.microsoft.com/office/drawing/2014/main" val="674355049"/>
                    </a:ext>
                  </a:extLst>
                </a:gridCol>
                <a:gridCol w="1885503">
                  <a:extLst>
                    <a:ext uri="{9D8B030D-6E8A-4147-A177-3AD203B41FA5}">
                      <a16:colId xmlns:a16="http://schemas.microsoft.com/office/drawing/2014/main" val="10177402"/>
                    </a:ext>
                  </a:extLst>
                </a:gridCol>
              </a:tblGrid>
              <a:tr h="22346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100" b="1" u="none" strike="noStrike" dirty="0">
                          <a:effectLst/>
                          <a:latin typeface="+mj-lt"/>
                        </a:rPr>
                        <a:t>Nombre del Indicador </a:t>
                      </a:r>
                      <a:endParaRPr lang="es-DO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100" b="1" u="none" strike="noStrike" dirty="0">
                          <a:effectLst/>
                          <a:latin typeface="+mj-lt"/>
                        </a:rPr>
                        <a:t>Meta programada T1</a:t>
                      </a:r>
                      <a:endParaRPr lang="es-DO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dirty="0">
                          <a:effectLst/>
                          <a:latin typeface="+mj-lt"/>
                        </a:rPr>
                        <a:t>2024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DO" sz="1100" b="1" u="none" strike="noStrike" dirty="0">
                          <a:effectLst/>
                          <a:latin typeface="+mj-lt"/>
                        </a:rPr>
                        <a:t>Promedio ejecución trimestre</a:t>
                      </a:r>
                      <a:endParaRPr lang="es-DO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304220"/>
                  </a:ext>
                </a:extLst>
              </a:tr>
              <a:tr h="223460"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Enero</a:t>
                      </a:r>
                      <a:endParaRPr lang="es-DO" sz="1200" b="1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Febrero</a:t>
                      </a:r>
                    </a:p>
                  </a:txBody>
                  <a:tcPr marL="9445" marR="9445" marT="94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Marzo</a:t>
                      </a:r>
                    </a:p>
                  </a:txBody>
                  <a:tcPr marL="9445" marR="9445" marT="94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284399"/>
                  </a:ext>
                </a:extLst>
              </a:tr>
              <a:tr h="584591">
                <a:tc>
                  <a:txBody>
                    <a:bodyPr/>
                    <a:lstStyle/>
                    <a:p>
                      <a:pPr algn="just" fontAlgn="ctr"/>
                      <a:r>
                        <a:rPr lang="es-DO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FII-DIGECOG-OAI-006: Índice de cumplimiento de estándares de transparencia institucional.</a:t>
                      </a:r>
                    </a:p>
                    <a:p>
                      <a:pPr algn="just" fontAlgn="ctr"/>
                      <a:endParaRPr lang="es-DO" sz="11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100%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9048282"/>
                  </a:ext>
                </a:extLst>
              </a:tr>
              <a:tr h="775864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FII-DIGECOG-OAI-007: Porcentaje de solicitudes de información respondidas satisfactoria y oportunamente a través del SAIP.</a:t>
                      </a:r>
                    </a:p>
                    <a:p>
                      <a:pPr algn="just" fontAlgn="ctr"/>
                      <a:endParaRPr lang="es-DO" sz="11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100%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100%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100%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384025"/>
                  </a:ext>
                </a:extLst>
              </a:tr>
              <a:tr h="595311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FII-DIGECOG-OAI-009: Cantidad sensibilizaciones realizadas en temas de valores éticos institucionales. </a:t>
                      </a:r>
                      <a:endParaRPr lang="es-DO" sz="11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762326"/>
                  </a:ext>
                </a:extLst>
              </a:tr>
              <a:tr h="595311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Total de indicadores medidos</a:t>
                      </a:r>
                      <a:r>
                        <a:rPr lang="es-ES" sz="110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T1:  8</a:t>
                      </a:r>
                    </a:p>
                    <a:p>
                      <a:pPr algn="l" fontAlgn="ctr"/>
                      <a:endParaRPr lang="es-DO" sz="11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DO" sz="1100" u="none" strike="noStrike" kern="1200" dirty="0">
                        <a:solidFill>
                          <a:schemeClr val="dk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DO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DO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DO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7684099"/>
                  </a:ext>
                </a:extLst>
              </a:tr>
            </a:tbl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15CCC44F-E93D-4779-833D-E8961594155A}"/>
              </a:ext>
            </a:extLst>
          </p:cNvPr>
          <p:cNvSpPr txBox="1"/>
          <p:nvPr/>
        </p:nvSpPr>
        <p:spPr>
          <a:xfrm>
            <a:off x="4733803" y="5075202"/>
            <a:ext cx="2046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/>
              <a:t>Efectividad Oficina</a:t>
            </a:r>
            <a:endParaRPr lang="es-DO" sz="1200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394A360-64A5-471F-9461-1C2BAAF223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607" y="4640801"/>
            <a:ext cx="1191600" cy="11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2882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301121" y="1758547"/>
            <a:ext cx="8205079" cy="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1578070" y="4897884"/>
            <a:ext cx="1253665" cy="1253665"/>
            <a:chOff x="0" y="0"/>
            <a:chExt cx="1913890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AE8ED"/>
            </a:solidFill>
          </p:spPr>
        </p:sp>
      </p:grpSp>
      <p:sp>
        <p:nvSpPr>
          <p:cNvPr id="5" name="AutoShape 5"/>
          <p:cNvSpPr/>
          <p:nvPr/>
        </p:nvSpPr>
        <p:spPr>
          <a:xfrm>
            <a:off x="-94423" y="6165850"/>
            <a:ext cx="8096221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5800" y="4065985"/>
            <a:ext cx="892269" cy="210621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 l="4133" r="4133"/>
          <a:stretch>
            <a:fillRect/>
          </a:stretch>
        </p:blipFill>
        <p:spPr>
          <a:xfrm>
            <a:off x="10987406" y="95218"/>
            <a:ext cx="1037589" cy="61604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24721" y="69752"/>
            <a:ext cx="1094615" cy="66698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78070" y="4897884"/>
            <a:ext cx="1177465" cy="1177465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224721" y="2294334"/>
            <a:ext cx="3405714" cy="954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50"/>
              </a:lnSpc>
            </a:pPr>
            <a:r>
              <a:rPr lang="en-US" sz="3000" b="1" spc="45" dirty="0" err="1">
                <a:solidFill>
                  <a:srgbClr val="19486A"/>
                </a:solidFill>
                <a:latin typeface="+mj-lt"/>
              </a:rPr>
              <a:t>Oficina</a:t>
            </a:r>
            <a:r>
              <a:rPr lang="en-US" sz="3000" b="1" spc="45" dirty="0">
                <a:solidFill>
                  <a:srgbClr val="19486A"/>
                </a:solidFill>
                <a:latin typeface="+mj-lt"/>
              </a:rPr>
              <a:t> de </a:t>
            </a:r>
            <a:r>
              <a:rPr lang="en-US" sz="3000" b="1" spc="45" dirty="0" err="1">
                <a:solidFill>
                  <a:srgbClr val="19486A"/>
                </a:solidFill>
                <a:latin typeface="+mj-lt"/>
              </a:rPr>
              <a:t>Acceso</a:t>
            </a:r>
            <a:r>
              <a:rPr lang="en-US" sz="3000" b="1" spc="45" dirty="0">
                <a:solidFill>
                  <a:srgbClr val="19486A"/>
                </a:solidFill>
                <a:latin typeface="+mj-lt"/>
              </a:rPr>
              <a:t> </a:t>
            </a:r>
          </a:p>
          <a:p>
            <a:pPr>
              <a:lnSpc>
                <a:spcPts val="3750"/>
              </a:lnSpc>
            </a:pPr>
            <a:r>
              <a:rPr lang="en-US" sz="3000" b="1" spc="45" dirty="0">
                <a:solidFill>
                  <a:srgbClr val="19486A"/>
                </a:solidFill>
                <a:latin typeface="+mj-lt"/>
              </a:rPr>
              <a:t>a la </a:t>
            </a:r>
            <a:r>
              <a:rPr lang="en-US" sz="3000" b="1" spc="45" dirty="0" err="1">
                <a:solidFill>
                  <a:srgbClr val="19486A"/>
                </a:solidFill>
                <a:latin typeface="+mj-lt"/>
              </a:rPr>
              <a:t>Información</a:t>
            </a:r>
            <a:r>
              <a:rPr lang="en-US" sz="3000" b="1" spc="45" dirty="0">
                <a:solidFill>
                  <a:srgbClr val="19486A"/>
                </a:solidFill>
                <a:latin typeface="+mj-lt"/>
              </a:rPr>
              <a:t>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643232" y="2072149"/>
            <a:ext cx="7497980" cy="520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b="1" dirty="0">
                <a:solidFill>
                  <a:srgbClr val="000000"/>
                </a:solidFill>
                <a:latin typeface="+mj-lt"/>
              </a:rPr>
              <a:t>FII-DIGECOG-OAI-001</a:t>
            </a:r>
            <a:r>
              <a:rPr lang="es-ES" sz="1466" dirty="0">
                <a:solidFill>
                  <a:srgbClr val="000000"/>
                </a:solidFill>
                <a:latin typeface="+mj-lt"/>
              </a:rPr>
              <a:t> 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dirty="0">
                <a:solidFill>
                  <a:srgbClr val="000000"/>
                </a:solidFill>
                <a:latin typeface="+mj-lt"/>
              </a:rPr>
              <a:t>Cantidad de publicaciones de promoción de la OAI realizadas.</a:t>
            </a:r>
            <a:endParaRPr lang="en-US" sz="1466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8120204" y="6049949"/>
            <a:ext cx="3385997" cy="1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Poppins Light"/>
              </a:rPr>
              <a:t>Departamento de Planificación y Desarrolllo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643232" y="2835055"/>
            <a:ext cx="6094144" cy="520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b="1" dirty="0">
                <a:solidFill>
                  <a:srgbClr val="000000"/>
                </a:solidFill>
                <a:latin typeface="+mj-lt"/>
              </a:rPr>
              <a:t>FII-DIGECOG-OAI-002</a:t>
            </a:r>
            <a:endParaRPr lang="es-ES" sz="1466" dirty="0">
              <a:solidFill>
                <a:srgbClr val="000000"/>
              </a:solidFill>
              <a:latin typeface="+mj-lt"/>
            </a:endParaRP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dirty="0">
                <a:solidFill>
                  <a:srgbClr val="000000"/>
                </a:solidFill>
                <a:latin typeface="+mj-lt"/>
              </a:rPr>
              <a:t>Cantidad de informes estadísticos y de balance de gestión elaborados.</a:t>
            </a:r>
            <a:endParaRPr lang="en-US" sz="1466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4643232" y="3726404"/>
            <a:ext cx="6583568" cy="7902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b="1" dirty="0">
                <a:solidFill>
                  <a:srgbClr val="000000"/>
                </a:solidFill>
                <a:latin typeface="+mj-lt"/>
              </a:rPr>
              <a:t>FII-DIGECOG-OAI 03 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dirty="0">
                <a:solidFill>
                  <a:srgbClr val="000000"/>
                </a:solidFill>
                <a:latin typeface="+mj-lt"/>
              </a:rPr>
              <a:t>Porcentaje de cumplimiento de las actividades planificadas de los canales de denuncias.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endParaRPr lang="en-US" sz="1466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4643231" y="4623376"/>
            <a:ext cx="7381763" cy="783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b="1" dirty="0">
                <a:solidFill>
                  <a:srgbClr val="000000"/>
                </a:solidFill>
                <a:latin typeface="+mj-lt"/>
              </a:rPr>
              <a:t>FII-DIGECOG-OAI-004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dirty="0">
                <a:solidFill>
                  <a:srgbClr val="000000"/>
                </a:solidFill>
                <a:latin typeface="+mj-lt"/>
              </a:rPr>
              <a:t>Porciento de quejas, denuncias, reclamaciones y sugerencias recibidas y tramitadas de forma oportuna.</a:t>
            </a:r>
            <a:endParaRPr lang="en-US" sz="1466" dirty="0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22" name="Group 22"/>
          <p:cNvGrpSpPr/>
          <p:nvPr/>
        </p:nvGrpSpPr>
        <p:grpSpPr>
          <a:xfrm>
            <a:off x="3991788" y="2096574"/>
            <a:ext cx="518793" cy="518793"/>
            <a:chOff x="0" y="0"/>
            <a:chExt cx="1037585" cy="1037585"/>
          </a:xfrm>
        </p:grpSpPr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37585" cy="1037585"/>
            </a:xfrm>
            <a:prstGeom prst="rect">
              <a:avLst/>
            </a:prstGeom>
          </p:spPr>
        </p:pic>
        <p:sp>
          <p:nvSpPr>
            <p:cNvPr id="24" name="TextBox 24"/>
            <p:cNvSpPr txBox="1"/>
            <p:nvPr/>
          </p:nvSpPr>
          <p:spPr>
            <a:xfrm>
              <a:off x="66564" y="233288"/>
              <a:ext cx="904461" cy="4825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2"/>
                </a:lnSpc>
              </a:pPr>
              <a:r>
                <a:rPr lang="en-US" sz="1444" dirty="0">
                  <a:solidFill>
                    <a:srgbClr val="F4F4F4"/>
                  </a:solidFill>
                  <a:latin typeface="Lovelo Bold"/>
                </a:rPr>
                <a:t>3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3991788" y="2917035"/>
            <a:ext cx="518793" cy="518793"/>
            <a:chOff x="0" y="0"/>
            <a:chExt cx="1037585" cy="1037585"/>
          </a:xfrm>
        </p:grpSpPr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37585" cy="1037585"/>
            </a:xfrm>
            <a:prstGeom prst="rect">
              <a:avLst/>
            </a:prstGeom>
          </p:spPr>
        </p:pic>
        <p:sp>
          <p:nvSpPr>
            <p:cNvPr id="27" name="TextBox 27"/>
            <p:cNvSpPr txBox="1"/>
            <p:nvPr/>
          </p:nvSpPr>
          <p:spPr>
            <a:xfrm>
              <a:off x="66564" y="233288"/>
              <a:ext cx="904461" cy="4825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2"/>
                </a:lnSpc>
              </a:pPr>
              <a:r>
                <a:rPr lang="en-US" sz="1444" dirty="0">
                  <a:solidFill>
                    <a:srgbClr val="F4F4F4"/>
                  </a:solidFill>
                  <a:latin typeface="Lovelo Bold"/>
                </a:rPr>
                <a:t>1</a:t>
              </a: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3991787" y="3753631"/>
            <a:ext cx="518793" cy="518793"/>
            <a:chOff x="0" y="0"/>
            <a:chExt cx="1037585" cy="1037585"/>
          </a:xfrm>
        </p:grpSpPr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37585" cy="1037585"/>
            </a:xfrm>
            <a:prstGeom prst="rect">
              <a:avLst/>
            </a:prstGeom>
          </p:spPr>
        </p:pic>
        <p:sp>
          <p:nvSpPr>
            <p:cNvPr id="33" name="TextBox 33"/>
            <p:cNvSpPr txBox="1"/>
            <p:nvPr/>
          </p:nvSpPr>
          <p:spPr>
            <a:xfrm>
              <a:off x="66564" y="233288"/>
              <a:ext cx="904461" cy="4750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2"/>
                </a:lnSpc>
              </a:pPr>
              <a:r>
                <a:rPr lang="en-US" sz="1333" dirty="0">
                  <a:solidFill>
                    <a:srgbClr val="F4F4F4"/>
                  </a:solidFill>
                  <a:latin typeface="Lovelo Bold"/>
                </a:rPr>
                <a:t>90%</a:t>
              </a:r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3991787" y="4716385"/>
            <a:ext cx="518793" cy="518793"/>
            <a:chOff x="0" y="0"/>
            <a:chExt cx="1037585" cy="1037585"/>
          </a:xfrm>
        </p:grpSpPr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37585" cy="1037585"/>
            </a:xfrm>
            <a:prstGeom prst="rect">
              <a:avLst/>
            </a:prstGeom>
          </p:spPr>
        </p:pic>
        <p:sp>
          <p:nvSpPr>
            <p:cNvPr id="36" name="TextBox 36"/>
            <p:cNvSpPr txBox="1"/>
            <p:nvPr/>
          </p:nvSpPr>
          <p:spPr>
            <a:xfrm>
              <a:off x="66564" y="233288"/>
              <a:ext cx="904461" cy="4750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2"/>
                </a:lnSpc>
              </a:pPr>
              <a:r>
                <a:rPr lang="en-US" sz="1333" dirty="0">
                  <a:solidFill>
                    <a:srgbClr val="F4F4F4"/>
                  </a:solidFill>
                  <a:latin typeface="Lovelo Bold"/>
                </a:rPr>
                <a:t>90%</a:t>
              </a:r>
            </a:p>
          </p:txBody>
        </p:sp>
      </p:grpSp>
      <p:sp>
        <p:nvSpPr>
          <p:cNvPr id="41" name="TextBox 38">
            <a:extLst>
              <a:ext uri="{FF2B5EF4-FFF2-40B4-BE49-F238E27FC236}">
                <a16:creationId xmlns:a16="http://schemas.microsoft.com/office/drawing/2014/main" id="{8A5D2D52-65A2-4845-B1A4-BE66E0E90FA2}"/>
              </a:ext>
            </a:extLst>
          </p:cNvPr>
          <p:cNvSpPr txBox="1"/>
          <p:nvPr/>
        </p:nvSpPr>
        <p:spPr>
          <a:xfrm>
            <a:off x="2326078" y="864384"/>
            <a:ext cx="7539845" cy="4215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12"/>
              </a:lnSpc>
              <a:spcBef>
                <a:spcPct val="0"/>
              </a:spcBef>
            </a:pPr>
            <a:r>
              <a:rPr lang="en-US" sz="2579" dirty="0" err="1">
                <a:solidFill>
                  <a:schemeClr val="tx2"/>
                </a:solidFill>
                <a:latin typeface="Aileron Regular Bold"/>
              </a:rPr>
              <a:t>Metas</a:t>
            </a:r>
            <a:r>
              <a:rPr lang="en-US" sz="2579" dirty="0">
                <a:solidFill>
                  <a:schemeClr val="tx2"/>
                </a:solidFill>
                <a:latin typeface="Aileron Regular Bold"/>
              </a:rPr>
              <a:t> POA </a:t>
            </a:r>
            <a:r>
              <a:rPr lang="en-US" sz="2579" dirty="0" err="1">
                <a:solidFill>
                  <a:schemeClr val="tx2"/>
                </a:solidFill>
                <a:latin typeface="Aileron Regular Bold"/>
              </a:rPr>
              <a:t>segundo</a:t>
            </a:r>
            <a:r>
              <a:rPr lang="en-US" sz="2579" dirty="0">
                <a:solidFill>
                  <a:schemeClr val="tx2"/>
                </a:solidFill>
                <a:latin typeface="Aileron Regular Bold"/>
              </a:rPr>
              <a:t> </a:t>
            </a:r>
            <a:r>
              <a:rPr lang="en-US" sz="2579" dirty="0" err="1">
                <a:solidFill>
                  <a:schemeClr val="tx2"/>
                </a:solidFill>
                <a:latin typeface="Aileron Regular Bold"/>
              </a:rPr>
              <a:t>trimestre</a:t>
            </a:r>
            <a:r>
              <a:rPr lang="en-US" sz="2579" dirty="0">
                <a:solidFill>
                  <a:schemeClr val="tx2"/>
                </a:solidFill>
                <a:latin typeface="Aileron Regular Bold"/>
              </a:rPr>
              <a:t> del 2024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301121" y="1758547"/>
            <a:ext cx="8205079" cy="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1578070" y="4897884"/>
            <a:ext cx="1253665" cy="1253665"/>
            <a:chOff x="0" y="0"/>
            <a:chExt cx="1913890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AE8ED"/>
            </a:solidFill>
          </p:spPr>
        </p:sp>
      </p:grpSp>
      <p:sp>
        <p:nvSpPr>
          <p:cNvPr id="5" name="AutoShape 5"/>
          <p:cNvSpPr/>
          <p:nvPr/>
        </p:nvSpPr>
        <p:spPr>
          <a:xfrm>
            <a:off x="-210510" y="6174390"/>
            <a:ext cx="8096221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5800" y="4065985"/>
            <a:ext cx="892269" cy="210621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 l="4133" r="4133"/>
          <a:stretch>
            <a:fillRect/>
          </a:stretch>
        </p:blipFill>
        <p:spPr>
          <a:xfrm>
            <a:off x="10987406" y="95218"/>
            <a:ext cx="1037589" cy="61604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24721" y="69752"/>
            <a:ext cx="1094615" cy="66698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78070" y="4897884"/>
            <a:ext cx="1177465" cy="1177465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224718" y="2234297"/>
            <a:ext cx="3405714" cy="954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50"/>
              </a:lnSpc>
            </a:pPr>
            <a:r>
              <a:rPr lang="en-US" sz="3000" b="1" spc="45" dirty="0" err="1">
                <a:solidFill>
                  <a:srgbClr val="19486A"/>
                </a:solidFill>
                <a:latin typeface="+mj-lt"/>
              </a:rPr>
              <a:t>Oficina</a:t>
            </a:r>
            <a:r>
              <a:rPr lang="en-US" sz="3000" b="1" spc="45" dirty="0">
                <a:solidFill>
                  <a:srgbClr val="19486A"/>
                </a:solidFill>
                <a:latin typeface="+mj-lt"/>
              </a:rPr>
              <a:t> de </a:t>
            </a:r>
            <a:r>
              <a:rPr lang="en-US" sz="3000" b="1" spc="45" dirty="0" err="1">
                <a:solidFill>
                  <a:srgbClr val="19486A"/>
                </a:solidFill>
                <a:latin typeface="+mj-lt"/>
              </a:rPr>
              <a:t>Acceso</a:t>
            </a:r>
            <a:r>
              <a:rPr lang="en-US" sz="3000" b="1" spc="45" dirty="0">
                <a:solidFill>
                  <a:srgbClr val="19486A"/>
                </a:solidFill>
                <a:latin typeface="+mj-lt"/>
              </a:rPr>
              <a:t> </a:t>
            </a:r>
          </a:p>
          <a:p>
            <a:pPr>
              <a:lnSpc>
                <a:spcPts val="3750"/>
              </a:lnSpc>
            </a:pPr>
            <a:r>
              <a:rPr lang="en-US" sz="3000" b="1" spc="45" dirty="0">
                <a:solidFill>
                  <a:srgbClr val="19486A"/>
                </a:solidFill>
                <a:latin typeface="+mj-lt"/>
              </a:rPr>
              <a:t>a la </a:t>
            </a:r>
            <a:r>
              <a:rPr lang="en-US" sz="3000" b="1" spc="45" dirty="0" err="1">
                <a:solidFill>
                  <a:srgbClr val="19486A"/>
                </a:solidFill>
                <a:latin typeface="+mj-lt"/>
              </a:rPr>
              <a:t>Información</a:t>
            </a:r>
            <a:r>
              <a:rPr lang="en-US" sz="3000" b="1" spc="45" dirty="0">
                <a:solidFill>
                  <a:srgbClr val="19486A"/>
                </a:solidFill>
                <a:latin typeface="+mj-lt"/>
              </a:rPr>
              <a:t>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730837" y="2049099"/>
            <a:ext cx="7497980" cy="520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b="1" dirty="0">
                <a:solidFill>
                  <a:srgbClr val="000000"/>
                </a:solidFill>
                <a:latin typeface="+mj-lt"/>
              </a:rPr>
              <a:t>FII-DIGECOG-OAI-005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dirty="0">
                <a:solidFill>
                  <a:srgbClr val="000000"/>
                </a:solidFill>
                <a:latin typeface="+mj-lt"/>
              </a:rPr>
              <a:t>Porciento de satisfacción con el servicio de la OAI brindado.</a:t>
            </a:r>
            <a:endParaRPr lang="en-US" sz="1466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8120204" y="6049949"/>
            <a:ext cx="3385997" cy="1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Poppins Light"/>
              </a:rPr>
              <a:t>Departamento de Planificación y Desarrolllo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730837" y="2908519"/>
            <a:ext cx="6394363" cy="7834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n-US" sz="1466" b="1" dirty="0">
                <a:solidFill>
                  <a:srgbClr val="000000"/>
                </a:solidFill>
                <a:latin typeface="+mj-lt"/>
              </a:rPr>
              <a:t>FII-DIGECOG-OAI-006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n-US" sz="1466" dirty="0" err="1">
                <a:solidFill>
                  <a:srgbClr val="000000"/>
                </a:solidFill>
                <a:latin typeface="+mj-lt"/>
              </a:rPr>
              <a:t>Índice</a:t>
            </a:r>
            <a:r>
              <a:rPr lang="en-US" sz="1466" dirty="0">
                <a:solidFill>
                  <a:srgbClr val="000000"/>
                </a:solidFill>
                <a:latin typeface="+mj-lt"/>
              </a:rPr>
              <a:t> de </a:t>
            </a:r>
            <a:r>
              <a:rPr lang="en-US" sz="1466" dirty="0" err="1">
                <a:solidFill>
                  <a:srgbClr val="000000"/>
                </a:solidFill>
                <a:latin typeface="+mj-lt"/>
              </a:rPr>
              <a:t>cumplimiento</a:t>
            </a:r>
            <a:r>
              <a:rPr lang="en-US" sz="1466" dirty="0">
                <a:solidFill>
                  <a:srgbClr val="000000"/>
                </a:solidFill>
                <a:latin typeface="+mj-lt"/>
              </a:rPr>
              <a:t> de </a:t>
            </a:r>
            <a:r>
              <a:rPr lang="en-US" sz="1466" dirty="0" err="1">
                <a:solidFill>
                  <a:srgbClr val="000000"/>
                </a:solidFill>
                <a:latin typeface="+mj-lt"/>
              </a:rPr>
              <a:t>estándares</a:t>
            </a:r>
            <a:r>
              <a:rPr lang="en-US" sz="1466" dirty="0">
                <a:solidFill>
                  <a:srgbClr val="000000"/>
                </a:solidFill>
                <a:latin typeface="+mj-lt"/>
              </a:rPr>
              <a:t> de </a:t>
            </a:r>
            <a:r>
              <a:rPr lang="en-US" sz="1466" dirty="0" err="1">
                <a:solidFill>
                  <a:srgbClr val="000000"/>
                </a:solidFill>
                <a:latin typeface="+mj-lt"/>
              </a:rPr>
              <a:t>transparencia</a:t>
            </a:r>
            <a:r>
              <a:rPr lang="en-US" sz="1466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+mj-lt"/>
              </a:rPr>
              <a:t>institucional</a:t>
            </a:r>
            <a:r>
              <a:rPr lang="en-US" sz="1466" dirty="0">
                <a:solidFill>
                  <a:srgbClr val="000000"/>
                </a:solidFill>
                <a:latin typeface="+mj-lt"/>
              </a:rPr>
              <a:t>.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endParaRPr lang="en-US" sz="1466" dirty="0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22" name="Group 22"/>
          <p:cNvGrpSpPr/>
          <p:nvPr/>
        </p:nvGrpSpPr>
        <p:grpSpPr>
          <a:xfrm>
            <a:off x="3960660" y="1945200"/>
            <a:ext cx="583201" cy="578195"/>
            <a:chOff x="0" y="0"/>
            <a:chExt cx="1037585" cy="1037585"/>
          </a:xfrm>
        </p:grpSpPr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37585" cy="1037585"/>
            </a:xfrm>
            <a:prstGeom prst="rect">
              <a:avLst/>
            </a:prstGeom>
          </p:spPr>
        </p:pic>
        <p:sp>
          <p:nvSpPr>
            <p:cNvPr id="24" name="TextBox 24"/>
            <p:cNvSpPr txBox="1"/>
            <p:nvPr/>
          </p:nvSpPr>
          <p:spPr>
            <a:xfrm>
              <a:off x="50107" y="262311"/>
              <a:ext cx="971023" cy="43299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22"/>
                </a:lnSpc>
              </a:pPr>
              <a:r>
                <a:rPr lang="en-US" sz="1444" dirty="0">
                  <a:solidFill>
                    <a:srgbClr val="F4F4F4"/>
                  </a:solidFill>
                  <a:latin typeface="Lovelo Bold"/>
                </a:rPr>
                <a:t>90%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3923888" y="3812978"/>
            <a:ext cx="652437" cy="655358"/>
            <a:chOff x="-68218" y="-68219"/>
            <a:chExt cx="1105804" cy="1105804"/>
          </a:xfrm>
        </p:grpSpPr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-68218" y="-68219"/>
              <a:ext cx="1105804" cy="1105804"/>
            </a:xfrm>
            <a:prstGeom prst="rect">
              <a:avLst/>
            </a:prstGeom>
          </p:spPr>
        </p:pic>
        <p:sp>
          <p:nvSpPr>
            <p:cNvPr id="27" name="TextBox 27"/>
            <p:cNvSpPr txBox="1"/>
            <p:nvPr/>
          </p:nvSpPr>
          <p:spPr>
            <a:xfrm>
              <a:off x="66564" y="233290"/>
              <a:ext cx="904460" cy="4071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2"/>
                </a:lnSpc>
              </a:pPr>
              <a:r>
                <a:rPr lang="en-US" sz="1444" dirty="0">
                  <a:solidFill>
                    <a:srgbClr val="F4F4F4"/>
                  </a:solidFill>
                  <a:latin typeface="Lovelo Bold"/>
                </a:rPr>
                <a:t>100%</a:t>
              </a:r>
            </a:p>
          </p:txBody>
        </p:sp>
      </p:grpSp>
      <p:sp>
        <p:nvSpPr>
          <p:cNvPr id="11" name="Rectángulo 10">
            <a:extLst>
              <a:ext uri="{FF2B5EF4-FFF2-40B4-BE49-F238E27FC236}">
                <a16:creationId xmlns:a16="http://schemas.microsoft.com/office/drawing/2014/main" id="{06208486-9327-4855-89FE-96B2378B0781}"/>
              </a:ext>
            </a:extLst>
          </p:cNvPr>
          <p:cNvSpPr/>
          <p:nvPr/>
        </p:nvSpPr>
        <p:spPr>
          <a:xfrm>
            <a:off x="4684407" y="3918576"/>
            <a:ext cx="6955019" cy="1145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b="1" dirty="0">
                <a:solidFill>
                  <a:srgbClr val="000000"/>
                </a:solidFill>
                <a:latin typeface="+mj-lt"/>
              </a:rPr>
              <a:t>FII-DIGECOG-OAI-007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dirty="0">
                <a:solidFill>
                  <a:srgbClr val="000000"/>
                </a:solidFill>
                <a:latin typeface="+mj-lt"/>
              </a:rPr>
              <a:t>Porcentaje de solicitudes de información respondidas satisfactoria y oportunamente a través del SAIP.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DO" sz="1466" dirty="0">
                <a:solidFill>
                  <a:srgbClr val="000000"/>
                </a:solidFill>
                <a:latin typeface="+mj-lt"/>
              </a:rPr>
              <a:t>. </a:t>
            </a:r>
          </a:p>
        </p:txBody>
      </p:sp>
      <p:grpSp>
        <p:nvGrpSpPr>
          <p:cNvPr id="31" name="Group 25">
            <a:extLst>
              <a:ext uri="{FF2B5EF4-FFF2-40B4-BE49-F238E27FC236}">
                <a16:creationId xmlns:a16="http://schemas.microsoft.com/office/drawing/2014/main" id="{2FA0E6D3-A340-4E03-904D-DDAFCE9F5E45}"/>
              </a:ext>
            </a:extLst>
          </p:cNvPr>
          <p:cNvGrpSpPr/>
          <p:nvPr/>
        </p:nvGrpSpPr>
        <p:grpSpPr>
          <a:xfrm>
            <a:off x="3923871" y="2854686"/>
            <a:ext cx="652437" cy="655358"/>
            <a:chOff x="-68218" y="-68219"/>
            <a:chExt cx="1105804" cy="1105804"/>
          </a:xfrm>
        </p:grpSpPr>
        <p:pic>
          <p:nvPicPr>
            <p:cNvPr id="32" name="Picture 26">
              <a:extLst>
                <a:ext uri="{FF2B5EF4-FFF2-40B4-BE49-F238E27FC236}">
                  <a16:creationId xmlns:a16="http://schemas.microsoft.com/office/drawing/2014/main" id="{AC42F763-96AE-47D7-94C9-2ECA31B14A0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-68218" y="-68219"/>
              <a:ext cx="1105804" cy="1105804"/>
            </a:xfrm>
            <a:prstGeom prst="rect">
              <a:avLst/>
            </a:prstGeom>
          </p:spPr>
        </p:pic>
        <p:sp>
          <p:nvSpPr>
            <p:cNvPr id="33" name="TextBox 27">
              <a:extLst>
                <a:ext uri="{FF2B5EF4-FFF2-40B4-BE49-F238E27FC236}">
                  <a16:creationId xmlns:a16="http://schemas.microsoft.com/office/drawing/2014/main" id="{7E228510-D14F-4ED9-B012-B4857E35776B}"/>
                </a:ext>
              </a:extLst>
            </p:cNvPr>
            <p:cNvSpPr txBox="1"/>
            <p:nvPr/>
          </p:nvSpPr>
          <p:spPr>
            <a:xfrm>
              <a:off x="66564" y="233290"/>
              <a:ext cx="904460" cy="4071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2"/>
                </a:lnSpc>
              </a:pPr>
              <a:r>
                <a:rPr lang="en-US" sz="1444" dirty="0">
                  <a:solidFill>
                    <a:srgbClr val="F4F4F4"/>
                  </a:solidFill>
                  <a:latin typeface="Lovelo Bold"/>
                </a:rPr>
                <a:t>100%</a:t>
              </a:r>
            </a:p>
          </p:txBody>
        </p:sp>
      </p:grpSp>
      <p:grpSp>
        <p:nvGrpSpPr>
          <p:cNvPr id="29" name="Group 25">
            <a:extLst>
              <a:ext uri="{FF2B5EF4-FFF2-40B4-BE49-F238E27FC236}">
                <a16:creationId xmlns:a16="http://schemas.microsoft.com/office/drawing/2014/main" id="{46736E63-A0C9-4AD0-8E82-65F4685031D8}"/>
              </a:ext>
            </a:extLst>
          </p:cNvPr>
          <p:cNvGrpSpPr/>
          <p:nvPr/>
        </p:nvGrpSpPr>
        <p:grpSpPr>
          <a:xfrm>
            <a:off x="3923871" y="4853766"/>
            <a:ext cx="652437" cy="655358"/>
            <a:chOff x="-68218" y="-68219"/>
            <a:chExt cx="1105804" cy="1105804"/>
          </a:xfrm>
        </p:grpSpPr>
        <p:pic>
          <p:nvPicPr>
            <p:cNvPr id="30" name="Picture 26">
              <a:extLst>
                <a:ext uri="{FF2B5EF4-FFF2-40B4-BE49-F238E27FC236}">
                  <a16:creationId xmlns:a16="http://schemas.microsoft.com/office/drawing/2014/main" id="{39EC9906-F065-4DB5-A5C9-86684E4B19A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-68218" y="-68219"/>
              <a:ext cx="1105804" cy="1105804"/>
            </a:xfrm>
            <a:prstGeom prst="rect">
              <a:avLst/>
            </a:prstGeom>
          </p:spPr>
        </p:pic>
        <p:sp>
          <p:nvSpPr>
            <p:cNvPr id="35" name="TextBox 27">
              <a:extLst>
                <a:ext uri="{FF2B5EF4-FFF2-40B4-BE49-F238E27FC236}">
                  <a16:creationId xmlns:a16="http://schemas.microsoft.com/office/drawing/2014/main" id="{A7C64D35-6F56-441F-8CA8-356251BFA1BB}"/>
                </a:ext>
              </a:extLst>
            </p:cNvPr>
            <p:cNvSpPr txBox="1"/>
            <p:nvPr/>
          </p:nvSpPr>
          <p:spPr>
            <a:xfrm>
              <a:off x="66564" y="233290"/>
              <a:ext cx="904460" cy="4071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2"/>
                </a:lnSpc>
              </a:pPr>
              <a:r>
                <a:rPr lang="en-US" sz="1444" dirty="0">
                  <a:solidFill>
                    <a:srgbClr val="F4F4F4"/>
                  </a:solidFill>
                  <a:latin typeface="Lovelo Bold"/>
                </a:rPr>
                <a:t>100%</a:t>
              </a:r>
            </a:p>
          </p:txBody>
        </p:sp>
      </p:grpSp>
      <p:sp>
        <p:nvSpPr>
          <p:cNvPr id="36" name="Rectángulo 35">
            <a:extLst>
              <a:ext uri="{FF2B5EF4-FFF2-40B4-BE49-F238E27FC236}">
                <a16:creationId xmlns:a16="http://schemas.microsoft.com/office/drawing/2014/main" id="{720936D7-A1B0-4BB3-AE04-7A4D9BBA6CC9}"/>
              </a:ext>
            </a:extLst>
          </p:cNvPr>
          <p:cNvSpPr/>
          <p:nvPr/>
        </p:nvSpPr>
        <p:spPr>
          <a:xfrm>
            <a:off x="4684390" y="4853766"/>
            <a:ext cx="6955019" cy="613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b="1" dirty="0">
                <a:solidFill>
                  <a:srgbClr val="000000"/>
                </a:solidFill>
                <a:latin typeface="+mj-lt"/>
              </a:rPr>
              <a:t>FII-DIGECOG-OAI-009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66" dirty="0">
                <a:solidFill>
                  <a:srgbClr val="000000"/>
                </a:solidFill>
                <a:latin typeface="+mj-lt"/>
              </a:rPr>
              <a:t>Cantidad sensibilizaciones realizadas en temas de valores éticos institucionales</a:t>
            </a:r>
            <a:r>
              <a:rPr lang="es-DO" sz="1466" dirty="0">
                <a:solidFill>
                  <a:srgbClr val="000000"/>
                </a:solidFill>
                <a:latin typeface="+mj-lt"/>
              </a:rPr>
              <a:t>. </a:t>
            </a:r>
          </a:p>
        </p:txBody>
      </p:sp>
      <p:sp>
        <p:nvSpPr>
          <p:cNvPr id="38" name="TextBox 38">
            <a:extLst>
              <a:ext uri="{FF2B5EF4-FFF2-40B4-BE49-F238E27FC236}">
                <a16:creationId xmlns:a16="http://schemas.microsoft.com/office/drawing/2014/main" id="{434D4F33-55F0-42A3-B80C-1DB6C8A81F19}"/>
              </a:ext>
            </a:extLst>
          </p:cNvPr>
          <p:cNvSpPr txBox="1"/>
          <p:nvPr/>
        </p:nvSpPr>
        <p:spPr>
          <a:xfrm>
            <a:off x="2326078" y="864384"/>
            <a:ext cx="7539845" cy="4215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12"/>
              </a:lnSpc>
              <a:spcBef>
                <a:spcPct val="0"/>
              </a:spcBef>
            </a:pPr>
            <a:r>
              <a:rPr lang="en-US" sz="2579" dirty="0" err="1">
                <a:solidFill>
                  <a:schemeClr val="tx2"/>
                </a:solidFill>
                <a:latin typeface="Aileron Regular Bold"/>
              </a:rPr>
              <a:t>Metas</a:t>
            </a:r>
            <a:r>
              <a:rPr lang="en-US" sz="2579" dirty="0">
                <a:solidFill>
                  <a:schemeClr val="tx2"/>
                </a:solidFill>
                <a:latin typeface="Aileron Regular Bold"/>
              </a:rPr>
              <a:t> POA </a:t>
            </a:r>
            <a:r>
              <a:rPr lang="en-US" sz="2579" dirty="0" err="1">
                <a:solidFill>
                  <a:schemeClr val="tx2"/>
                </a:solidFill>
                <a:latin typeface="Aileron Regular Bold"/>
              </a:rPr>
              <a:t>segundo</a:t>
            </a:r>
            <a:r>
              <a:rPr lang="en-US" sz="2579" dirty="0">
                <a:solidFill>
                  <a:schemeClr val="tx2"/>
                </a:solidFill>
                <a:latin typeface="Aileron Regular Bold"/>
              </a:rPr>
              <a:t> </a:t>
            </a:r>
            <a:r>
              <a:rPr lang="en-US" sz="2579" dirty="0" err="1">
                <a:solidFill>
                  <a:schemeClr val="tx2"/>
                </a:solidFill>
                <a:latin typeface="Aileron Regular Bold"/>
              </a:rPr>
              <a:t>trimestre</a:t>
            </a:r>
            <a:r>
              <a:rPr lang="en-US" sz="2579" dirty="0">
                <a:solidFill>
                  <a:schemeClr val="tx2"/>
                </a:solidFill>
                <a:latin typeface="Aileron Regular Bold"/>
              </a:rPr>
              <a:t> del 2024</a:t>
            </a:r>
          </a:p>
        </p:txBody>
      </p:sp>
    </p:spTree>
    <p:extLst>
      <p:ext uri="{BB962C8B-B14F-4D97-AF65-F5344CB8AC3E}">
        <p14:creationId xmlns:p14="http://schemas.microsoft.com/office/powerpoint/2010/main" val="2347878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0480"/>
            <a:ext cx="12192000" cy="682752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125" y="5597829"/>
            <a:ext cx="2523078" cy="1229691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379676" y="878843"/>
            <a:ext cx="7432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2400" b="1" dirty="0">
                <a:solidFill>
                  <a:schemeClr val="accent1">
                    <a:lumMod val="75000"/>
                  </a:schemeClr>
                </a:solidFill>
              </a:rPr>
              <a:t>Consideraciones finales</a:t>
            </a:r>
          </a:p>
        </p:txBody>
      </p:sp>
      <p:sp>
        <p:nvSpPr>
          <p:cNvPr id="2" name="AutoShape 2" descr="Seis Mejores Prácticas Para Optimizar las Pruebas del Programa de  Cumplimiento en Su Banco - ACAMS Tod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DO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71C4693-F07B-4FD4-BF0E-F411F70A1D53}"/>
              </a:ext>
            </a:extLst>
          </p:cNvPr>
          <p:cNvSpPr txBox="1"/>
          <p:nvPr/>
        </p:nvSpPr>
        <p:spPr>
          <a:xfrm>
            <a:off x="1648045" y="1808749"/>
            <a:ext cx="88959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>
                <a:latin typeface="+mj-lt"/>
              </a:rPr>
              <a:t>Una efectividad del </a:t>
            </a:r>
            <a:r>
              <a:rPr lang="es-ES" b="1" u="sng" dirty="0">
                <a:latin typeface="+mj-lt"/>
              </a:rPr>
              <a:t>98.17% </a:t>
            </a:r>
            <a:r>
              <a:rPr lang="es-ES" b="1" dirty="0">
                <a:latin typeface="+mj-lt"/>
              </a:rPr>
              <a:t>en la ejecución del primer trimestre del plan operativo anual 2024 es un logro notable que refleja un alto nivel de organización, compromiso y capacidad de adaptación por parte de los equipos de la Digecog. </a:t>
            </a:r>
          </a:p>
          <a:p>
            <a:pPr algn="just"/>
            <a:endParaRPr lang="es-ES" b="1" dirty="0">
              <a:latin typeface="+mj-lt"/>
            </a:endParaRPr>
          </a:p>
          <a:p>
            <a:pPr algn="just"/>
            <a:r>
              <a:rPr lang="es-ES" b="1" dirty="0">
                <a:latin typeface="+mj-lt"/>
              </a:rPr>
              <a:t>Durante la ejecución de este primer trimestre, las áreas se han enfrentado a grandes desafíos y obstáculos, con el objetivo de aprender de ellos y desarrollar estrategias, es fundamental analizarlos para hacerles frente de manera más efectiva en el futuro. </a:t>
            </a:r>
          </a:p>
          <a:p>
            <a:pPr algn="just"/>
            <a:endParaRPr lang="es-ES" b="1" dirty="0">
              <a:latin typeface="+mj-lt"/>
            </a:endParaRPr>
          </a:p>
          <a:p>
            <a:pPr algn="just"/>
            <a:r>
              <a:rPr lang="es-ES" b="1" dirty="0">
                <a:latin typeface="+mj-lt"/>
              </a:rPr>
              <a:t>Estos resultados muestran la responsabilidad y transparencia con la que hemos asumido los diferentes compromisos plasmados en los POA.</a:t>
            </a:r>
            <a:endParaRPr lang="es-US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1093357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5111" y="5473083"/>
            <a:ext cx="2523078" cy="1229691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269830" y="388352"/>
            <a:ext cx="53358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DO" sz="2400" b="1" dirty="0">
                <a:solidFill>
                  <a:schemeClr val="accent1">
                    <a:lumMod val="75000"/>
                  </a:schemeClr>
                </a:solidFill>
              </a:rPr>
              <a:t>Efectividad POA </a:t>
            </a:r>
          </a:p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DO" sz="2400" b="1" dirty="0">
                <a:solidFill>
                  <a:schemeClr val="accent1">
                    <a:lumMod val="75000"/>
                  </a:schemeClr>
                </a:solidFill>
              </a:rPr>
              <a:t>PRIMER TRIMESTRE 2024.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376721" y="3654446"/>
            <a:ext cx="321474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/>
              <a:t>Elaborado por:</a:t>
            </a:r>
          </a:p>
          <a:p>
            <a:pPr algn="ctr"/>
            <a:endParaRPr lang="es-ES" sz="1200" dirty="0"/>
          </a:p>
          <a:p>
            <a:pPr algn="ctr"/>
            <a:endParaRPr lang="es-ES" sz="1200" dirty="0"/>
          </a:p>
          <a:p>
            <a:pPr algn="ctr"/>
            <a:endParaRPr lang="es-ES" sz="1200" dirty="0"/>
          </a:p>
          <a:p>
            <a:pPr algn="ctr"/>
            <a:endParaRPr lang="es-ES" sz="1200" dirty="0"/>
          </a:p>
          <a:p>
            <a:pPr algn="ctr"/>
            <a:endParaRPr lang="es-ES" sz="1200" dirty="0"/>
          </a:p>
          <a:p>
            <a:pPr algn="ctr"/>
            <a:endParaRPr lang="es-DO" sz="1200" dirty="0"/>
          </a:p>
          <a:p>
            <a:pPr algn="ctr"/>
            <a:r>
              <a:rPr lang="es-ES" sz="1200" dirty="0"/>
              <a:t>Alexandra </a:t>
            </a:r>
            <a:r>
              <a:rPr lang="es-ES" sz="1200" dirty="0" err="1"/>
              <a:t>Merán</a:t>
            </a:r>
            <a:endParaRPr lang="es-ES" sz="1200" dirty="0"/>
          </a:p>
          <a:p>
            <a:pPr algn="ctr"/>
            <a:r>
              <a:rPr lang="es-ES" sz="1000" dirty="0"/>
              <a:t>Div. de Monitoreo de Programas, Planes y Proyectos.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1B06BBC-50D2-41E8-9758-52F10F8E53C8}"/>
              </a:ext>
            </a:extLst>
          </p:cNvPr>
          <p:cNvSpPr txBox="1"/>
          <p:nvPr/>
        </p:nvSpPr>
        <p:spPr>
          <a:xfrm>
            <a:off x="7600535" y="3628163"/>
            <a:ext cx="3422193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/>
              <a:t>Aprobado por:</a:t>
            </a:r>
          </a:p>
          <a:p>
            <a:pPr algn="ctr"/>
            <a:endParaRPr lang="es-ES" sz="1200" dirty="0"/>
          </a:p>
          <a:p>
            <a:pPr algn="ctr"/>
            <a:endParaRPr lang="es-ES" sz="1200" dirty="0"/>
          </a:p>
          <a:p>
            <a:pPr algn="ctr"/>
            <a:endParaRPr lang="es-ES" sz="1200" dirty="0"/>
          </a:p>
          <a:p>
            <a:pPr algn="ctr"/>
            <a:endParaRPr lang="es-ES" sz="1200" dirty="0"/>
          </a:p>
          <a:p>
            <a:pPr algn="ctr"/>
            <a:endParaRPr lang="es-ES" sz="1200" dirty="0"/>
          </a:p>
          <a:p>
            <a:pPr algn="ctr"/>
            <a:endParaRPr lang="es-DO" sz="1200" dirty="0"/>
          </a:p>
          <a:p>
            <a:pPr algn="ctr"/>
            <a:r>
              <a:rPr lang="es-ES" sz="1200" dirty="0"/>
              <a:t>Laura Perez Lalane</a:t>
            </a:r>
          </a:p>
          <a:p>
            <a:pPr algn="ctr"/>
            <a:r>
              <a:rPr lang="es-ES" sz="1000" dirty="0"/>
              <a:t>Enc. Dpto. de Planificación y Desarrollo.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676B0A7-8BB0-4047-9DF2-814D9A239DE1}"/>
              </a:ext>
            </a:extLst>
          </p:cNvPr>
          <p:cNvSpPr txBox="1"/>
          <p:nvPr/>
        </p:nvSpPr>
        <p:spPr>
          <a:xfrm>
            <a:off x="3861728" y="3326198"/>
            <a:ext cx="4468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Primer trimestre 2024</a:t>
            </a:r>
            <a:endParaRPr lang="es-DO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346CC18-44DA-4DFC-ACE6-2B1DB063AF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015" y="1322893"/>
            <a:ext cx="1917970" cy="191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558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2752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280" y="5228124"/>
            <a:ext cx="2523078" cy="1229691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166667" y="1006550"/>
            <a:ext cx="7651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DO" sz="2400" dirty="0"/>
              <a:t>Efectividad primer trimestre POA 2024, por departamentos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C78434F5-6B07-483E-8241-0C9BE4B0E6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1058960"/>
              </p:ext>
            </p:extLst>
          </p:nvPr>
        </p:nvGraphicFramePr>
        <p:xfrm>
          <a:off x="1442047" y="1615714"/>
          <a:ext cx="9100868" cy="3887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58227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712"/>
            <a:ext cx="12192000" cy="682752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8922" y="5217952"/>
            <a:ext cx="2523078" cy="1229691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089184" y="372266"/>
            <a:ext cx="80136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2400" b="1" dirty="0">
                <a:solidFill>
                  <a:schemeClr val="accent1">
                    <a:lumMod val="75000"/>
                  </a:schemeClr>
                </a:solidFill>
              </a:rPr>
              <a:t>Efectividad POA</a:t>
            </a:r>
          </a:p>
          <a:p>
            <a:pPr algn="ctr"/>
            <a:r>
              <a:rPr lang="es-ES" sz="2400" b="1" dirty="0">
                <a:solidFill>
                  <a:schemeClr val="accent1">
                    <a:lumMod val="75000"/>
                  </a:schemeClr>
                </a:solidFill>
              </a:rPr>
              <a:t>Primer trimestre 2024 (actividades transversales)</a:t>
            </a:r>
            <a:endParaRPr lang="es-DO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0763AA14-E964-4645-8996-0D1AEEFAF2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0714355"/>
              </p:ext>
            </p:extLst>
          </p:nvPr>
        </p:nvGraphicFramePr>
        <p:xfrm>
          <a:off x="2089183" y="1335891"/>
          <a:ext cx="8013629" cy="4568023"/>
        </p:xfrm>
        <a:graphic>
          <a:graphicData uri="http://schemas.openxmlformats.org/drawingml/2006/table">
            <a:tbl>
              <a:tblPr>
                <a:effectLst/>
                <a:tableStyleId>{3B4B98B0-60AC-42C2-AFA5-B58CD77FA1E5}</a:tableStyleId>
              </a:tblPr>
              <a:tblGrid>
                <a:gridCol w="2876536">
                  <a:extLst>
                    <a:ext uri="{9D8B030D-6E8A-4147-A177-3AD203B41FA5}">
                      <a16:colId xmlns:a16="http://schemas.microsoft.com/office/drawing/2014/main" val="3055589955"/>
                    </a:ext>
                  </a:extLst>
                </a:gridCol>
                <a:gridCol w="1285010">
                  <a:extLst>
                    <a:ext uri="{9D8B030D-6E8A-4147-A177-3AD203B41FA5}">
                      <a16:colId xmlns:a16="http://schemas.microsoft.com/office/drawing/2014/main" val="2679889954"/>
                    </a:ext>
                  </a:extLst>
                </a:gridCol>
                <a:gridCol w="982974">
                  <a:extLst>
                    <a:ext uri="{9D8B030D-6E8A-4147-A177-3AD203B41FA5}">
                      <a16:colId xmlns:a16="http://schemas.microsoft.com/office/drawing/2014/main" val="1635421959"/>
                    </a:ext>
                  </a:extLst>
                </a:gridCol>
                <a:gridCol w="1310898">
                  <a:extLst>
                    <a:ext uri="{9D8B030D-6E8A-4147-A177-3AD203B41FA5}">
                      <a16:colId xmlns:a16="http://schemas.microsoft.com/office/drawing/2014/main" val="4195498401"/>
                    </a:ext>
                  </a:extLst>
                </a:gridCol>
                <a:gridCol w="1558211">
                  <a:extLst>
                    <a:ext uri="{9D8B030D-6E8A-4147-A177-3AD203B41FA5}">
                      <a16:colId xmlns:a16="http://schemas.microsoft.com/office/drawing/2014/main" val="240973117"/>
                    </a:ext>
                  </a:extLst>
                </a:gridCol>
              </a:tblGrid>
              <a:tr h="632529"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Departamentos</a:t>
                      </a:r>
                      <a:endParaRPr lang="es-DO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02" marR="9202" marT="9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Cantidad</a:t>
                      </a:r>
                      <a:br>
                        <a:rPr lang="es-DO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</a:br>
                      <a:r>
                        <a:rPr lang="es-DO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realizadas</a:t>
                      </a:r>
                      <a:endParaRPr lang="es-DO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02" marR="9202" marT="9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DO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Actividades en proceso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DO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Actividades sin realizar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DO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Efectividad POA transversal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3255280"/>
                  </a:ext>
                </a:extLst>
              </a:tr>
              <a:tr h="35815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Dirección de Normas y Procedimientos</a:t>
                      </a:r>
                      <a:endParaRPr lang="es-ES" sz="12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02" marR="9202" marT="9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407473"/>
                  </a:ext>
                </a:extLst>
              </a:tr>
              <a:tr h="469784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Dirección de Procesamientos Contables y Estados Financieros</a:t>
                      </a:r>
                      <a:endParaRPr lang="es-ES" sz="12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02" marR="9202" marT="9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98.61%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638609"/>
                  </a:ext>
                </a:extLst>
              </a:tr>
              <a:tr h="310393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Dirección de Análisis de la Información Financiera</a:t>
                      </a:r>
                      <a:endParaRPr lang="es-ES" sz="12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02" marR="9202" marT="9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78517"/>
                  </a:ext>
                </a:extLst>
              </a:tr>
              <a:tr h="302003">
                <a:tc>
                  <a:txBody>
                    <a:bodyPr/>
                    <a:lstStyle/>
                    <a:p>
                      <a:pPr algn="l" fontAlgn="ctr"/>
                      <a:r>
                        <a:rPr lang="es-DO" sz="12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Departamento de Recursos Humanos</a:t>
                      </a:r>
                      <a:endParaRPr lang="es-DO" sz="12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02" marR="9202" marT="9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93.94%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0355886"/>
                  </a:ext>
                </a:extLst>
              </a:tr>
              <a:tr h="29361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Departamento de Planificación y Desarrollo</a:t>
                      </a:r>
                      <a:endParaRPr lang="es-ES" sz="12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02" marR="9202" marT="9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97.37%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335459"/>
                  </a:ext>
                </a:extLst>
              </a:tr>
              <a:tr h="293615">
                <a:tc>
                  <a:txBody>
                    <a:bodyPr/>
                    <a:lstStyle/>
                    <a:p>
                      <a:pPr algn="l" fontAlgn="ctr"/>
                      <a:r>
                        <a:rPr lang="es-DO" sz="120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Departamento Administrativo y Financiero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639893"/>
                  </a:ext>
                </a:extLst>
              </a:tr>
              <a:tr h="29361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Departamento de Tecnología de la Información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96.67%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712756"/>
                  </a:ext>
                </a:extLst>
              </a:tr>
              <a:tr h="293615">
                <a:tc>
                  <a:txBody>
                    <a:bodyPr/>
                    <a:lstStyle/>
                    <a:p>
                      <a:pPr algn="l" fontAlgn="ctr"/>
                      <a:r>
                        <a:rPr lang="es-DO" sz="120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Departamento de Comunicaciones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0513206"/>
                  </a:ext>
                </a:extLst>
              </a:tr>
              <a:tr h="293615">
                <a:tc>
                  <a:txBody>
                    <a:bodyPr/>
                    <a:lstStyle/>
                    <a:p>
                      <a:pPr algn="l" fontAlgn="ctr"/>
                      <a:r>
                        <a:rPr lang="es-DO" sz="120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Departamento Jurídico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609091"/>
                  </a:ext>
                </a:extLst>
              </a:tr>
              <a:tr h="29361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Oficina de Acceso a la Información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95.00%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597154"/>
                  </a:ext>
                </a:extLst>
              </a:tr>
              <a:tr h="293615">
                <a:tc>
                  <a:txBody>
                    <a:bodyPr/>
                    <a:lstStyle/>
                    <a:p>
                      <a:pPr algn="l" fontAlgn="ctr"/>
                      <a:r>
                        <a:rPr lang="es-DO" sz="120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Cantidad de actividades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DO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0270750"/>
                  </a:ext>
                </a:extLst>
              </a:tr>
              <a:tr h="293615">
                <a:tc>
                  <a:txBody>
                    <a:bodyPr/>
                    <a:lstStyle/>
                    <a:p>
                      <a:pPr algn="l" fontAlgn="ctr"/>
                      <a:r>
                        <a:rPr lang="es-DO" sz="120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Efectividad POA transversal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DO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76995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6602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12"/>
            <a:ext cx="12192000" cy="682752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968" y="5142451"/>
            <a:ext cx="2523078" cy="1229691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33B4B772-6B36-4BCB-AC25-235B33BDE3B9}"/>
              </a:ext>
            </a:extLst>
          </p:cNvPr>
          <p:cNvSpPr txBox="1"/>
          <p:nvPr/>
        </p:nvSpPr>
        <p:spPr>
          <a:xfrm>
            <a:off x="1523997" y="1763744"/>
            <a:ext cx="9144000" cy="3513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Durante 1er. trimestre 2024,  la Digecog presenta resultados satisfactorios en la ejecución todas las actividades e indicadores definidos en el POA, presentando un cumplimiento general de 98.17% de efectividad institucional.</a:t>
            </a:r>
          </a:p>
          <a:p>
            <a:pPr algn="just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Tres (03) departamentos presentaron actividades y/o indicador pendientes de realizar y se les estará dando seguimiento a través de un plan de acción.</a:t>
            </a:r>
          </a:p>
          <a:p>
            <a:pPr algn="just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algn="just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</a:p>
          <a:p>
            <a:pPr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1" name="Rectángulo redondeado 1">
            <a:extLst>
              <a:ext uri="{FF2B5EF4-FFF2-40B4-BE49-F238E27FC236}">
                <a16:creationId xmlns:a16="http://schemas.microsoft.com/office/drawing/2014/main" id="{9FD79F64-772E-4FAE-A7C5-F49DC380A169}"/>
              </a:ext>
            </a:extLst>
          </p:cNvPr>
          <p:cNvSpPr/>
          <p:nvPr/>
        </p:nvSpPr>
        <p:spPr>
          <a:xfrm>
            <a:off x="3130719" y="697681"/>
            <a:ext cx="5930559" cy="759329"/>
          </a:xfrm>
          <a:prstGeom prst="round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r>
              <a:rPr lang="en-US" sz="2800" b="1" dirty="0"/>
              <a:t>RESUMEN DE RESULTADOS POA 2024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CECA190-A7C2-4B51-B7BE-021566CCBA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DO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F7455BBA-953D-4EB0-964A-7125D7E8E6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191" y="3429000"/>
            <a:ext cx="2250447" cy="2250447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4A137FA2-6539-4439-996D-A30D9EA5444E}"/>
              </a:ext>
            </a:extLst>
          </p:cNvPr>
          <p:cNvSpPr txBox="1"/>
          <p:nvPr/>
        </p:nvSpPr>
        <p:spPr>
          <a:xfrm>
            <a:off x="5288516" y="4354168"/>
            <a:ext cx="10437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latin typeface="+mj-lt"/>
              </a:rPr>
              <a:t>98.17%</a:t>
            </a:r>
            <a:endParaRPr lang="es-DO" sz="2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78335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602"/>
            <a:ext cx="12192000" cy="682752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968" y="5142451"/>
            <a:ext cx="2523078" cy="1229691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268748" y="2537189"/>
            <a:ext cx="75222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3600" b="1" i="1" dirty="0">
                <a:solidFill>
                  <a:schemeClr val="accent1">
                    <a:lumMod val="75000"/>
                  </a:schemeClr>
                </a:solidFill>
              </a:rPr>
              <a:t>Detalles resultados primer trimestre POA 2024, por departamentos</a:t>
            </a:r>
          </a:p>
        </p:txBody>
      </p:sp>
    </p:spTree>
    <p:extLst>
      <p:ext uri="{BB962C8B-B14F-4D97-AF65-F5344CB8AC3E}">
        <p14:creationId xmlns:p14="http://schemas.microsoft.com/office/powerpoint/2010/main" val="2639002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575" y="0"/>
            <a:ext cx="12192000" cy="682752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306" y="5019126"/>
            <a:ext cx="2523078" cy="1229691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445339" y="797293"/>
            <a:ext cx="9288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2400" b="1" dirty="0">
                <a:solidFill>
                  <a:schemeClr val="accent1">
                    <a:lumMod val="75000"/>
                  </a:schemeClr>
                </a:solidFill>
              </a:rPr>
              <a:t>Dirección de Normas y Procedimientos</a:t>
            </a:r>
          </a:p>
        </p:txBody>
      </p:sp>
      <p:sp>
        <p:nvSpPr>
          <p:cNvPr id="2" name="AutoShape 2" descr="Seis Mejores Prácticas Para Optimizar las Pruebas del Programa de  Cumplimiento en Su Banco - ACAMS Tod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DO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5391528"/>
              </p:ext>
            </p:extLst>
          </p:nvPr>
        </p:nvGraphicFramePr>
        <p:xfrm>
          <a:off x="1445339" y="1655255"/>
          <a:ext cx="9288455" cy="19541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16732">
                  <a:extLst>
                    <a:ext uri="{9D8B030D-6E8A-4147-A177-3AD203B41FA5}">
                      <a16:colId xmlns:a16="http://schemas.microsoft.com/office/drawing/2014/main" val="1213153958"/>
                    </a:ext>
                  </a:extLst>
                </a:gridCol>
                <a:gridCol w="1213231">
                  <a:extLst>
                    <a:ext uri="{9D8B030D-6E8A-4147-A177-3AD203B41FA5}">
                      <a16:colId xmlns:a16="http://schemas.microsoft.com/office/drawing/2014/main" val="2684091409"/>
                    </a:ext>
                  </a:extLst>
                </a:gridCol>
                <a:gridCol w="919558">
                  <a:extLst>
                    <a:ext uri="{9D8B030D-6E8A-4147-A177-3AD203B41FA5}">
                      <a16:colId xmlns:a16="http://schemas.microsoft.com/office/drawing/2014/main" val="276222616"/>
                    </a:ext>
                  </a:extLst>
                </a:gridCol>
                <a:gridCol w="1233181">
                  <a:extLst>
                    <a:ext uri="{9D8B030D-6E8A-4147-A177-3AD203B41FA5}">
                      <a16:colId xmlns:a16="http://schemas.microsoft.com/office/drawing/2014/main" val="2432468366"/>
                    </a:ext>
                  </a:extLst>
                </a:gridCol>
                <a:gridCol w="1199626">
                  <a:extLst>
                    <a:ext uri="{9D8B030D-6E8A-4147-A177-3AD203B41FA5}">
                      <a16:colId xmlns:a16="http://schemas.microsoft.com/office/drawing/2014/main" val="674355049"/>
                    </a:ext>
                  </a:extLst>
                </a:gridCol>
                <a:gridCol w="1506127">
                  <a:extLst>
                    <a:ext uri="{9D8B030D-6E8A-4147-A177-3AD203B41FA5}">
                      <a16:colId xmlns:a16="http://schemas.microsoft.com/office/drawing/2014/main" val="10177402"/>
                    </a:ext>
                  </a:extLst>
                </a:gridCol>
              </a:tblGrid>
              <a:tr h="18890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Nombre del Indicador </a:t>
                      </a: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Meta programada T1</a:t>
                      </a: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2024</a:t>
                      </a: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Promedio ejecución trimestre</a:t>
                      </a: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304220"/>
                  </a:ext>
                </a:extLst>
              </a:tr>
              <a:tr h="188903"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Enero</a:t>
                      </a:r>
                      <a:endParaRPr lang="es-DO" sz="1200" b="1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Febrero</a:t>
                      </a: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Marzo</a:t>
                      </a:r>
                    </a:p>
                  </a:txBody>
                  <a:tcPr marL="9445" marR="9445" marT="9445" marB="0" anchor="b"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284399"/>
                  </a:ext>
                </a:extLst>
              </a:tr>
              <a:tr h="522377">
                <a:tc>
                  <a:txBody>
                    <a:bodyPr/>
                    <a:lstStyle/>
                    <a:p>
                      <a:pPr algn="just" fontAlgn="ctr"/>
                      <a:r>
                        <a:rPr lang="es-DO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FIII-DIGECOG-NP-005: Porcentaje de asistencias normativas solicitadas, atendidas satisfactoriamente. </a:t>
                      </a: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3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lang="es-DO" sz="1300" b="1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169286"/>
                  </a:ext>
                </a:extLst>
              </a:tr>
              <a:tr h="453367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FIII-DIGECOG-NP-006: Cantidad de Orientación a centros educativos y gremiales, en materia del Sistema de Contabilidad Gubernamental.</a:t>
                      </a:r>
                      <a:endParaRPr lang="es-DO" sz="1200" b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3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496188"/>
                  </a:ext>
                </a:extLst>
              </a:tr>
              <a:tr h="453367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Total de indicadores medidos</a:t>
                      </a:r>
                      <a:r>
                        <a:rPr lang="es-ES" sz="12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T1: 2</a:t>
                      </a:r>
                    </a:p>
                    <a:p>
                      <a:pPr algn="ctr" fontAlgn="ctr"/>
                      <a:endParaRPr lang="es-DO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4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1919109"/>
                  </a:ext>
                </a:extLst>
              </a:tr>
            </a:tbl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A9B24D1F-5CDB-45BA-B9DB-8705CDC8C312}"/>
              </a:ext>
            </a:extLst>
          </p:cNvPr>
          <p:cNvSpPr txBox="1"/>
          <p:nvPr/>
        </p:nvSpPr>
        <p:spPr>
          <a:xfrm>
            <a:off x="5072542" y="4386393"/>
            <a:ext cx="2046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/>
              <a:t>Efectividad Dirección </a:t>
            </a:r>
            <a:endParaRPr lang="es-DO" sz="1200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6F0B938-7EB2-4391-B598-53093F2E05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652" y="3929654"/>
            <a:ext cx="1190476" cy="11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5494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5633</TotalTime>
  <Words>4328</Words>
  <Application>Microsoft Office PowerPoint</Application>
  <PresentationFormat>Panorámica</PresentationFormat>
  <Paragraphs>1039</Paragraphs>
  <Slides>47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47</vt:i4>
      </vt:variant>
    </vt:vector>
  </HeadingPairs>
  <TitlesOfParts>
    <vt:vector size="55" baseType="lpstr">
      <vt:lpstr>Aileron Regular Bold</vt:lpstr>
      <vt:lpstr>Arial</vt:lpstr>
      <vt:lpstr>Calibri</vt:lpstr>
      <vt:lpstr>Calibri Light</vt:lpstr>
      <vt:lpstr>Lovelo Bold</vt:lpstr>
      <vt:lpstr>Poppins Light</vt:lpstr>
      <vt:lpstr>Tahoma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Jean Pimentel Castillo</dc:creator>
  <cp:lastModifiedBy>Laura Perez Lalane</cp:lastModifiedBy>
  <cp:revision>238</cp:revision>
  <cp:lastPrinted>2024-05-09T13:03:48Z</cp:lastPrinted>
  <dcterms:created xsi:type="dcterms:W3CDTF">2021-12-21T13:29:34Z</dcterms:created>
  <dcterms:modified xsi:type="dcterms:W3CDTF">2024-05-09T13:09:33Z</dcterms:modified>
</cp:coreProperties>
</file>