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256" r:id="rId5"/>
    <p:sldId id="265" r:id="rId6"/>
    <p:sldId id="258" r:id="rId7"/>
    <p:sldId id="257" r:id="rId8"/>
    <p:sldId id="259" r:id="rId9"/>
    <p:sldId id="266" r:id="rId10"/>
    <p:sldId id="260" r:id="rId11"/>
    <p:sldId id="261" r:id="rId12"/>
  </p:sldIdLst>
  <p:sldSz cx="12192000" cy="6858000"/>
  <p:notesSz cx="7102475" cy="9388475"/>
  <p:defaultTextStyle>
    <a:defPPr>
      <a:defRPr lang="es-D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Estilo claro 1 - Acento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3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vr-vm-fs00\PLANIFICACION\MONITOREO\Referencias%202024\Monitoreos%202024\Copia%20de%20Data%20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'T2 2024'!$H$47</c:f>
              <c:strCache>
                <c:ptCount val="1"/>
                <c:pt idx="0">
                  <c:v>Efectividad T4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419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'T2 2024'!$C$48:$C$57</c:f>
              <c:strCache>
                <c:ptCount val="10"/>
                <c:pt idx="0">
                  <c:v>NP</c:v>
                </c:pt>
                <c:pt idx="1">
                  <c:v>PC</c:v>
                </c:pt>
                <c:pt idx="2">
                  <c:v>AI</c:v>
                </c:pt>
                <c:pt idx="3">
                  <c:v>RH</c:v>
                </c:pt>
                <c:pt idx="4">
                  <c:v>PD</c:v>
                </c:pt>
                <c:pt idx="5">
                  <c:v>AF</c:v>
                </c:pt>
                <c:pt idx="6">
                  <c:v>TI</c:v>
                </c:pt>
                <c:pt idx="7">
                  <c:v>DC</c:v>
                </c:pt>
                <c:pt idx="8">
                  <c:v>DJ</c:v>
                </c:pt>
                <c:pt idx="9">
                  <c:v>OAI</c:v>
                </c:pt>
              </c:strCache>
            </c:strRef>
          </c:cat>
          <c:val>
            <c:numRef>
              <c:f>'T2 2024'!$H$48:$H$57</c:f>
              <c:numCache>
                <c:formatCode>0%</c:formatCode>
                <c:ptCount val="10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0.99580000000000002</c:v>
                </c:pt>
                <c:pt idx="4">
                  <c:v>0.94950000000000001</c:v>
                </c:pt>
                <c:pt idx="5">
                  <c:v>1</c:v>
                </c:pt>
                <c:pt idx="6">
                  <c:v>1</c:v>
                </c:pt>
                <c:pt idx="7">
                  <c:v>0.96919999999999995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762-4B78-A02F-BF9997292A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22882191"/>
        <c:axId val="1768528287"/>
      </c:barChart>
      <c:catAx>
        <c:axId val="16228821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419"/>
          </a:p>
        </c:txPr>
        <c:crossAx val="1768528287"/>
        <c:crosses val="autoZero"/>
        <c:auto val="1"/>
        <c:lblAlgn val="ctr"/>
        <c:lblOffset val="100"/>
        <c:noMultiLvlLbl val="0"/>
      </c:catAx>
      <c:valAx>
        <c:axId val="1768528287"/>
        <c:scaling>
          <c:orientation val="minMax"/>
          <c:min val="0.1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162288219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419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357" cy="47001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D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4023481" y="0"/>
            <a:ext cx="3077357" cy="47001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8E81D9-5479-4F43-98D0-9055C16A71E1}" type="datetimeFigureOut">
              <a:rPr lang="es-DO" smtClean="0"/>
              <a:t>17/7/2024</a:t>
            </a:fld>
            <a:endParaRPr lang="es-D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D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10412" y="4518724"/>
            <a:ext cx="5681653" cy="369619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918456"/>
            <a:ext cx="3077357" cy="470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D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4023481" y="8918456"/>
            <a:ext cx="3077357" cy="470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381BDD-0016-4FDC-A5FD-6BC483B3B56C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5867558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D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FA29-EF15-4BB6-B30A-14DABDA62A88}" type="datetimeFigureOut">
              <a:rPr lang="es-DO" smtClean="0"/>
              <a:t>17/7/2024</a:t>
            </a:fld>
            <a:endParaRPr lang="es-D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BA66E-DE2D-4055-8ACF-1C7024A81AAE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132075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FA29-EF15-4BB6-B30A-14DABDA62A88}" type="datetimeFigureOut">
              <a:rPr lang="es-DO" smtClean="0"/>
              <a:t>17/7/2024</a:t>
            </a:fld>
            <a:endParaRPr lang="es-D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BA66E-DE2D-4055-8ACF-1C7024A81AAE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542649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FA29-EF15-4BB6-B30A-14DABDA62A88}" type="datetimeFigureOut">
              <a:rPr lang="es-DO" smtClean="0"/>
              <a:t>17/7/2024</a:t>
            </a:fld>
            <a:endParaRPr lang="es-D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BA66E-DE2D-4055-8ACF-1C7024A81AAE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904374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FA29-EF15-4BB6-B30A-14DABDA62A88}" type="datetimeFigureOut">
              <a:rPr lang="es-DO" smtClean="0"/>
              <a:t>17/7/2024</a:t>
            </a:fld>
            <a:endParaRPr lang="es-D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BA66E-DE2D-4055-8ACF-1C7024A81AAE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125423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FA29-EF15-4BB6-B30A-14DABDA62A88}" type="datetimeFigureOut">
              <a:rPr lang="es-DO" smtClean="0"/>
              <a:t>17/7/2024</a:t>
            </a:fld>
            <a:endParaRPr lang="es-D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BA66E-DE2D-4055-8ACF-1C7024A81AAE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456696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FA29-EF15-4BB6-B30A-14DABDA62A88}" type="datetimeFigureOut">
              <a:rPr lang="es-DO" smtClean="0"/>
              <a:t>17/7/2024</a:t>
            </a:fld>
            <a:endParaRPr lang="es-D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BA66E-DE2D-4055-8ACF-1C7024A81AAE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534855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FA29-EF15-4BB6-B30A-14DABDA62A88}" type="datetimeFigureOut">
              <a:rPr lang="es-DO" smtClean="0"/>
              <a:t>17/7/2024</a:t>
            </a:fld>
            <a:endParaRPr lang="es-D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BA66E-DE2D-4055-8ACF-1C7024A81AAE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841962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FA29-EF15-4BB6-B30A-14DABDA62A88}" type="datetimeFigureOut">
              <a:rPr lang="es-DO" smtClean="0"/>
              <a:t>17/7/2024</a:t>
            </a:fld>
            <a:endParaRPr lang="es-D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BA66E-DE2D-4055-8ACF-1C7024A81AAE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253581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FA29-EF15-4BB6-B30A-14DABDA62A88}" type="datetimeFigureOut">
              <a:rPr lang="es-DO" smtClean="0"/>
              <a:t>17/7/2024</a:t>
            </a:fld>
            <a:endParaRPr lang="es-D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BA66E-DE2D-4055-8ACF-1C7024A81AAE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398094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FA29-EF15-4BB6-B30A-14DABDA62A88}" type="datetimeFigureOut">
              <a:rPr lang="es-DO" smtClean="0"/>
              <a:t>17/7/2024</a:t>
            </a:fld>
            <a:endParaRPr lang="es-D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BA66E-DE2D-4055-8ACF-1C7024A81AAE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473803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D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FA29-EF15-4BB6-B30A-14DABDA62A88}" type="datetimeFigureOut">
              <a:rPr lang="es-DO" smtClean="0"/>
              <a:t>17/7/2024</a:t>
            </a:fld>
            <a:endParaRPr lang="es-D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BA66E-DE2D-4055-8ACF-1C7024A81AAE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484450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8FA29-EF15-4BB6-B30A-14DABDA62A88}" type="datetimeFigureOut">
              <a:rPr lang="es-DO" smtClean="0"/>
              <a:t>17/7/2024</a:t>
            </a:fld>
            <a:endParaRPr lang="es-D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D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BA66E-DE2D-4055-8ACF-1C7024A81AAE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546249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D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954893" y="2461367"/>
            <a:ext cx="846235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b="1" dirty="0">
                <a:solidFill>
                  <a:srgbClr val="0070C0"/>
                </a:solidFill>
              </a:rPr>
              <a:t>PLAN OPERATIVO ANUAL 2024, Monitoreo Segundo Trimestre</a:t>
            </a:r>
          </a:p>
          <a:p>
            <a:pPr algn="ctr"/>
            <a:r>
              <a:rPr lang="es-DO" sz="2400" b="1" dirty="0"/>
              <a:t>RDC-PD-023</a:t>
            </a:r>
            <a:endParaRPr lang="en-US" sz="2400" b="1" dirty="0"/>
          </a:p>
          <a:p>
            <a:pPr algn="ctr"/>
            <a:r>
              <a:rPr lang="es-MX" sz="4800" b="1" dirty="0">
                <a:solidFill>
                  <a:srgbClr val="0070C0"/>
                </a:solidFill>
              </a:rPr>
              <a:t> </a:t>
            </a:r>
            <a:r>
              <a:rPr lang="es-ES" sz="4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endParaRPr lang="es-DO" sz="48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8069" y="447638"/>
            <a:ext cx="6156004" cy="1528942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9180" y="4515815"/>
            <a:ext cx="4230255" cy="2061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1274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712"/>
            <a:ext cx="12192000" cy="682752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1968" y="5142451"/>
            <a:ext cx="2523078" cy="1229691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2679711" y="993673"/>
            <a:ext cx="68325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DO" sz="3600" b="1" i="1" dirty="0">
                <a:solidFill>
                  <a:schemeClr val="accent1">
                    <a:lumMod val="75000"/>
                  </a:schemeClr>
                </a:solidFill>
              </a:rPr>
              <a:t>Resultados POA 2024, </a:t>
            </a:r>
          </a:p>
          <a:p>
            <a:pPr algn="ctr"/>
            <a:r>
              <a:rPr lang="es-DO" sz="3600" b="1" i="1" dirty="0">
                <a:solidFill>
                  <a:schemeClr val="accent1">
                    <a:lumMod val="75000"/>
                  </a:schemeClr>
                </a:solidFill>
              </a:rPr>
              <a:t>segundo trimestre consolidado 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370A7DF0-75BC-4F59-958F-BE1C3B14954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2218" y="2879206"/>
            <a:ext cx="8607563" cy="1404498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04855756-8B63-4EBC-9BCF-CEA38299F141}"/>
              </a:ext>
            </a:extLst>
          </p:cNvPr>
          <p:cNvSpPr txBox="1"/>
          <p:nvPr/>
        </p:nvSpPr>
        <p:spPr>
          <a:xfrm>
            <a:off x="4202542" y="2367327"/>
            <a:ext cx="36514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419" sz="1600" b="1" dirty="0"/>
              <a:t>Recordamos el Semáforo de Referencia</a:t>
            </a:r>
          </a:p>
        </p:txBody>
      </p:sp>
    </p:spTree>
    <p:extLst>
      <p:ext uri="{BB962C8B-B14F-4D97-AF65-F5344CB8AC3E}">
        <p14:creationId xmlns:p14="http://schemas.microsoft.com/office/powerpoint/2010/main" val="569024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240"/>
            <a:ext cx="12192000" cy="682752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7289" y="5477432"/>
            <a:ext cx="2523078" cy="1229691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3527828" y="273708"/>
            <a:ext cx="53358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DO" sz="2400" b="1" dirty="0">
                <a:solidFill>
                  <a:schemeClr val="accent1">
                    <a:lumMod val="75000"/>
                  </a:schemeClr>
                </a:solidFill>
              </a:rPr>
              <a:t>Efectividad POA</a:t>
            </a:r>
          </a:p>
          <a:p>
            <a:pPr algn="ctr"/>
            <a:r>
              <a:rPr lang="es-ES" sz="2400" b="1" dirty="0">
                <a:solidFill>
                  <a:schemeClr val="accent1">
                    <a:lumMod val="75000"/>
                  </a:schemeClr>
                </a:solidFill>
              </a:rPr>
              <a:t>Segundo trimestre 2024</a:t>
            </a:r>
            <a:endParaRPr lang="es-DO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0A756903-D082-4EA4-99F4-116849D5DA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1283257"/>
              </p:ext>
            </p:extLst>
          </p:nvPr>
        </p:nvGraphicFramePr>
        <p:xfrm>
          <a:off x="829734" y="1093436"/>
          <a:ext cx="10752667" cy="4419061"/>
        </p:xfrm>
        <a:graphic>
          <a:graphicData uri="http://schemas.openxmlformats.org/drawingml/2006/table">
            <a:tbl>
              <a:tblPr>
                <a:effectLst/>
                <a:tableStyleId>{3B4B98B0-60AC-42C2-AFA5-B58CD77FA1E5}</a:tableStyleId>
              </a:tblPr>
              <a:tblGrid>
                <a:gridCol w="3231399">
                  <a:extLst>
                    <a:ext uri="{9D8B030D-6E8A-4147-A177-3AD203B41FA5}">
                      <a16:colId xmlns:a16="http://schemas.microsoft.com/office/drawing/2014/main" val="3055589955"/>
                    </a:ext>
                  </a:extLst>
                </a:gridCol>
                <a:gridCol w="1443535">
                  <a:extLst>
                    <a:ext uri="{9D8B030D-6E8A-4147-A177-3AD203B41FA5}">
                      <a16:colId xmlns:a16="http://schemas.microsoft.com/office/drawing/2014/main" val="2679889954"/>
                    </a:ext>
                  </a:extLst>
                </a:gridCol>
                <a:gridCol w="1104238">
                  <a:extLst>
                    <a:ext uri="{9D8B030D-6E8A-4147-A177-3AD203B41FA5}">
                      <a16:colId xmlns:a16="http://schemas.microsoft.com/office/drawing/2014/main" val="1635421959"/>
                    </a:ext>
                  </a:extLst>
                </a:gridCol>
                <a:gridCol w="1472617">
                  <a:extLst>
                    <a:ext uri="{9D8B030D-6E8A-4147-A177-3AD203B41FA5}">
                      <a16:colId xmlns:a16="http://schemas.microsoft.com/office/drawing/2014/main" val="4195498401"/>
                    </a:ext>
                  </a:extLst>
                </a:gridCol>
                <a:gridCol w="1750439">
                  <a:extLst>
                    <a:ext uri="{9D8B030D-6E8A-4147-A177-3AD203B41FA5}">
                      <a16:colId xmlns:a16="http://schemas.microsoft.com/office/drawing/2014/main" val="240973117"/>
                    </a:ext>
                  </a:extLst>
                </a:gridCol>
                <a:gridCol w="1750439">
                  <a:extLst>
                    <a:ext uri="{9D8B030D-6E8A-4147-A177-3AD203B41FA5}">
                      <a16:colId xmlns:a16="http://schemas.microsoft.com/office/drawing/2014/main" val="3171605507"/>
                    </a:ext>
                  </a:extLst>
                </a:gridCol>
              </a:tblGrid>
              <a:tr h="463759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DO" sz="1200" b="1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Monitoreo T2</a:t>
                      </a:r>
                      <a:endParaRPr lang="es-DO" sz="12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D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D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D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D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DO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8428213"/>
                  </a:ext>
                </a:extLst>
              </a:tr>
              <a:tr h="629979"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200" b="1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Departamentos</a:t>
                      </a:r>
                      <a:endParaRPr lang="es-DO" sz="12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200" b="1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Cantidad</a:t>
                      </a:r>
                      <a:br>
                        <a:rPr lang="es-DO" sz="1200" b="1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</a:br>
                      <a:r>
                        <a:rPr lang="es-DO" sz="1200" b="1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indicadores</a:t>
                      </a:r>
                      <a:endParaRPr lang="es-DO" sz="12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200" b="1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Efectividad </a:t>
                      </a:r>
                      <a:br>
                        <a:rPr lang="es-DO" sz="1200" b="1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</a:br>
                      <a:r>
                        <a:rPr lang="es-DO" sz="1200" b="1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indicadores</a:t>
                      </a:r>
                    </a:p>
                    <a:p>
                      <a:pPr algn="ctr" fontAlgn="ctr"/>
                      <a:r>
                        <a:rPr lang="es-E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60%</a:t>
                      </a:r>
                      <a:endParaRPr lang="es-DO" sz="12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200" b="1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Efectividad</a:t>
                      </a:r>
                      <a:br>
                        <a:rPr lang="es-DO" sz="1200" b="1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</a:br>
                      <a:r>
                        <a:rPr lang="es-DO" sz="1200" b="1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actividades</a:t>
                      </a:r>
                    </a:p>
                    <a:p>
                      <a:pPr algn="ctr" fontAlgn="ctr"/>
                      <a:r>
                        <a:rPr lang="es-E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40%</a:t>
                      </a:r>
                      <a:endParaRPr lang="es-DO" sz="12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200" b="1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Efectividad T2</a:t>
                      </a:r>
                      <a:endParaRPr lang="es-DO" sz="12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Observaciones</a:t>
                      </a:r>
                      <a:endParaRPr lang="es-DO" sz="12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3255280"/>
                  </a:ext>
                </a:extLst>
              </a:tr>
              <a:tr h="47750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Dirección de Normas y Procedimientos</a:t>
                      </a:r>
                      <a:endParaRPr lang="es-ES" sz="12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N/A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9407473"/>
                  </a:ext>
                </a:extLst>
              </a:tr>
              <a:tr h="532682"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Dirección de Procesamientos Contables y Estados Financieros</a:t>
                      </a:r>
                      <a:endParaRPr lang="es-ES" sz="12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DO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 Light" panose="020F0302020204030204"/>
                          <a:ea typeface="+mn-ea"/>
                          <a:cs typeface="+mn-cs"/>
                        </a:rPr>
                        <a:t>N/A</a:t>
                      </a:r>
                      <a:endParaRPr kumimoji="0" lang="es-DO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 Light" panose="020F0302020204030204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3638609"/>
                  </a:ext>
                </a:extLst>
              </a:tr>
              <a:tr h="471015"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Dirección de Análisis de la Información Financiera</a:t>
                      </a:r>
                      <a:endParaRPr lang="es-ES" sz="12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DO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 Light" panose="020F0302020204030204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578517"/>
                  </a:ext>
                </a:extLst>
              </a:tr>
              <a:tr h="920201">
                <a:tc>
                  <a:txBody>
                    <a:bodyPr/>
                    <a:lstStyle/>
                    <a:p>
                      <a:pPr algn="l" fontAlgn="ctr"/>
                      <a:r>
                        <a:rPr lang="es-DO" sz="12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Departamento de Recursos Humanos</a:t>
                      </a:r>
                      <a:endParaRPr lang="es-DO" sz="12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N/A</a:t>
                      </a:r>
                      <a:endParaRPr lang="es-DO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0355886"/>
                  </a:ext>
                </a:extLst>
              </a:tr>
              <a:tr h="474496"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Departamento de Planificación y Desarrollo</a:t>
                      </a:r>
                      <a:endParaRPr lang="es-ES" sz="12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D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Pendiente de ejecución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D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FII-DIGECOG-PD-016</a:t>
                      </a:r>
                      <a:r>
                        <a:rPr lang="es-D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Porcentaje de avance de iniciativas gestionados por la división de calidad.</a:t>
                      </a:r>
                      <a:endParaRPr lang="es-DO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3354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94670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3228"/>
            <a:ext cx="12192000" cy="682752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9080" y="5108649"/>
            <a:ext cx="2523078" cy="1229691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3232476" y="273708"/>
            <a:ext cx="53358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DO" sz="2400" b="1" dirty="0">
                <a:solidFill>
                  <a:schemeClr val="accent1">
                    <a:lumMod val="75000"/>
                  </a:schemeClr>
                </a:solidFill>
              </a:rPr>
              <a:t>Efectividad POA</a:t>
            </a:r>
          </a:p>
          <a:p>
            <a:pPr algn="ctr"/>
            <a:r>
              <a:rPr lang="es-ES" sz="2400" b="1" dirty="0">
                <a:solidFill>
                  <a:schemeClr val="accent1">
                    <a:lumMod val="75000"/>
                  </a:schemeClr>
                </a:solidFill>
              </a:rPr>
              <a:t>Segundo trimestre 2024</a:t>
            </a:r>
            <a:endParaRPr lang="es-DO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8E1DC1EE-0E35-403F-A036-E21A549636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5126158"/>
              </p:ext>
            </p:extLst>
          </p:nvPr>
        </p:nvGraphicFramePr>
        <p:xfrm>
          <a:off x="526074" y="1080569"/>
          <a:ext cx="10748651" cy="4137861"/>
        </p:xfrm>
        <a:graphic>
          <a:graphicData uri="http://schemas.openxmlformats.org/drawingml/2006/table">
            <a:tbl>
              <a:tblPr>
                <a:effectLst/>
                <a:tableStyleId>{3B4B98B0-60AC-42C2-AFA5-B58CD77FA1E5}</a:tableStyleId>
              </a:tblPr>
              <a:tblGrid>
                <a:gridCol w="3325098">
                  <a:extLst>
                    <a:ext uri="{9D8B030D-6E8A-4147-A177-3AD203B41FA5}">
                      <a16:colId xmlns:a16="http://schemas.microsoft.com/office/drawing/2014/main" val="3896740140"/>
                    </a:ext>
                  </a:extLst>
                </a:gridCol>
                <a:gridCol w="1150854">
                  <a:extLst>
                    <a:ext uri="{9D8B030D-6E8A-4147-A177-3AD203B41FA5}">
                      <a16:colId xmlns:a16="http://schemas.microsoft.com/office/drawing/2014/main" val="728769990"/>
                    </a:ext>
                  </a:extLst>
                </a:gridCol>
                <a:gridCol w="1217188">
                  <a:extLst>
                    <a:ext uri="{9D8B030D-6E8A-4147-A177-3AD203B41FA5}">
                      <a16:colId xmlns:a16="http://schemas.microsoft.com/office/drawing/2014/main" val="3174853873"/>
                    </a:ext>
                  </a:extLst>
                </a:gridCol>
                <a:gridCol w="1083009">
                  <a:extLst>
                    <a:ext uri="{9D8B030D-6E8A-4147-A177-3AD203B41FA5}">
                      <a16:colId xmlns:a16="http://schemas.microsoft.com/office/drawing/2014/main" val="3348106752"/>
                    </a:ext>
                  </a:extLst>
                </a:gridCol>
                <a:gridCol w="1399286">
                  <a:extLst>
                    <a:ext uri="{9D8B030D-6E8A-4147-A177-3AD203B41FA5}">
                      <a16:colId xmlns:a16="http://schemas.microsoft.com/office/drawing/2014/main" val="2475806904"/>
                    </a:ext>
                  </a:extLst>
                </a:gridCol>
                <a:gridCol w="2573216">
                  <a:extLst>
                    <a:ext uri="{9D8B030D-6E8A-4147-A177-3AD203B41FA5}">
                      <a16:colId xmlns:a16="http://schemas.microsoft.com/office/drawing/2014/main" val="712417136"/>
                    </a:ext>
                  </a:extLst>
                </a:gridCol>
              </a:tblGrid>
              <a:tr h="858840"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200" b="1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Departamentos</a:t>
                      </a:r>
                      <a:endParaRPr lang="es-DO" sz="12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200" b="1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Cantidad</a:t>
                      </a:r>
                      <a:br>
                        <a:rPr lang="es-DO" sz="1200" b="1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</a:br>
                      <a:r>
                        <a:rPr lang="es-DO" sz="1200" b="1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indicadores</a:t>
                      </a:r>
                      <a:endParaRPr lang="es-DO" sz="12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DO" sz="1200" b="1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  <a:p>
                      <a:pPr algn="ctr" fontAlgn="ctr"/>
                      <a:r>
                        <a:rPr lang="es-DO" sz="1200" b="1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Efectividad </a:t>
                      </a:r>
                      <a:br>
                        <a:rPr lang="es-DO" sz="1200" b="1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</a:br>
                      <a:r>
                        <a:rPr lang="es-DO" sz="1200" b="1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indicadores</a:t>
                      </a:r>
                    </a:p>
                    <a:p>
                      <a:pPr algn="ctr" fontAlgn="ctr"/>
                      <a:r>
                        <a:rPr lang="es-E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60%</a:t>
                      </a:r>
                      <a:endParaRPr lang="es-DO" sz="12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  <a:p>
                      <a:pPr algn="ctr" fontAlgn="ctr"/>
                      <a:endParaRPr lang="es-DO" sz="12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200" b="1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Efectividad </a:t>
                      </a:r>
                      <a:br>
                        <a:rPr lang="es-DO" sz="1200" b="1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</a:br>
                      <a:r>
                        <a:rPr lang="es-DO" sz="1200" b="1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actividades</a:t>
                      </a:r>
                    </a:p>
                    <a:p>
                      <a:pPr algn="ctr" fontAlgn="ctr"/>
                      <a:r>
                        <a:rPr lang="es-E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40%</a:t>
                      </a:r>
                      <a:endParaRPr lang="es-DO" sz="12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200" b="1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Efectividad T2</a:t>
                      </a:r>
                      <a:endParaRPr lang="es-DO" sz="12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Observaciones</a:t>
                      </a:r>
                      <a:endParaRPr lang="es-DO" sz="12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1009975"/>
                  </a:ext>
                </a:extLst>
              </a:tr>
              <a:tr h="651407">
                <a:tc>
                  <a:txBody>
                    <a:bodyPr/>
                    <a:lstStyle/>
                    <a:p>
                      <a:pPr algn="l" fontAlgn="ctr"/>
                      <a:r>
                        <a:rPr lang="es-DO" sz="12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Departamento Administrativo y Financiero</a:t>
                      </a:r>
                      <a:endParaRPr lang="es-DO" sz="12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DO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  <a:p>
                      <a:pPr algn="ctr" fontAlgn="ctr"/>
                      <a:endParaRPr lang="es-DO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0697068"/>
                  </a:ext>
                </a:extLst>
              </a:tr>
              <a:tr h="389379"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Departamento de Tecnología de la Información</a:t>
                      </a:r>
                      <a:endParaRPr lang="es-ES" sz="12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DO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  <a:p>
                      <a:pPr algn="ctr" fontAlgn="ctr"/>
                      <a:endParaRPr lang="es-DO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122648"/>
                  </a:ext>
                </a:extLst>
              </a:tr>
              <a:tr h="651407">
                <a:tc>
                  <a:txBody>
                    <a:bodyPr/>
                    <a:lstStyle/>
                    <a:p>
                      <a:pPr algn="l" fontAlgn="ctr"/>
                      <a:r>
                        <a:rPr lang="es-DO" sz="12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Departamento de Comunicaciones</a:t>
                      </a:r>
                      <a:endParaRPr lang="es-DO" sz="12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36.92%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D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Pendiente de ejecución 2 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actividades: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DC-14 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Elaborar cronograma de publicación e informe de ejecución de la campaña de comunicación digital.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DC-15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Realizar reporte estadístico ejecución del cronograma.</a:t>
                      </a:r>
                      <a:endParaRPr lang="es-DO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1875128"/>
                  </a:ext>
                </a:extLst>
              </a:tr>
              <a:tr h="389379">
                <a:tc>
                  <a:txBody>
                    <a:bodyPr/>
                    <a:lstStyle/>
                    <a:p>
                      <a:pPr algn="l" fontAlgn="ctr"/>
                      <a:r>
                        <a:rPr lang="es-DO" sz="12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Departamento Jurídico</a:t>
                      </a:r>
                      <a:endParaRPr lang="es-DO" sz="12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DO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  <a:p>
                      <a:pPr algn="ctr" fontAlgn="ctr"/>
                      <a:endParaRPr lang="es-DO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1404943"/>
                  </a:ext>
                </a:extLst>
              </a:tr>
              <a:tr h="323277"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Oficina de Acceso a la Información</a:t>
                      </a:r>
                      <a:endParaRPr lang="es-ES" sz="12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DO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  <a:p>
                      <a:pPr algn="ctr" fontAlgn="ctr"/>
                      <a:endParaRPr lang="es-DO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5316132"/>
                  </a:ext>
                </a:extLst>
              </a:tr>
              <a:tr h="302004">
                <a:tc>
                  <a:txBody>
                    <a:bodyPr/>
                    <a:lstStyle/>
                    <a:p>
                      <a:pPr algn="l" fontAlgn="ctr"/>
                      <a:r>
                        <a:rPr lang="es-DO" sz="12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Efectividad institucional</a:t>
                      </a:r>
                      <a:endParaRPr lang="es-DO" sz="12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DO" sz="12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58081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2892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0" cy="682752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3356" y="5052503"/>
            <a:ext cx="2523078" cy="1229691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3428076" y="892322"/>
            <a:ext cx="53358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s-DO" sz="2400" dirty="0"/>
              <a:t>Efectividad POA 2024, por departamentos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01F037AE-A57E-4008-825F-40236A50002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853399"/>
              </p:ext>
            </p:extLst>
          </p:nvPr>
        </p:nvGraphicFramePr>
        <p:xfrm>
          <a:off x="2421404" y="1912715"/>
          <a:ext cx="7349191" cy="32219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8582276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33712"/>
            <a:ext cx="12192000" cy="682752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8922" y="5217952"/>
            <a:ext cx="2523078" cy="1229691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2679710" y="322987"/>
            <a:ext cx="68325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DO" sz="2400" b="1" dirty="0">
                <a:solidFill>
                  <a:schemeClr val="accent1">
                    <a:lumMod val="75000"/>
                  </a:schemeClr>
                </a:solidFill>
              </a:rPr>
              <a:t>Efectividad POA</a:t>
            </a:r>
          </a:p>
          <a:p>
            <a:pPr algn="ctr"/>
            <a:r>
              <a:rPr lang="es-ES" sz="2400" b="1" dirty="0">
                <a:solidFill>
                  <a:schemeClr val="accent1">
                    <a:lumMod val="75000"/>
                  </a:schemeClr>
                </a:solidFill>
              </a:rPr>
              <a:t>Segundo trimestre 2024 (actividades transversales)</a:t>
            </a:r>
            <a:endParaRPr lang="es-DO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0763AA14-E964-4645-8996-0D1AEEFAF2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6208285"/>
              </p:ext>
            </p:extLst>
          </p:nvPr>
        </p:nvGraphicFramePr>
        <p:xfrm>
          <a:off x="2089184" y="1342405"/>
          <a:ext cx="8013629" cy="4568023"/>
        </p:xfrm>
        <a:graphic>
          <a:graphicData uri="http://schemas.openxmlformats.org/drawingml/2006/table">
            <a:tbl>
              <a:tblPr>
                <a:effectLst/>
                <a:tableStyleId>{3B4B98B0-60AC-42C2-AFA5-B58CD77FA1E5}</a:tableStyleId>
              </a:tblPr>
              <a:tblGrid>
                <a:gridCol w="2876536">
                  <a:extLst>
                    <a:ext uri="{9D8B030D-6E8A-4147-A177-3AD203B41FA5}">
                      <a16:colId xmlns:a16="http://schemas.microsoft.com/office/drawing/2014/main" val="3055589955"/>
                    </a:ext>
                  </a:extLst>
                </a:gridCol>
                <a:gridCol w="1285010">
                  <a:extLst>
                    <a:ext uri="{9D8B030D-6E8A-4147-A177-3AD203B41FA5}">
                      <a16:colId xmlns:a16="http://schemas.microsoft.com/office/drawing/2014/main" val="2679889954"/>
                    </a:ext>
                  </a:extLst>
                </a:gridCol>
                <a:gridCol w="982974">
                  <a:extLst>
                    <a:ext uri="{9D8B030D-6E8A-4147-A177-3AD203B41FA5}">
                      <a16:colId xmlns:a16="http://schemas.microsoft.com/office/drawing/2014/main" val="1635421959"/>
                    </a:ext>
                  </a:extLst>
                </a:gridCol>
                <a:gridCol w="1310898">
                  <a:extLst>
                    <a:ext uri="{9D8B030D-6E8A-4147-A177-3AD203B41FA5}">
                      <a16:colId xmlns:a16="http://schemas.microsoft.com/office/drawing/2014/main" val="4195498401"/>
                    </a:ext>
                  </a:extLst>
                </a:gridCol>
                <a:gridCol w="1558211">
                  <a:extLst>
                    <a:ext uri="{9D8B030D-6E8A-4147-A177-3AD203B41FA5}">
                      <a16:colId xmlns:a16="http://schemas.microsoft.com/office/drawing/2014/main" val="240973117"/>
                    </a:ext>
                  </a:extLst>
                </a:gridCol>
              </a:tblGrid>
              <a:tr h="632529"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200" b="1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Departamentos</a:t>
                      </a:r>
                      <a:endParaRPr lang="es-DO" sz="12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200" b="1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Actividades realizadas</a:t>
                      </a:r>
                      <a:endParaRPr lang="es-DO" sz="12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DO" sz="12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Actividades en proceso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DO" sz="12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Actividades sin realizar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DO" sz="12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Efectividad POA transversal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3255280"/>
                  </a:ext>
                </a:extLst>
              </a:tr>
              <a:tr h="358155"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Dirección de Normas y Procedimientos</a:t>
                      </a:r>
                      <a:endParaRPr lang="es-ES" sz="12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9407473"/>
                  </a:ext>
                </a:extLst>
              </a:tr>
              <a:tr h="469784"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Dirección de Procesamientos Contables y Estados Financieros</a:t>
                      </a:r>
                      <a:endParaRPr lang="es-ES" sz="12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96.34%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3638609"/>
                  </a:ext>
                </a:extLst>
              </a:tr>
              <a:tr h="310393"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Dirección de Análisis de la Información Financiera</a:t>
                      </a:r>
                      <a:endParaRPr lang="es-ES" sz="12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578517"/>
                  </a:ext>
                </a:extLst>
              </a:tr>
              <a:tr h="302003">
                <a:tc>
                  <a:txBody>
                    <a:bodyPr/>
                    <a:lstStyle/>
                    <a:p>
                      <a:pPr algn="l" fontAlgn="ctr"/>
                      <a:r>
                        <a:rPr lang="es-DO" sz="12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Departamento de Recursos Humanos</a:t>
                      </a:r>
                      <a:endParaRPr lang="es-DO" sz="12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0355886"/>
                  </a:ext>
                </a:extLst>
              </a:tr>
              <a:tr h="293615"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Departamento de Planificación y Desarrollo</a:t>
                      </a:r>
                      <a:endParaRPr lang="es-ES" sz="12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98.78%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335459"/>
                  </a:ext>
                </a:extLst>
              </a:tr>
              <a:tr h="293615">
                <a:tc>
                  <a:txBody>
                    <a:bodyPr/>
                    <a:lstStyle/>
                    <a:p>
                      <a:pPr algn="l" fontAlgn="ctr"/>
                      <a:r>
                        <a:rPr lang="es-DO" sz="1200" u="none" strike="noStrike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Departamento Administrativo y Financiero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9639893"/>
                  </a:ext>
                </a:extLst>
              </a:tr>
              <a:tr h="293615"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u="none" strike="noStrike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Departamento de Tecnología de la Información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5712756"/>
                  </a:ext>
                </a:extLst>
              </a:tr>
              <a:tr h="293615">
                <a:tc>
                  <a:txBody>
                    <a:bodyPr/>
                    <a:lstStyle/>
                    <a:p>
                      <a:pPr algn="l" fontAlgn="ctr"/>
                      <a:r>
                        <a:rPr lang="es-DO" sz="1200" u="none" strike="noStrike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Departamento de Comunicaciones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97.67%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0513206"/>
                  </a:ext>
                </a:extLst>
              </a:tr>
              <a:tr h="293615">
                <a:tc>
                  <a:txBody>
                    <a:bodyPr/>
                    <a:lstStyle/>
                    <a:p>
                      <a:pPr algn="l" fontAlgn="ctr"/>
                      <a:r>
                        <a:rPr lang="es-DO" sz="1200" u="none" strike="noStrike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Departamento Jurídico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3609091"/>
                  </a:ext>
                </a:extLst>
              </a:tr>
              <a:tr h="293615"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u="none" strike="noStrike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Oficina de Acceso a la Información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597154"/>
                  </a:ext>
                </a:extLst>
              </a:tr>
              <a:tr h="293615">
                <a:tc>
                  <a:txBody>
                    <a:bodyPr/>
                    <a:lstStyle/>
                    <a:p>
                      <a:pPr algn="l" fontAlgn="ctr"/>
                      <a:r>
                        <a:rPr lang="es-DO" sz="1200" u="none" strike="noStrike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Cantidad de actividades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D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DO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DO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DO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0270750"/>
                  </a:ext>
                </a:extLst>
              </a:tr>
              <a:tr h="293615">
                <a:tc>
                  <a:txBody>
                    <a:bodyPr/>
                    <a:lstStyle/>
                    <a:p>
                      <a:pPr algn="l" fontAlgn="ctr"/>
                      <a:r>
                        <a:rPr lang="es-DO" sz="1200" u="none" strike="noStrike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Efectividad POA transversal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D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DO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DO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DO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76995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6602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712"/>
            <a:ext cx="12192000" cy="682752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1968" y="5142451"/>
            <a:ext cx="2523078" cy="1229691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33B4B772-6B36-4BCB-AC25-235B33BDE3B9}"/>
              </a:ext>
            </a:extLst>
          </p:cNvPr>
          <p:cNvSpPr txBox="1"/>
          <p:nvPr/>
        </p:nvSpPr>
        <p:spPr>
          <a:xfrm>
            <a:off x="2113564" y="1834183"/>
            <a:ext cx="7964870" cy="19790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6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La Digecog presenta resultados satisfactorios en la ejecución de todas las actividades e indicadores definidos en el POA, presentando un cumplimiento general del:</a:t>
            </a:r>
          </a:p>
          <a:p>
            <a:pPr marL="2114550" lvl="4" indent="-285750" algn="just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ü"/>
            </a:pPr>
            <a:r>
              <a:rPr lang="es-ES" sz="20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 </a:t>
            </a:r>
            <a:r>
              <a:rPr lang="es-ES" sz="2000" b="1" dirty="0">
                <a:solidFill>
                  <a:schemeClr val="accent1">
                    <a:lumMod val="75000"/>
                  </a:schemeClr>
                </a:solidFill>
              </a:rPr>
              <a:t>99% de efectividad institucional.</a:t>
            </a:r>
          </a:p>
          <a:p>
            <a:pPr algn="just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ES" sz="16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algn="just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6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Durante el 2do. trimestre 2024, tres (03) departamentos presentaron actividades y/o indicador pendientes de realizar o en proceso y se les estará dando seguimiento a través de un plan de acción.</a:t>
            </a:r>
          </a:p>
        </p:txBody>
      </p:sp>
      <p:sp>
        <p:nvSpPr>
          <p:cNvPr id="11" name="Rectángulo redondeado 1">
            <a:extLst>
              <a:ext uri="{FF2B5EF4-FFF2-40B4-BE49-F238E27FC236}">
                <a16:creationId xmlns:a16="http://schemas.microsoft.com/office/drawing/2014/main" id="{9FD79F64-772E-4FAE-A7C5-F49DC380A169}"/>
              </a:ext>
            </a:extLst>
          </p:cNvPr>
          <p:cNvSpPr/>
          <p:nvPr/>
        </p:nvSpPr>
        <p:spPr>
          <a:xfrm>
            <a:off x="3130720" y="723560"/>
            <a:ext cx="5930559" cy="759329"/>
          </a:xfrm>
          <a:prstGeom prst="roundRect">
            <a:avLst/>
          </a:prstGeom>
          <a:noFill/>
          <a:ln w="952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tlCol="0" anchor="ctr"/>
          <a:lstStyle/>
          <a:p>
            <a:r>
              <a:rPr lang="en-US" sz="2800" b="1" dirty="0"/>
              <a:t>RESUMEN DE RESULTADOS POA 2024 </a:t>
            </a:r>
          </a:p>
        </p:txBody>
      </p:sp>
    </p:spTree>
    <p:extLst>
      <p:ext uri="{BB962C8B-B14F-4D97-AF65-F5344CB8AC3E}">
        <p14:creationId xmlns:p14="http://schemas.microsoft.com/office/powerpoint/2010/main" val="34783358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2752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9250" y="4946486"/>
            <a:ext cx="2523078" cy="1229691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3171508" y="791845"/>
            <a:ext cx="53358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s-DO" sz="2400" b="1" dirty="0">
                <a:solidFill>
                  <a:schemeClr val="accent1">
                    <a:lumMod val="75000"/>
                  </a:schemeClr>
                </a:solidFill>
              </a:rPr>
              <a:t>Efectividad POA T2 2024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2327015" y="4576446"/>
            <a:ext cx="3214746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/>
              <a:t>Elaborado por:</a:t>
            </a:r>
          </a:p>
          <a:p>
            <a:pPr algn="ctr"/>
            <a:endParaRPr lang="es-ES" sz="1200" dirty="0"/>
          </a:p>
          <a:p>
            <a:pPr algn="ctr"/>
            <a:endParaRPr lang="es-DO" sz="1200" dirty="0"/>
          </a:p>
          <a:p>
            <a:pPr algn="ctr"/>
            <a:r>
              <a:rPr lang="es-ES" sz="1200" dirty="0"/>
              <a:t>Alexandra Merán</a:t>
            </a:r>
          </a:p>
          <a:p>
            <a:pPr algn="ctr"/>
            <a:r>
              <a:rPr lang="es-ES" sz="1000" dirty="0"/>
              <a:t>Enc. Div. de Monitoreo de Programas, Planes y Proyectos.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F1B06BBC-50D2-41E8-9758-52F10F8E53C8}"/>
              </a:ext>
            </a:extLst>
          </p:cNvPr>
          <p:cNvSpPr txBox="1"/>
          <p:nvPr/>
        </p:nvSpPr>
        <p:spPr>
          <a:xfrm>
            <a:off x="6071752" y="4523779"/>
            <a:ext cx="3422193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/>
              <a:t>Aprobado por:</a:t>
            </a:r>
          </a:p>
          <a:p>
            <a:pPr algn="ctr"/>
            <a:endParaRPr lang="es-ES" sz="1200" dirty="0"/>
          </a:p>
          <a:p>
            <a:pPr algn="ctr"/>
            <a:endParaRPr lang="es-DO" sz="1200" dirty="0"/>
          </a:p>
          <a:p>
            <a:pPr algn="ctr"/>
            <a:r>
              <a:rPr lang="es-ES" sz="1200" dirty="0"/>
              <a:t>Laura Perez Lalane</a:t>
            </a:r>
          </a:p>
          <a:p>
            <a:pPr algn="ctr"/>
            <a:r>
              <a:rPr lang="es-ES" sz="1000" dirty="0"/>
              <a:t>Enc. Dpto. de Planificación y Desarrollo.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3676B0A7-8BB0-4047-9DF2-814D9A239DE1}"/>
              </a:ext>
            </a:extLst>
          </p:cNvPr>
          <p:cNvSpPr txBox="1"/>
          <p:nvPr/>
        </p:nvSpPr>
        <p:spPr>
          <a:xfrm>
            <a:off x="3861728" y="3703751"/>
            <a:ext cx="44685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Segundo trimestre 2024</a:t>
            </a:r>
            <a:endParaRPr lang="es-DO" sz="16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A01991CA-030B-4852-A7F3-710C186A3D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3161" y="1405579"/>
            <a:ext cx="2264305" cy="2264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2788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C5AC9F0DAFC7489B39BA41C75CB688" ma:contentTypeVersion="15" ma:contentTypeDescription="Create a new document." ma:contentTypeScope="" ma:versionID="c76edb3ee913ed47b771494c68edb013">
  <xsd:schema xmlns:xsd="http://www.w3.org/2001/XMLSchema" xmlns:xs="http://www.w3.org/2001/XMLSchema" xmlns:p="http://schemas.microsoft.com/office/2006/metadata/properties" xmlns:ns3="f3bf23d4-cea9-4bc7-8cee-33b0274bf157" xmlns:ns4="7f4174ca-9853-43a4-baa7-a67d242f5901" targetNamespace="http://schemas.microsoft.com/office/2006/metadata/properties" ma:root="true" ma:fieldsID="ce4bc42d47460039d4c27dc8de5a4c19" ns3:_="" ns4:_="">
    <xsd:import namespace="f3bf23d4-cea9-4bc7-8cee-33b0274bf157"/>
    <xsd:import namespace="7f4174ca-9853-43a4-baa7-a67d242f5901"/>
    <xsd:element name="properties">
      <xsd:complexType>
        <xsd:sequence>
          <xsd:element name="documentManagement">
            <xsd:complexType>
              <xsd:all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LengthInSeconds" minOccurs="0"/>
                <xsd:element ref="ns3:MediaServiceObjectDetectorVersion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bf23d4-cea9-4bc7-8cee-33b0274bf157" elementFormDefault="qualified">
    <xsd:import namespace="http://schemas.microsoft.com/office/2006/documentManagement/types"/>
    <xsd:import namespace="http://schemas.microsoft.com/office/infopath/2007/PartnerControls"/>
    <xsd:element name="_activity" ma:index="8" nillable="true" ma:displayName="_activity" ma:hidden="true" ma:internalName="_activity">
      <xsd:simpleType>
        <xsd:restriction base="dms:Note"/>
      </xsd:simpleType>
    </xsd:element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ystemTags" ma:index="21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4174ca-9853-43a4-baa7-a67d242f5901" elementFormDefault="qualified">
    <xsd:import namespace="http://schemas.microsoft.com/office/2006/documentManagement/types"/>
    <xsd:import namespace="http://schemas.microsoft.com/office/infopath/2007/PartnerControls"/>
    <xsd:element name="SharedWithUsers" ma:index="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1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f3bf23d4-cea9-4bc7-8cee-33b0274bf157" xsi:nil="true"/>
  </documentManagement>
</p:properties>
</file>

<file path=customXml/itemProps1.xml><?xml version="1.0" encoding="utf-8"?>
<ds:datastoreItem xmlns:ds="http://schemas.openxmlformats.org/officeDocument/2006/customXml" ds:itemID="{15717712-FAE1-402E-8801-70D38B51B3A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3bf23d4-cea9-4bc7-8cee-33b0274bf157"/>
    <ds:schemaRef ds:uri="7f4174ca-9853-43a4-baa7-a67d242f590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A021767-0271-4E7B-8A6D-7E80D51630A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6F698EE-AED1-4639-BABC-F634AEF62AFD}">
  <ds:schemaRefs>
    <ds:schemaRef ds:uri="7f4174ca-9853-43a4-baa7-a67d242f5901"/>
    <ds:schemaRef ds:uri="http://purl.org/dc/elements/1.1/"/>
    <ds:schemaRef ds:uri="http://schemas.microsoft.com/office/2006/documentManagement/types"/>
    <ds:schemaRef ds:uri="http://purl.org/dc/terms/"/>
    <ds:schemaRef ds:uri="http://purl.org/dc/dcmitype/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f3bf23d4-cea9-4bc7-8cee-33b0274bf157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4577</TotalTime>
  <Words>516</Words>
  <Application>Microsoft Office PowerPoint</Application>
  <PresentationFormat>Panorámica</PresentationFormat>
  <Paragraphs>175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Tahoma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Jean Pimentel Castillo</dc:creator>
  <cp:lastModifiedBy>Laura Perez Lalane</cp:lastModifiedBy>
  <cp:revision>199</cp:revision>
  <cp:lastPrinted>2024-07-17T15:28:07Z</cp:lastPrinted>
  <dcterms:created xsi:type="dcterms:W3CDTF">2021-12-21T13:29:34Z</dcterms:created>
  <dcterms:modified xsi:type="dcterms:W3CDTF">2024-07-17T15:32:52Z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0x010100CBC5AC9F0DAFC7489B39BA41C75CB688</vt:lpwstr>
  </property>
</Properties>
</file>