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56" r:id="rId5"/>
    <p:sldId id="265" r:id="rId6"/>
    <p:sldId id="258" r:id="rId7"/>
    <p:sldId id="257" r:id="rId8"/>
    <p:sldId id="259" r:id="rId9"/>
    <p:sldId id="266" r:id="rId10"/>
    <p:sldId id="260" r:id="rId11"/>
    <p:sldId id="267" r:id="rId12"/>
    <p:sldId id="268" r:id="rId13"/>
    <p:sldId id="273" r:id="rId14"/>
    <p:sldId id="309" r:id="rId15"/>
    <p:sldId id="274" r:id="rId16"/>
    <p:sldId id="275" r:id="rId17"/>
    <p:sldId id="271" r:id="rId18"/>
    <p:sldId id="310" r:id="rId19"/>
    <p:sldId id="311" r:id="rId20"/>
    <p:sldId id="281" r:id="rId21"/>
    <p:sldId id="282" r:id="rId22"/>
    <p:sldId id="312" r:id="rId23"/>
    <p:sldId id="285" r:id="rId24"/>
    <p:sldId id="286" r:id="rId25"/>
    <p:sldId id="313" r:id="rId26"/>
    <p:sldId id="314" r:id="rId27"/>
    <p:sldId id="315" r:id="rId28"/>
    <p:sldId id="276" r:id="rId29"/>
    <p:sldId id="291" r:id="rId30"/>
    <p:sldId id="292" r:id="rId31"/>
    <p:sldId id="262" r:id="rId32"/>
    <p:sldId id="272" r:id="rId33"/>
    <p:sldId id="277" r:id="rId34"/>
    <p:sldId id="278" r:id="rId35"/>
    <p:sldId id="293" r:id="rId36"/>
    <p:sldId id="294" r:id="rId37"/>
    <p:sldId id="263" r:id="rId38"/>
    <p:sldId id="279" r:id="rId39"/>
    <p:sldId id="295" r:id="rId40"/>
    <p:sldId id="296" r:id="rId41"/>
    <p:sldId id="316" r:id="rId42"/>
    <p:sldId id="317" r:id="rId43"/>
    <p:sldId id="280" r:id="rId44"/>
    <p:sldId id="299" r:id="rId45"/>
    <p:sldId id="307" r:id="rId46"/>
    <p:sldId id="318" r:id="rId47"/>
    <p:sldId id="319" r:id="rId48"/>
    <p:sldId id="302" r:id="rId49"/>
    <p:sldId id="320" r:id="rId50"/>
    <p:sldId id="304" r:id="rId51"/>
    <p:sldId id="305" r:id="rId52"/>
    <p:sldId id="321" r:id="rId53"/>
    <p:sldId id="270" r:id="rId54"/>
    <p:sldId id="269" r:id="rId55"/>
    <p:sldId id="261" r:id="rId56"/>
  </p:sldIdLst>
  <p:sldSz cx="12192000" cy="6858000"/>
  <p:notesSz cx="7102475" cy="9388475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-vm-fs00\PLANIFICACION\MONITOREO\Referencias%202024\Monitoreos%202024\Data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0551444447371E-2"/>
          <c:y val="0.13950166616715218"/>
          <c:w val="0.87212001509844717"/>
          <c:h val="0.7732457860127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'T3 2024'!$C$48:$C$57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'T3 2024'!$H$48:$H$57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0.99019999999999997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0.96550000000000002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F-4485-A935-683F4F33A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169568"/>
        <c:axId val="590031904"/>
      </c:barChart>
      <c:catAx>
        <c:axId val="5901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90031904"/>
        <c:crosses val="autoZero"/>
        <c:auto val="1"/>
        <c:lblAlgn val="ctr"/>
        <c:lblOffset val="100"/>
        <c:noMultiLvlLbl val="0"/>
      </c:catAx>
      <c:valAx>
        <c:axId val="590031904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9016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12" y="4518724"/>
            <a:ext cx="5681653" cy="36961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481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25/10/2024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54893" y="2461367"/>
            <a:ext cx="846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</a:rPr>
              <a:t>PLAN OPERATIVO ANUAL 2024, Monitoreo Tercer Trimestre</a:t>
            </a:r>
          </a:p>
          <a:p>
            <a:pPr algn="ctr"/>
            <a:r>
              <a:rPr lang="es-DO" sz="2400" b="1" dirty="0"/>
              <a:t>RDC-PD-023</a:t>
            </a:r>
            <a:endParaRPr lang="en-US" sz="2400" b="1" dirty="0"/>
          </a:p>
          <a:p>
            <a:pPr algn="ctr"/>
            <a:r>
              <a:rPr lang="es-MX" sz="4800" b="1" dirty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D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9" y="447638"/>
            <a:ext cx="6156004" cy="15289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171423" y="2166235"/>
            <a:ext cx="351348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Normas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Procedimientos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4005491" y="4746018"/>
            <a:ext cx="718333" cy="682361"/>
            <a:chOff x="0" y="0"/>
            <a:chExt cx="1436665" cy="1436665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92164" y="322285"/>
              <a:ext cx="1252337" cy="70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19" name="TextBox 20">
            <a:extLst>
              <a:ext uri="{FF2B5EF4-FFF2-40B4-BE49-F238E27FC236}">
                <a16:creationId xmlns:a16="http://schemas.microsoft.com/office/drawing/2014/main" id="{DB241345-8990-4C0E-8497-EE038BBC9D8D}"/>
              </a:ext>
            </a:extLst>
          </p:cNvPr>
          <p:cNvSpPr txBox="1"/>
          <p:nvPr/>
        </p:nvSpPr>
        <p:spPr>
          <a:xfrm>
            <a:off x="5075495" y="2354378"/>
            <a:ext cx="7116505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FII-DIGECOG-NP-002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Guía de Indicadores conforme al Compendio Normativo, 2023.</a:t>
            </a:r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3C88D3C3-45A9-44B2-8D9D-969404A1CC5F}"/>
              </a:ext>
            </a:extLst>
          </p:cNvPr>
          <p:cNvGrpSpPr/>
          <p:nvPr/>
        </p:nvGrpSpPr>
        <p:grpSpPr>
          <a:xfrm>
            <a:off x="4005491" y="3452281"/>
            <a:ext cx="718333" cy="682361"/>
            <a:chOff x="0" y="0"/>
            <a:chExt cx="1436665" cy="1436665"/>
          </a:xfrm>
        </p:grpSpPr>
        <p:pic>
          <p:nvPicPr>
            <p:cNvPr id="21" name="Picture 32">
              <a:extLst>
                <a:ext uri="{FF2B5EF4-FFF2-40B4-BE49-F238E27FC236}">
                  <a16:creationId xmlns:a16="http://schemas.microsoft.com/office/drawing/2014/main" id="{1DA86E80-1F4D-477A-B1D9-3BEAFFD8C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63FF388F-4C29-484B-B031-C633259C29BB}"/>
                </a:ext>
              </a:extLst>
            </p:cNvPr>
            <p:cNvSpPr txBox="1"/>
            <p:nvPr/>
          </p:nvSpPr>
          <p:spPr>
            <a:xfrm>
              <a:off x="92164" y="322285"/>
              <a:ext cx="1252337" cy="70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</a:t>
              </a: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93E36AF2-02D3-47CD-AD0E-45F7F825F562}"/>
              </a:ext>
            </a:extLst>
          </p:cNvPr>
          <p:cNvSpPr txBox="1"/>
          <p:nvPr/>
        </p:nvSpPr>
        <p:spPr>
          <a:xfrm>
            <a:off x="5075495" y="3379987"/>
            <a:ext cx="7116505" cy="105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FII-DIGECOG-NP-003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técnicos de las áreas financieras, de las instituciones del Sector Público No Financiero, insertados en el programa de implementación de las normativas contables.</a:t>
            </a:r>
          </a:p>
        </p:txBody>
      </p:sp>
      <p:grpSp>
        <p:nvGrpSpPr>
          <p:cNvPr id="24" name="Group 31">
            <a:extLst>
              <a:ext uri="{FF2B5EF4-FFF2-40B4-BE49-F238E27FC236}">
                <a16:creationId xmlns:a16="http://schemas.microsoft.com/office/drawing/2014/main" id="{7B4FA52A-9DA5-4328-895C-6948411E4A88}"/>
              </a:ext>
            </a:extLst>
          </p:cNvPr>
          <p:cNvGrpSpPr/>
          <p:nvPr/>
        </p:nvGrpSpPr>
        <p:grpSpPr>
          <a:xfrm>
            <a:off x="4005491" y="2290703"/>
            <a:ext cx="718333" cy="682361"/>
            <a:chOff x="0" y="0"/>
            <a:chExt cx="1436665" cy="1436665"/>
          </a:xfrm>
        </p:grpSpPr>
        <p:pic>
          <p:nvPicPr>
            <p:cNvPr id="25" name="Picture 32">
              <a:extLst>
                <a:ext uri="{FF2B5EF4-FFF2-40B4-BE49-F238E27FC236}">
                  <a16:creationId xmlns:a16="http://schemas.microsoft.com/office/drawing/2014/main" id="{3F1220C8-71E9-408E-8DC7-4E0D7F50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89608F22-1158-420B-B3B5-34DB8353A443}"/>
                </a:ext>
              </a:extLst>
            </p:cNvPr>
            <p:cNvSpPr txBox="1"/>
            <p:nvPr/>
          </p:nvSpPr>
          <p:spPr>
            <a:xfrm>
              <a:off x="92164" y="322285"/>
              <a:ext cx="1252337" cy="70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ECFFEB60-D24A-482D-938C-1E411DB84349}"/>
              </a:ext>
            </a:extLst>
          </p:cNvPr>
          <p:cNvSpPr/>
          <p:nvPr/>
        </p:nvSpPr>
        <p:spPr>
          <a:xfrm>
            <a:off x="5057922" y="4779422"/>
            <a:ext cx="7134078" cy="87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b="1" dirty="0">
                <a:solidFill>
                  <a:srgbClr val="000000"/>
                </a:solidFill>
                <a:latin typeface="Poppins Light"/>
              </a:rPr>
              <a:t>FII-DIGECOG-NP-004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dirty="0">
                <a:solidFill>
                  <a:srgbClr val="000000"/>
                </a:solidFill>
                <a:latin typeface="Poppins Light"/>
              </a:rPr>
              <a:t>Porcentaje de técnicos, de las áreas sustantivas de la DIGECOG, Insertados en  el Programa de Capacitación Normativo</a:t>
            </a:r>
            <a:r>
              <a:rPr lang="es-DO" sz="1466" b="1" dirty="0">
                <a:solidFill>
                  <a:srgbClr val="000000"/>
                </a:solidFill>
                <a:latin typeface="Poppins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885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171423" y="2166235"/>
            <a:ext cx="351348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Normas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Procedimientos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917978" y="2207090"/>
            <a:ext cx="718333" cy="682361"/>
            <a:chOff x="0" y="0"/>
            <a:chExt cx="1436665" cy="1436665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92164" y="322285"/>
              <a:ext cx="1252337" cy="70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5029200" y="2188647"/>
            <a:ext cx="6654800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FIII-DIGECOG-NP-005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asistencias normativas solicitadas, atendidas satisfactoriamente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 </a:t>
            </a:r>
            <a:endParaRPr lang="es-E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3C88D3C3-45A9-44B2-8D9D-969404A1CC5F}"/>
              </a:ext>
            </a:extLst>
          </p:cNvPr>
          <p:cNvGrpSpPr/>
          <p:nvPr/>
        </p:nvGrpSpPr>
        <p:grpSpPr>
          <a:xfrm>
            <a:off x="3964060" y="3431922"/>
            <a:ext cx="718333" cy="682361"/>
            <a:chOff x="0" y="0"/>
            <a:chExt cx="1436665" cy="1436665"/>
          </a:xfrm>
        </p:grpSpPr>
        <p:pic>
          <p:nvPicPr>
            <p:cNvPr id="21" name="Picture 32">
              <a:extLst>
                <a:ext uri="{FF2B5EF4-FFF2-40B4-BE49-F238E27FC236}">
                  <a16:creationId xmlns:a16="http://schemas.microsoft.com/office/drawing/2014/main" id="{1DA86E80-1F4D-477A-B1D9-3BEAFFD8C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63FF388F-4C29-484B-B031-C633259C29BB}"/>
                </a:ext>
              </a:extLst>
            </p:cNvPr>
            <p:cNvSpPr txBox="1"/>
            <p:nvPr/>
          </p:nvSpPr>
          <p:spPr>
            <a:xfrm>
              <a:off x="92164" y="322285"/>
              <a:ext cx="1252337" cy="70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8327C7-5839-496C-AE4A-45ABA4965703}"/>
              </a:ext>
            </a:extLst>
          </p:cNvPr>
          <p:cNvSpPr/>
          <p:nvPr/>
        </p:nvSpPr>
        <p:spPr>
          <a:xfrm>
            <a:off x="5029200" y="3406994"/>
            <a:ext cx="7162800" cy="87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b="1" dirty="0">
                <a:solidFill>
                  <a:srgbClr val="000000"/>
                </a:solidFill>
                <a:latin typeface="Poppins Light"/>
              </a:rPr>
              <a:t>FIII-DIGECOG-NP-006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dirty="0">
                <a:solidFill>
                  <a:srgbClr val="000000"/>
                </a:solidFill>
                <a:latin typeface="Poppins Light"/>
              </a:rPr>
              <a:t>Cantidad de Orientación a centros educativos y gremiales, en materia del Sistema de Contabilidad Gubernamental.</a:t>
            </a:r>
          </a:p>
        </p:txBody>
      </p:sp>
    </p:spTree>
    <p:extLst>
      <p:ext uri="{BB962C8B-B14F-4D97-AF65-F5344CB8AC3E}">
        <p14:creationId xmlns:p14="http://schemas.microsoft.com/office/powerpoint/2010/main" val="117138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 y Estados Financieros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29951"/>
              </p:ext>
            </p:extLst>
          </p:nvPr>
        </p:nvGraphicFramePr>
        <p:xfrm>
          <a:off x="1451771" y="582048"/>
          <a:ext cx="9288455" cy="483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FII-DIGECOG-PC-001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validados de Ingresos, Gastos y Financiamiento.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FII-DIGECOG-PC-002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validados de las cuentas y subcuentas bancarias en el Tesoro.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FII-DIGECOG-PC-003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bienes muebles, inmuebles e intangibles del período fiscal 2024, registrados en el Sistema de Bienes.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7779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FII-DIGECOG-PC-004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saldos contables saneados.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30321"/>
                  </a:ext>
                </a:extLst>
              </a:tr>
              <a:tr h="4677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FII-DIGECOG-PC-007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gobiernos locales , con el registro de su Ejecución Presupuestaria.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8013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FII-DIGECOG-PC-008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Estados Financieros de las instituciones descentralizadas y/o autónomas, Seguridad Social, empresas públicas y municipalidades analizados.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9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 y Estados Financieros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91798"/>
              </p:ext>
            </p:extLst>
          </p:nvPr>
        </p:nvGraphicFramePr>
        <p:xfrm>
          <a:off x="1451771" y="582048"/>
          <a:ext cx="9288455" cy="3436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FII-DIGECOG-PC-012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del Gobierno Central elaborados oportunamente.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FII-DIGECOG-PC-013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Consolidados del Sector Público No Financiero, Gobierno General, Gobiernos Locales y Empresas Públicas elaborados.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FII-DIGECOG-PC-014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ejecución presupuestaria elaborados oportunamente.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020283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FII-DIGECOG-PC-015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cuentas ahorro inversión financiamiento del Gobierno Central elaboradas oportunamente.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86481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T3: 10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356E3F4-67A6-409F-8CA2-5DD9F48A8914}"/>
              </a:ext>
            </a:extLst>
          </p:cNvPr>
          <p:cNvSpPr txBox="1"/>
          <p:nvPr/>
        </p:nvSpPr>
        <p:spPr>
          <a:xfrm>
            <a:off x="5662932" y="472296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101537-7044-497A-8F38-BF1D4AFBE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68" y="4266223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6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3016664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Procesamiento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92781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Unidades Ejecutoras del Gobierno Central con sus registros contables validados de Ingresos, Gastos y Financiamiento.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64187" y="3058901"/>
            <a:ext cx="792781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FII-DIGECOG-PC-002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Unidades Ejecutoras del Gobierno Central con sus registros contables validados de las cuentas y subcuentas bancarias en el Tesoro.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264187" y="4201989"/>
            <a:ext cx="792781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Unidades Ejecutoras del Gobierno Central con sus bienes muebles, inmuebles e intangibles del período fiscal 2024, registrados en el Sistema de Bienes.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397994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97994" y="3130552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97994" y="4329888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</p:spTree>
    <p:extLst>
      <p:ext uri="{BB962C8B-B14F-4D97-AF65-F5344CB8AC3E}">
        <p14:creationId xmlns:p14="http://schemas.microsoft.com/office/powerpoint/2010/main" val="391045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2974822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Procesamiento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927813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Unidades Ejecutoras del Gobierno Central con sus saldos contables saneados.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4187" y="4201990"/>
            <a:ext cx="792781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Empresas Públicas No Financieras, con el registro de su Ejecución Presupuestaria en el SIGEF.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82619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19%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82619" y="3026450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70%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82619" y="4109214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60%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  <p:grpSp>
        <p:nvGrpSpPr>
          <p:cNvPr id="26" name="Group 31">
            <a:extLst>
              <a:ext uri="{FF2B5EF4-FFF2-40B4-BE49-F238E27FC236}">
                <a16:creationId xmlns:a16="http://schemas.microsoft.com/office/drawing/2014/main" id="{845B880E-83FF-40DA-98BD-4B61FCB1233E}"/>
              </a:ext>
            </a:extLst>
          </p:cNvPr>
          <p:cNvGrpSpPr/>
          <p:nvPr/>
        </p:nvGrpSpPr>
        <p:grpSpPr>
          <a:xfrm>
            <a:off x="3382619" y="5155935"/>
            <a:ext cx="718333" cy="718333"/>
            <a:chOff x="0" y="0"/>
            <a:chExt cx="1436665" cy="1436665"/>
          </a:xfrm>
        </p:grpSpPr>
        <p:pic>
          <p:nvPicPr>
            <p:cNvPr id="27" name="Picture 32">
              <a:extLst>
                <a:ext uri="{FF2B5EF4-FFF2-40B4-BE49-F238E27FC236}">
                  <a16:creationId xmlns:a16="http://schemas.microsoft.com/office/drawing/2014/main" id="{612B95C1-C2DB-436E-9828-BA5BDA81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FD9EE2-AB08-422B-971C-FEC9E17BFF64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5" name="TextBox 20">
            <a:extLst>
              <a:ext uri="{FF2B5EF4-FFF2-40B4-BE49-F238E27FC236}">
                <a16:creationId xmlns:a16="http://schemas.microsoft.com/office/drawing/2014/main" id="{E6DF3227-7FE1-4FBD-B739-8A4F3092298E}"/>
              </a:ext>
            </a:extLst>
          </p:cNvPr>
          <p:cNvSpPr txBox="1"/>
          <p:nvPr/>
        </p:nvSpPr>
        <p:spPr>
          <a:xfrm>
            <a:off x="4273264" y="5305995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gobiernos locales , con el registro de su Ejecución Presupuestaria.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344E8DA-5E26-4D9F-9BF5-26E0457374B8}"/>
              </a:ext>
            </a:extLst>
          </p:cNvPr>
          <p:cNvSpPr/>
          <p:nvPr/>
        </p:nvSpPr>
        <p:spPr>
          <a:xfrm>
            <a:off x="4273264" y="3026450"/>
            <a:ext cx="7927813" cy="81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b="1" dirty="0">
                <a:solidFill>
                  <a:srgbClr val="000000"/>
                </a:solidFill>
                <a:latin typeface="Poppins Light"/>
              </a:rPr>
              <a:t>FII-DIGECOG-PC-005</a:t>
            </a:r>
          </a:p>
          <a:p>
            <a:r>
              <a:rPr lang="es-DO" sz="1466" dirty="0">
                <a:solidFill>
                  <a:srgbClr val="000000"/>
                </a:solidFill>
                <a:latin typeface="Poppins Light"/>
              </a:rPr>
              <a:t>Porcentaje de instituciones descentralizadas y/o autónomas y seguridad social, con el registro de su Ejecución Presupuestaria y Contable en el SIGEF.</a:t>
            </a:r>
          </a:p>
        </p:txBody>
      </p:sp>
    </p:spTree>
    <p:extLst>
      <p:ext uri="{BB962C8B-B14F-4D97-AF65-F5344CB8AC3E}">
        <p14:creationId xmlns:p14="http://schemas.microsoft.com/office/powerpoint/2010/main" val="15390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2974822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Procesamiento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92781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Instituciones del Gobierno Central con el Sistema de Contabilidad Gubernamental implementado.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44309" y="2994877"/>
            <a:ext cx="7947691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Gobiernos Locales con el Sistema de Contabilidad Gubernamental implementado.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4187" y="4201990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FII-DIGECOG-PC-011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Área de Asistencia Técnica en el SCG, implementada.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82619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14%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82619" y="3026450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82619" y="4109214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  <p:grpSp>
        <p:nvGrpSpPr>
          <p:cNvPr id="26" name="Group 31">
            <a:extLst>
              <a:ext uri="{FF2B5EF4-FFF2-40B4-BE49-F238E27FC236}">
                <a16:creationId xmlns:a16="http://schemas.microsoft.com/office/drawing/2014/main" id="{845B880E-83FF-40DA-98BD-4B61FCB1233E}"/>
              </a:ext>
            </a:extLst>
          </p:cNvPr>
          <p:cNvGrpSpPr/>
          <p:nvPr/>
        </p:nvGrpSpPr>
        <p:grpSpPr>
          <a:xfrm>
            <a:off x="3382619" y="5155935"/>
            <a:ext cx="718333" cy="718333"/>
            <a:chOff x="0" y="0"/>
            <a:chExt cx="1436665" cy="1436665"/>
          </a:xfrm>
        </p:grpSpPr>
        <p:pic>
          <p:nvPicPr>
            <p:cNvPr id="27" name="Picture 32">
              <a:extLst>
                <a:ext uri="{FF2B5EF4-FFF2-40B4-BE49-F238E27FC236}">
                  <a16:creationId xmlns:a16="http://schemas.microsoft.com/office/drawing/2014/main" id="{612B95C1-C2DB-436E-9828-BA5BDA81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FD9EE2-AB08-422B-971C-FEC9E17BFF64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5" name="TextBox 20">
            <a:extLst>
              <a:ext uri="{FF2B5EF4-FFF2-40B4-BE49-F238E27FC236}">
                <a16:creationId xmlns:a16="http://schemas.microsoft.com/office/drawing/2014/main" id="{E6DF3227-7FE1-4FBD-B739-8A4F3092298E}"/>
              </a:ext>
            </a:extLst>
          </p:cNvPr>
          <p:cNvSpPr txBox="1"/>
          <p:nvPr/>
        </p:nvSpPr>
        <p:spPr>
          <a:xfrm>
            <a:off x="4264187" y="5123189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Estados Financieros del Gobierno Central elaborados oportunamente. </a:t>
            </a:r>
          </a:p>
        </p:txBody>
      </p:sp>
    </p:spTree>
    <p:extLst>
      <p:ext uri="{BB962C8B-B14F-4D97-AF65-F5344CB8AC3E}">
        <p14:creationId xmlns:p14="http://schemas.microsoft.com/office/powerpoint/2010/main" val="26147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2974822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Procesamiento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estados de ejecución presupuestaria elaborados oportunamente.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44309" y="2994877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FII-DIGECOG-PC-15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cuentas ahorro inversión financiamiento del Gobierno Central elaboradas oportunamente.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85429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85429" y="3026450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63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FD9EE2-AB08-422B-971C-FEC9E17BFF64}"/>
              </a:ext>
            </a:extLst>
          </p:cNvPr>
          <p:cNvSpPr txBox="1"/>
          <p:nvPr/>
        </p:nvSpPr>
        <p:spPr>
          <a:xfrm>
            <a:off x="3439700" y="5317077"/>
            <a:ext cx="626169" cy="33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67" dirty="0">
                <a:solidFill>
                  <a:srgbClr val="F4F4F4"/>
                </a:solidFill>
                <a:latin typeface="Lovelo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341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Análisis de la Información Financiera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70142"/>
              </p:ext>
            </p:extLst>
          </p:nvPr>
        </p:nvGraphicFramePr>
        <p:xfrm>
          <a:off x="1451771" y="582048"/>
          <a:ext cx="9288455" cy="398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280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FII-DIGECOG-AI-001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instituciones del Sector Público no financiero a las que se les evalúa el cumplimiento de las normativas contables, conforme a los indicadores del </a:t>
                      </a:r>
                      <a:r>
                        <a:rPr lang="es-ES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Sisacnoc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FII-DIGECOG-AI-002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Recaudación e Inversión de las Rentas elaborados oportunamente.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3474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FII-DIGECOG-AI-003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económico-financieros orientados a fortalecer el Sistema de Contabilidad Gubernamental y la rendición de cuentas. (RUTA).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FII-DIGECOG-AI-004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informaciones estadísticas, con datos económicos y patrimoniales, elaborados y presentados en tiempo  oportuno, acorde a los  requisitos de calidad establecidos.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7779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T3: 4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356E3F4-67A6-409F-8CA2-5DD9F48A8914}"/>
              </a:ext>
            </a:extLst>
          </p:cNvPr>
          <p:cNvSpPr txBox="1"/>
          <p:nvPr/>
        </p:nvSpPr>
        <p:spPr>
          <a:xfrm>
            <a:off x="5438645" y="5245808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0A116A-9A71-438E-A267-8978DB41A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07" y="4789069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0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9024" y="2049145"/>
            <a:ext cx="3405714" cy="196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Dirección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Análisis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Financiera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79C1F418-0EE6-4881-952F-C281D6D8855C}"/>
              </a:ext>
            </a:extLst>
          </p:cNvPr>
          <p:cNvSpPr txBox="1"/>
          <p:nvPr/>
        </p:nvSpPr>
        <p:spPr>
          <a:xfrm>
            <a:off x="2831734" y="873241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981A6A7-824E-4B7F-A9EC-DC62D6FF037F}"/>
              </a:ext>
            </a:extLst>
          </p:cNvPr>
          <p:cNvSpPr/>
          <p:nvPr/>
        </p:nvSpPr>
        <p:spPr>
          <a:xfrm>
            <a:off x="4735711" y="2156341"/>
            <a:ext cx="7456289" cy="9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DO" sz="1599" b="1" dirty="0">
                <a:solidFill>
                  <a:srgbClr val="000000"/>
                </a:solidFill>
                <a:latin typeface="Poppins Light"/>
              </a:rPr>
              <a:t>FII-DIGECOG-AI-003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599" dirty="0">
                <a:solidFill>
                  <a:srgbClr val="000000"/>
                </a:solidFill>
                <a:latin typeface="Poppins Light"/>
              </a:rPr>
              <a:t>Cantidad de informes económico-financieros orientados a fortalecer el Sistema de Contabilidad Gubernamental y la rendición de cuentas. (RUTA)</a:t>
            </a:r>
            <a:endParaRPr lang="es-DO" sz="1599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1" name="Group 21">
            <a:extLst>
              <a:ext uri="{FF2B5EF4-FFF2-40B4-BE49-F238E27FC236}">
                <a16:creationId xmlns:a16="http://schemas.microsoft.com/office/drawing/2014/main" id="{8D396EDE-6835-488D-8195-1FF92BB9E1A9}"/>
              </a:ext>
            </a:extLst>
          </p:cNvPr>
          <p:cNvGrpSpPr/>
          <p:nvPr/>
        </p:nvGrpSpPr>
        <p:grpSpPr>
          <a:xfrm>
            <a:off x="3616239" y="2303874"/>
            <a:ext cx="782463" cy="697377"/>
            <a:chOff x="0" y="1095462"/>
            <a:chExt cx="1113515" cy="1113515"/>
          </a:xfrm>
        </p:grpSpPr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87C22F6F-22B7-404F-B220-D255F735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095462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0142930E-BE62-4661-970C-A8221C8FD1AC}"/>
                </a:ext>
              </a:extLst>
            </p:cNvPr>
            <p:cNvSpPr txBox="1"/>
            <p:nvPr/>
          </p:nvSpPr>
          <p:spPr>
            <a:xfrm>
              <a:off x="84059" y="1375154"/>
              <a:ext cx="970650" cy="424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600" dirty="0">
                  <a:solidFill>
                    <a:srgbClr val="F4F4F4"/>
                  </a:solidFill>
                  <a:latin typeface="Lovelo Bold"/>
                </a:rPr>
                <a:t>07</a:t>
              </a:r>
            </a:p>
          </p:txBody>
        </p:sp>
      </p:grpSp>
      <p:sp>
        <p:nvSpPr>
          <p:cNvPr id="37" name="TextBox 23">
            <a:extLst>
              <a:ext uri="{FF2B5EF4-FFF2-40B4-BE49-F238E27FC236}">
                <a16:creationId xmlns:a16="http://schemas.microsoft.com/office/drawing/2014/main" id="{D1D14D8A-D999-4FD5-B1D9-3991FFCC1287}"/>
              </a:ext>
            </a:extLst>
          </p:cNvPr>
          <p:cNvSpPr txBox="1"/>
          <p:nvPr/>
        </p:nvSpPr>
        <p:spPr>
          <a:xfrm>
            <a:off x="4110224" y="5771802"/>
            <a:ext cx="485325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550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A8C85F-93E8-4A58-BD51-754628681089}"/>
              </a:ext>
            </a:extLst>
          </p:cNvPr>
          <p:cNvSpPr/>
          <p:nvPr/>
        </p:nvSpPr>
        <p:spPr>
          <a:xfrm>
            <a:off x="4735710" y="3514511"/>
            <a:ext cx="7456289" cy="62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DO" sz="1599" b="1" dirty="0">
                <a:solidFill>
                  <a:srgbClr val="000000"/>
                </a:solidFill>
                <a:latin typeface="Poppins Light"/>
              </a:rPr>
              <a:t>FII-DIGECOG-AI-005</a:t>
            </a:r>
          </a:p>
          <a:p>
            <a:r>
              <a:rPr lang="es-DO" sz="1599" dirty="0">
                <a:solidFill>
                  <a:srgbClr val="000000"/>
                </a:solidFill>
                <a:latin typeface="Poppins Light"/>
              </a:rPr>
              <a:t>Cantidad de Concursos e Investigación sobre temas Contables realizados.</a:t>
            </a:r>
          </a:p>
        </p:txBody>
      </p:sp>
      <p:grpSp>
        <p:nvGrpSpPr>
          <p:cNvPr id="34" name="Group 21">
            <a:extLst>
              <a:ext uri="{FF2B5EF4-FFF2-40B4-BE49-F238E27FC236}">
                <a16:creationId xmlns:a16="http://schemas.microsoft.com/office/drawing/2014/main" id="{EF5FD609-27FC-4D3B-B228-0137E21D875C}"/>
              </a:ext>
            </a:extLst>
          </p:cNvPr>
          <p:cNvGrpSpPr/>
          <p:nvPr/>
        </p:nvGrpSpPr>
        <p:grpSpPr>
          <a:xfrm>
            <a:off x="3616239" y="3514512"/>
            <a:ext cx="782463" cy="697377"/>
            <a:chOff x="0" y="1095462"/>
            <a:chExt cx="1113515" cy="1113515"/>
          </a:xfrm>
        </p:grpSpPr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F3E39E14-7E15-40A3-80DA-486E8D92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095462"/>
              <a:ext cx="1113515" cy="1113515"/>
            </a:xfrm>
            <a:prstGeom prst="rect">
              <a:avLst/>
            </a:prstGeom>
          </p:spPr>
        </p:pic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F23552FA-BCFB-419A-9049-1ECFC73C2607}"/>
                </a:ext>
              </a:extLst>
            </p:cNvPr>
            <p:cNvSpPr txBox="1"/>
            <p:nvPr/>
          </p:nvSpPr>
          <p:spPr>
            <a:xfrm>
              <a:off x="84059" y="1375154"/>
              <a:ext cx="970650" cy="424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600" dirty="0">
                  <a:solidFill>
                    <a:srgbClr val="F4F4F4"/>
                  </a:solidFill>
                  <a:latin typeface="Lovelo Bold"/>
                </a:rPr>
                <a:t>01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1" y="993673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2024, </a:t>
            </a:r>
          </a:p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tercer trimestre consolidado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0A7DF0-75BC-4F59-958F-BE1C3B14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18" y="2879206"/>
            <a:ext cx="8607563" cy="14044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4202542" y="2367327"/>
            <a:ext cx="365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Recordamos el Semáforo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60610"/>
              </p:ext>
            </p:extLst>
          </p:nvPr>
        </p:nvGraphicFramePr>
        <p:xfrm>
          <a:off x="1451771" y="582048"/>
          <a:ext cx="9288455" cy="4447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FII-DIGECOG-RH-002 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nombramientos emitidos acorde a las contrataciones realizadas.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FII-DIGECOG-RH-003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matriz de planificación de las necesidades de personal remitidas al Ministerio de Administración Pública (MAP) en el plazo establecido.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73362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FII-DIGECOG-RH-005</a:t>
                      </a:r>
                    </a:p>
                    <a:p>
                      <a:pPr algn="l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reportes e informes de ausentismo.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62263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FII-DIGECOG-RH-006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nóminas elaboradas en plazo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565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FII-DIGECOG-RH-007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hojas de cálculo generadas para derechos adquiridos en un plazo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48350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FII-DIGECOG-RH-008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reconocimientos y acciones de integración ejecutadas.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6475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FII-DIGECOG-RH-009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satisfacción resultado de aplicación  encuesta de clima organizacional.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0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3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07395"/>
              </p:ext>
            </p:extLst>
          </p:nvPr>
        </p:nvGraphicFramePr>
        <p:xfrm>
          <a:off x="1516636" y="733123"/>
          <a:ext cx="9158721" cy="4411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1803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96285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06715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828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485090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19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1918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360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FII-DIGECOG-RH-010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acuerdos desempeño laboral gestionados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6360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FII-DIGECOG-RH-011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personal de nuevo ingreso que supera el período probatorio.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77797"/>
                  </a:ext>
                </a:extLst>
              </a:tr>
              <a:tr h="8444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FII-DIGECOG-RH-013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 de promoción y prevención en la salud efectuadas, procurando la igualdad de género.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5655"/>
                  </a:ext>
                </a:extLst>
              </a:tr>
              <a:tr h="6360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FII-DIGECOG-RH-014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reportes de enfermedades epidemiológicas remitidos a la DIGEPI.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48350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FII-DIGECOG-RH-015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indicadores de gestión actualizados.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94%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03275"/>
                  </a:ext>
                </a:extLst>
              </a:tr>
              <a:tr h="51668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12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5775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5AE5328-A0D8-42A5-B27A-0B4072D8D68A}"/>
              </a:ext>
            </a:extLst>
          </p:cNvPr>
          <p:cNvSpPr txBox="1"/>
          <p:nvPr/>
        </p:nvSpPr>
        <p:spPr>
          <a:xfrm>
            <a:off x="5706064" y="574915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7904FA-8688-4101-817F-B6589D23C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88" y="5292415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86532" y="2281073"/>
            <a:ext cx="7340824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FII-DIGECOG-RH-002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nombramientos emitidos acorde a las contrataciones realizadas</a:t>
            </a: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01046" y="3180695"/>
            <a:ext cx="6956429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FII-DIGECOG-RH-004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personal beneficiado con incentivos, según la ley de función pública.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838500" y="2280780"/>
            <a:ext cx="556757" cy="556757"/>
            <a:chOff x="-23873" y="-698258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3873" y="-698258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99939" y="-470812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38500" y="3286076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838500" y="4239656"/>
            <a:ext cx="556757" cy="556757"/>
            <a:chOff x="0" y="0"/>
            <a:chExt cx="1113515" cy="111351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601046" y="4268127"/>
            <a:ext cx="6956429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FII-DIGECOG-RH-005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reportes e informes de ausentismo. 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7958DF3-6A0B-42BF-9AC4-C4C02FEE5AB8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E58ADBD5-53FA-4E8E-90BF-F08AFFE3E09C}"/>
              </a:ext>
            </a:extLst>
          </p:cNvPr>
          <p:cNvSpPr txBox="1"/>
          <p:nvPr/>
        </p:nvSpPr>
        <p:spPr>
          <a:xfrm>
            <a:off x="4576878" y="5318645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nóminas elaboradas en plazo oportuno.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22652E59-8FFC-4337-8446-915C1C663B64}"/>
              </a:ext>
            </a:extLst>
          </p:cNvPr>
          <p:cNvGrpSpPr/>
          <p:nvPr/>
        </p:nvGrpSpPr>
        <p:grpSpPr>
          <a:xfrm>
            <a:off x="3787638" y="5248830"/>
            <a:ext cx="658481" cy="556757"/>
            <a:chOff x="-5025" y="0"/>
            <a:chExt cx="1195000" cy="1113515"/>
          </a:xfrm>
        </p:grpSpPr>
        <p:pic>
          <p:nvPicPr>
            <p:cNvPr id="38" name="Picture 23">
              <a:extLst>
                <a:ext uri="{FF2B5EF4-FFF2-40B4-BE49-F238E27FC236}">
                  <a16:creationId xmlns:a16="http://schemas.microsoft.com/office/drawing/2014/main" id="{8755CBF5-FD86-4F2F-A075-9B56C80E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6C139486-A7B3-4AF3-89BE-648249385E72}"/>
                </a:ext>
              </a:extLst>
            </p:cNvPr>
            <p:cNvSpPr txBox="1"/>
            <p:nvPr/>
          </p:nvSpPr>
          <p:spPr>
            <a:xfrm>
              <a:off x="-5025" y="246460"/>
              <a:ext cx="1195000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24400" y="2265073"/>
            <a:ext cx="7467600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Poppins Light"/>
              </a:rPr>
              <a:t>FII-DIGECOG-RH-007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hojas de cálculo generadas para derechos adquiridos en un plazo oportuno.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02629" y="3135116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reconocimientos y acciones de integración ejecutadas.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69525" y="2201853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69525" y="3113796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6FBED4-DAC5-43DB-BC44-DE1059E368BC}"/>
              </a:ext>
            </a:extLst>
          </p:cNvPr>
          <p:cNvGrpSpPr/>
          <p:nvPr/>
        </p:nvGrpSpPr>
        <p:grpSpPr>
          <a:xfrm>
            <a:off x="3869525" y="4183852"/>
            <a:ext cx="556757" cy="556757"/>
            <a:chOff x="0" y="0"/>
            <a:chExt cx="1113515" cy="1113515"/>
          </a:xfrm>
        </p:grpSpPr>
        <p:pic>
          <p:nvPicPr>
            <p:cNvPr id="33" name="Picture 29">
              <a:extLst>
                <a:ext uri="{FF2B5EF4-FFF2-40B4-BE49-F238E27FC236}">
                  <a16:creationId xmlns:a16="http://schemas.microsoft.com/office/drawing/2014/main" id="{B3748485-2F8A-4BF7-A7DA-72DCCB21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8F6027D2-28C2-42A1-88DD-A265E86319E4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702629" y="4234096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satisfacción resultado de aplicación  encuesta de clima organizacional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0EC735BC-A945-4EB9-8D58-47599C8D5548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2C3D25D-C192-4E29-B590-27BEE6AC15C5}"/>
              </a:ext>
            </a:extLst>
          </p:cNvPr>
          <p:cNvSpPr/>
          <p:nvPr/>
        </p:nvSpPr>
        <p:spPr>
          <a:xfrm>
            <a:off x="4651289" y="5248475"/>
            <a:ext cx="6096000" cy="587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b="1" dirty="0">
                <a:solidFill>
                  <a:srgbClr val="000000"/>
                </a:solidFill>
                <a:latin typeface="Poppins Light"/>
              </a:rPr>
              <a:t>FII-DIGECOG-RH-010</a:t>
            </a:r>
          </a:p>
          <a:p>
            <a:r>
              <a:rPr lang="es-DO" sz="1466" dirty="0">
                <a:solidFill>
                  <a:srgbClr val="000000"/>
                </a:solidFill>
                <a:latin typeface="Poppins Light"/>
              </a:rPr>
              <a:t>Cantidad de acuerdos desempeño laboral gestionados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C7C1D2C3-E999-4655-A800-6CC64B9CA781}"/>
              </a:ext>
            </a:extLst>
          </p:cNvPr>
          <p:cNvGrpSpPr/>
          <p:nvPr/>
        </p:nvGrpSpPr>
        <p:grpSpPr>
          <a:xfrm>
            <a:off x="3869525" y="5163478"/>
            <a:ext cx="556757" cy="556757"/>
            <a:chOff x="0" y="0"/>
            <a:chExt cx="1113515" cy="1113515"/>
          </a:xfrm>
        </p:grpSpPr>
        <p:pic>
          <p:nvPicPr>
            <p:cNvPr id="38" name="Picture 26">
              <a:extLst>
                <a:ext uri="{FF2B5EF4-FFF2-40B4-BE49-F238E27FC236}">
                  <a16:creationId xmlns:a16="http://schemas.microsoft.com/office/drawing/2014/main" id="{1F24C59D-3FCD-45FB-8C6A-F667CDD67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D9632D16-6DFA-4299-83E9-08CAA10B6AF8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3121" y="2204279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FII-DIGECOG-RH-011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personal de nuevo ingreso que supera el período probatorio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3121" y="3048829"/>
            <a:ext cx="7598879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Poppins Light"/>
              </a:rPr>
              <a:t>FII-DIGECOG-RH-012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accidentes de trabajo y enfermedades profesionales reportados al IDOPPRIL.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93121" y="4076664"/>
            <a:ext cx="7598879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FII-DIGECOG-RH-013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actividades de promoción y prevención en la salud efectuadas, procurando la igualdad de género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847865" y="2214376"/>
            <a:ext cx="636360" cy="556757"/>
            <a:chOff x="-5025" y="0"/>
            <a:chExt cx="1195000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025" y="246460"/>
              <a:ext cx="1195000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87667" y="3150621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87667" y="4163914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6FBED4-DAC5-43DB-BC44-DE1059E368BC}"/>
              </a:ext>
            </a:extLst>
          </p:cNvPr>
          <p:cNvGrpSpPr/>
          <p:nvPr/>
        </p:nvGrpSpPr>
        <p:grpSpPr>
          <a:xfrm>
            <a:off x="3887667" y="5084572"/>
            <a:ext cx="556757" cy="556757"/>
            <a:chOff x="0" y="0"/>
            <a:chExt cx="1113515" cy="1113515"/>
          </a:xfrm>
        </p:grpSpPr>
        <p:pic>
          <p:nvPicPr>
            <p:cNvPr id="33" name="Picture 29">
              <a:extLst>
                <a:ext uri="{FF2B5EF4-FFF2-40B4-BE49-F238E27FC236}">
                  <a16:creationId xmlns:a16="http://schemas.microsoft.com/office/drawing/2014/main" id="{B3748485-2F8A-4BF7-A7DA-72DCCB21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8F6027D2-28C2-42A1-88DD-A265E86319E4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593121" y="5139735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reportes de enfermedades epidemiológicas remitidos a la DIGEPI. 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BC871756-0EF4-4AB9-8138-887D37D4662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47132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546276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3120" y="2118583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indicadores de gestión actualizados.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3119" y="2936630"/>
            <a:ext cx="7598881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Poppins Light"/>
              </a:rPr>
              <a:t>FII-DIGECOG-RH-018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Nivel de ejecución de actividades de capacitación según lo planificado, aplicando la política de igualdad de género.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93121" y="4076664"/>
            <a:ext cx="705416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FII-DIGECOG-RH-019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implementación del programa de mentorías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830831" y="2097146"/>
            <a:ext cx="658481" cy="556757"/>
            <a:chOff x="-5025" y="0"/>
            <a:chExt cx="1195000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025" y="246460"/>
              <a:ext cx="1195000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30831" y="3088468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33420" y="4065985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E94D8D1D-EA45-4772-9AAD-1433A9F4170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88E997BA-85E0-434E-94AC-324572DA6E2C}"/>
              </a:ext>
            </a:extLst>
          </p:cNvPr>
          <p:cNvSpPr txBox="1"/>
          <p:nvPr/>
        </p:nvSpPr>
        <p:spPr>
          <a:xfrm>
            <a:off x="4593119" y="5002586"/>
            <a:ext cx="7598879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FII-DIGECOG-RH-020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implementación programa de entrenamiento cruzado, áreas sustantivas, aplicando la política  de igualdad de género.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3F51D43-EFA2-4CD3-A495-7F1E308BF9DC}"/>
              </a:ext>
            </a:extLst>
          </p:cNvPr>
          <p:cNvGrpSpPr/>
          <p:nvPr/>
        </p:nvGrpSpPr>
        <p:grpSpPr>
          <a:xfrm>
            <a:off x="3830830" y="5181576"/>
            <a:ext cx="556757" cy="556757"/>
            <a:chOff x="3830830" y="5278744"/>
            <a:chExt cx="556757" cy="556757"/>
          </a:xfrm>
        </p:grpSpPr>
        <p:pic>
          <p:nvPicPr>
            <p:cNvPr id="34" name="Picture 29">
              <a:extLst>
                <a:ext uri="{FF2B5EF4-FFF2-40B4-BE49-F238E27FC236}">
                  <a16:creationId xmlns:a16="http://schemas.microsoft.com/office/drawing/2014/main" id="{4C8A4E60-90D3-442B-9479-A3C3B287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830830" y="5278744"/>
              <a:ext cx="556757" cy="556757"/>
            </a:xfrm>
            <a:prstGeom prst="rect">
              <a:avLst/>
            </a:prstGeom>
          </p:spPr>
        </p:pic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7F32AF3D-6CC7-4150-B39F-3B1C90DBB70E}"/>
                </a:ext>
              </a:extLst>
            </p:cNvPr>
            <p:cNvSpPr txBox="1"/>
            <p:nvPr/>
          </p:nvSpPr>
          <p:spPr>
            <a:xfrm>
              <a:off x="3866547" y="5396347"/>
              <a:ext cx="485325" cy="256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591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77808"/>
              </p:ext>
            </p:extLst>
          </p:nvPr>
        </p:nvGraphicFramePr>
        <p:xfrm>
          <a:off x="1451771" y="582048"/>
          <a:ext cx="9288455" cy="384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FII-DIGECOG-PD-001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 cumplimiento de las metas del PEI.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  <a:endParaRPr lang="es-DO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5786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FII-DIGECOG-PD-002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efectividad del POA 2024.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FII-DIGECOG-PD-003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de rendición de cuentas y avances de la gestión elaborados, en tiempo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FII-DIGECOG-PD-004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proyectos estratégicos gestionados por la Oficina de Cooperación Internacional.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7779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FII-DIGECOG-PD-005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 gestionadas para la formación del personal en el área de proyectos.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62263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FII-DIGECOG-PD-006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programa de auditorías interna.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08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02209"/>
              </p:ext>
            </p:extLst>
          </p:nvPr>
        </p:nvGraphicFramePr>
        <p:xfrm>
          <a:off x="1282287" y="522695"/>
          <a:ext cx="9121168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375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4290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6843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05952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30093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41882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FII-DIGECOG-PD-010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con las Normas Básicas de Control Interno (NOBACI).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FII-DIGECOG-PD-016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avance de iniciativas gestionados por la división de calidad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78080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8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49A19CA-DE07-4A50-9028-E5D71960C582}"/>
              </a:ext>
            </a:extLst>
          </p:cNvPr>
          <p:cNvSpPr txBox="1"/>
          <p:nvPr/>
        </p:nvSpPr>
        <p:spPr>
          <a:xfrm>
            <a:off x="5700229" y="3152001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5F7CCE-A017-4A04-AFF5-6A4863DB4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53" y="2695263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96475" y="4802104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30068" y="2435225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Desarrollo.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49772" y="2157578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efectividad del POA 2024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94074" y="3118354"/>
            <a:ext cx="747522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informes de rendición de cuentas y avances de la gestión elaborados, en tiempo oportuno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2371" y="4186517"/>
            <a:ext cx="7061774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actividades gestionadas para la formación del personal en el área de proyectos.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908717" y="2122864"/>
            <a:ext cx="518793" cy="518793"/>
            <a:chOff x="0" y="0"/>
            <a:chExt cx="1037585" cy="103758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941999" y="3234609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11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941999" y="4236846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D0EC91-389F-44E0-B17A-F6649911C290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235146EF-3545-4C55-820D-6A004FB9C9D3}"/>
              </a:ext>
            </a:extLst>
          </p:cNvPr>
          <p:cNvSpPr txBox="1"/>
          <p:nvPr/>
        </p:nvSpPr>
        <p:spPr>
          <a:xfrm>
            <a:off x="4573288" y="5284537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del programa de auditorías interna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41" name="Group 24">
            <a:extLst>
              <a:ext uri="{FF2B5EF4-FFF2-40B4-BE49-F238E27FC236}">
                <a16:creationId xmlns:a16="http://schemas.microsoft.com/office/drawing/2014/main" id="{DBAF2532-DD0C-4C94-856F-05DBE83A43E9}"/>
              </a:ext>
            </a:extLst>
          </p:cNvPr>
          <p:cNvGrpSpPr/>
          <p:nvPr/>
        </p:nvGrpSpPr>
        <p:grpSpPr>
          <a:xfrm>
            <a:off x="3903704" y="5239083"/>
            <a:ext cx="518793" cy="518793"/>
            <a:chOff x="0" y="0"/>
            <a:chExt cx="1037585" cy="1037585"/>
          </a:xfrm>
        </p:grpSpPr>
        <p:pic>
          <p:nvPicPr>
            <p:cNvPr id="43" name="Picture 25">
              <a:extLst>
                <a:ext uri="{FF2B5EF4-FFF2-40B4-BE49-F238E27FC236}">
                  <a16:creationId xmlns:a16="http://schemas.microsoft.com/office/drawing/2014/main" id="{892CACAA-F4AE-4684-9499-F6E7F9C3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AB87F5FA-C8C5-4C4E-B54A-87733E3DE58E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20%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Desarrollo.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3888650" y="2241488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614279" y="2246547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 los acuerdos de revisión por la dirección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D9A996D7-C031-42C0-8EC5-CEA147B550A9}"/>
              </a:ext>
            </a:extLst>
          </p:cNvPr>
          <p:cNvGrpSpPr/>
          <p:nvPr/>
        </p:nvGrpSpPr>
        <p:grpSpPr>
          <a:xfrm>
            <a:off x="3888649" y="3145414"/>
            <a:ext cx="518793" cy="518793"/>
            <a:chOff x="0" y="0"/>
            <a:chExt cx="1037585" cy="1037585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AD55FF3C-0B87-4E97-BC3F-455592B4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58504993-E45A-4AAE-B7E3-F904E17CBBE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80%</a:t>
              </a:r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03128D77-CF2C-4329-865C-8CD948910B3D}"/>
              </a:ext>
            </a:extLst>
          </p:cNvPr>
          <p:cNvSpPr txBox="1"/>
          <p:nvPr/>
        </p:nvSpPr>
        <p:spPr>
          <a:xfrm>
            <a:off x="4592508" y="3099373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no conformidades solucionadas en tiempo oportuno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F6DF4B01-98C1-420E-AFD5-E172B9F1CF9E}"/>
              </a:ext>
            </a:extLst>
          </p:cNvPr>
          <p:cNvGrpSpPr/>
          <p:nvPr/>
        </p:nvGrpSpPr>
        <p:grpSpPr>
          <a:xfrm>
            <a:off x="3897845" y="4136839"/>
            <a:ext cx="518793" cy="518793"/>
            <a:chOff x="0" y="0"/>
            <a:chExt cx="1037585" cy="1037585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070DDC91-EDF1-4801-9D3F-EC28FDB41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3D853B9-5FA1-4130-9D64-8027C86963A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C4FE68D8-500D-4312-8441-4A4C610F2DBC}"/>
              </a:ext>
            </a:extLst>
          </p:cNvPr>
          <p:cNvSpPr txBox="1"/>
          <p:nvPr/>
        </p:nvSpPr>
        <p:spPr>
          <a:xfrm>
            <a:off x="4592508" y="4088008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con las Normas Básicas de Control Interno (NOBACI).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CA5DB0B-9AA3-4BE8-9A87-3832C243409A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82559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89" y="547743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2024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756903-D082-4EA4-99F4-116849D5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61088"/>
              </p:ext>
            </p:extLst>
          </p:nvPr>
        </p:nvGraphicFramePr>
        <p:xfrm>
          <a:off x="829734" y="1093436"/>
          <a:ext cx="10419792" cy="3835887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478950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3260558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3262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Monitoreo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28213"/>
                  </a:ext>
                </a:extLst>
              </a:tr>
              <a:tr h="62997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77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4710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92020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 de ejecución 2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actividades: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RH-11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Elaborar política de reconocimientos individuales y de equipos.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RH-13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Elaborar programa de integración y motivación al personal.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4744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6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942" y="2086082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implementación del modelo CAF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91770" y="2069228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3991770" y="3169604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94%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610941" y="3135151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 indicadores  de calidad y procesos. 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F6DF4B01-98C1-420E-AFD5-E172B9F1CF9E}"/>
              </a:ext>
            </a:extLst>
          </p:cNvPr>
          <p:cNvGrpSpPr/>
          <p:nvPr/>
        </p:nvGrpSpPr>
        <p:grpSpPr>
          <a:xfrm>
            <a:off x="3991770" y="4259750"/>
            <a:ext cx="518793" cy="518793"/>
            <a:chOff x="0" y="0"/>
            <a:chExt cx="1037585" cy="1037585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070DDC91-EDF1-4801-9D3F-EC28FDB41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3D853B9-5FA1-4130-9D64-8027C86963A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C4FE68D8-500D-4312-8441-4A4C610F2DBC}"/>
              </a:ext>
            </a:extLst>
          </p:cNvPr>
          <p:cNvSpPr txBox="1"/>
          <p:nvPr/>
        </p:nvSpPr>
        <p:spPr>
          <a:xfrm>
            <a:off x="4549304" y="4185945"/>
            <a:ext cx="7642696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satisfacción de los grupos de interés, identificado y analizado por género.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6" b="1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D586A300-1658-4FA5-912B-715C7C0DF017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97888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942" y="2086082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procesos del Sistema de Gestión de Calidad SGC documentados acorde al procedimiento de control de información.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96572" y="2069228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94%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3986969" y="3169604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30%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610941" y="3174282"/>
            <a:ext cx="747522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FII-DIGECOG-PD-016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avance de iniciativas gestionados por la división de calidad</a:t>
            </a: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8F39C27-D6B7-4B5F-9F91-E0855DE5615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3877100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Financiero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08966"/>
              </p:ext>
            </p:extLst>
          </p:nvPr>
        </p:nvGraphicFramePr>
        <p:xfrm>
          <a:off x="924461" y="1146154"/>
          <a:ext cx="10343072" cy="3156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185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6248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881096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81600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49449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143722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2493352210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Observaciones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FII-DIGECOG-AF-002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ejecución del cronograma del Plan de Mantenimiento de la Planta Física, Vehículos, Equipos y Servicios de Mayordomía 2024.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FII-DIGECOG-AF-005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ejecución del plan de gestión documental y digitalización.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62263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FII-DIGECOG-AF-006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 la ejecución del presupuesto planificado optimizando los  recursos financieros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22%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5655"/>
                  </a:ext>
                </a:extLst>
              </a:tr>
              <a:tr h="5488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FII-DIGECOG-AF-007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Anual de Compras y Contrataciones (PACC).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445" marR="9445" marT="944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este </a:t>
                      </a: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transversal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estarán trabajando plan de acción.</a:t>
                      </a:r>
                    </a:p>
                  </a:txBody>
                  <a:tcPr marL="9445" marR="9445" marT="94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48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9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44467"/>
              </p:ext>
            </p:extLst>
          </p:nvPr>
        </p:nvGraphicFramePr>
        <p:xfrm>
          <a:off x="1451769" y="621561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2802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2471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FII-DIGECOG-AF-008 </a:t>
                      </a:r>
                    </a:p>
                    <a:p>
                      <a:pPr algn="just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suplidores evaluados satisfactoriamente.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4052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FII-DIGECOG-AF-09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inventarios de bienes muebles y consumo realizados.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6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4B272E-1837-4F75-9286-738D9BBBC08F}"/>
              </a:ext>
            </a:extLst>
          </p:cNvPr>
          <p:cNvSpPr txBox="1"/>
          <p:nvPr/>
        </p:nvSpPr>
        <p:spPr>
          <a:xfrm>
            <a:off x="5895844" y="3389515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2A0449-7B97-419C-BE48-89C57B2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68" y="2932776"/>
            <a:ext cx="1190476" cy="11904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1F38DC-D7D0-48BB-BDF3-371101BC7B6A}"/>
              </a:ext>
            </a:extLst>
          </p:cNvPr>
          <p:cNvSpPr txBox="1"/>
          <p:nvPr/>
        </p:nvSpPr>
        <p:spPr>
          <a:xfrm>
            <a:off x="2005113" y="96804"/>
            <a:ext cx="81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Financiero</a:t>
            </a:r>
          </a:p>
        </p:txBody>
      </p:sp>
    </p:spTree>
    <p:extLst>
      <p:ext uri="{BB962C8B-B14F-4D97-AF65-F5344CB8AC3E}">
        <p14:creationId xmlns:p14="http://schemas.microsoft.com/office/powerpoint/2010/main" val="1342056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7953" y="2472602"/>
            <a:ext cx="335488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Administrativo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7165" y="1997185"/>
            <a:ext cx="7039402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FII-DIGECOG-AF-001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satisfacción del personal interno con la calidad de los servicios brindados por el Departamento Administrativo Financiero. Identificado por género.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47165" y="2973535"/>
            <a:ext cx="706745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 Porcentaje de ejecución del cronograma del Plan de Mantenimiento de la Planta Física, Vehículos, Equipos y Servicios de Mayordomía 2024.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64402" y="4082815"/>
            <a:ext cx="706745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FII-DIGECOG-AF-003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Gestionar la  Actualización de Plan de Emergencia.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162662" y="2184802"/>
            <a:ext cx="518793" cy="518793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61555" y="2815954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dirty="0">
                <a:solidFill>
                  <a:srgbClr val="F4F4F4"/>
                </a:solidFill>
                <a:latin typeface="Lovelo Bold"/>
              </a:rPr>
              <a:t>90%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162662" y="3152309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62662" y="4100809"/>
            <a:ext cx="518793" cy="518793"/>
            <a:chOff x="-55959" y="-28268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55959" y="-28268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66565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40" name="Group 22"/>
          <p:cNvGrpSpPr/>
          <p:nvPr/>
        </p:nvGrpSpPr>
        <p:grpSpPr>
          <a:xfrm>
            <a:off x="4162662" y="4914765"/>
            <a:ext cx="518793" cy="527642"/>
            <a:chOff x="0" y="0"/>
            <a:chExt cx="1037585" cy="1037585"/>
          </a:xfrm>
        </p:grpSpPr>
        <p:pic>
          <p:nvPicPr>
            <p:cNvPr id="41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2" name="TextBox 24"/>
            <p:cNvSpPr txBox="1"/>
            <p:nvPr/>
          </p:nvSpPr>
          <p:spPr>
            <a:xfrm>
              <a:off x="66564" y="233289"/>
              <a:ext cx="904461" cy="47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4847165" y="4928292"/>
            <a:ext cx="7331337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 Porcentaje de servicios de mensajería y correspondencia, suplidos satisfactoriamente.. 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47909E54-3355-41EC-9E4D-DC8C62C89E59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7953" y="2472602"/>
            <a:ext cx="335488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Administrativo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01234" y="3035288"/>
            <a:ext cx="7039402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 la ejecución del presupuesto planificado optimizando los  recursos financieros.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87208" y="4155426"/>
            <a:ext cx="706745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FII-DIGECOG-AF-007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del Plan Anual de Compras y Contrataciones (PACC). 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895192" y="3094228"/>
            <a:ext cx="518793" cy="518793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29%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895192" y="4106762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66CBF28D-7190-4208-AD3C-F79CEB9DBFF4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19D4F27-83EF-4BFD-9CC8-4F5AA24F277E}"/>
              </a:ext>
            </a:extLst>
          </p:cNvPr>
          <p:cNvSpPr txBox="1"/>
          <p:nvPr/>
        </p:nvSpPr>
        <p:spPr>
          <a:xfrm>
            <a:off x="4687208" y="1835503"/>
            <a:ext cx="7039402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FII-DIGECOG-AF-005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 la ejecución del presupuesto planificado optimizando los  recursos financieros.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3891798B-A8E5-401D-8F16-B3BEEC90BD8C}"/>
              </a:ext>
            </a:extLst>
          </p:cNvPr>
          <p:cNvGrpSpPr/>
          <p:nvPr/>
        </p:nvGrpSpPr>
        <p:grpSpPr>
          <a:xfrm>
            <a:off x="3895192" y="2022443"/>
            <a:ext cx="518793" cy="518793"/>
            <a:chOff x="72472" y="44749"/>
            <a:chExt cx="1037585" cy="1037585"/>
          </a:xfrm>
        </p:grpSpPr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8A74172E-045A-4A5F-B124-31232031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772072BF-E31F-4855-9374-D48BEF558EFF}"/>
                </a:ext>
              </a:extLst>
            </p:cNvPr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5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Tecnologías de la Información y Comunicación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92461"/>
              </p:ext>
            </p:extLst>
          </p:nvPr>
        </p:nvGraphicFramePr>
        <p:xfrm>
          <a:off x="1451771" y="582048"/>
          <a:ext cx="9288455" cy="391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FII-DIGECOG-TI-001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Mantenimiento de la  Infraestructura TIC.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FII-DIGECOG-TI-003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documentación de la infraestructura de la red realizada.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7779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FII-DIGECOG-TI-006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35655"/>
                  </a:ext>
                </a:extLst>
              </a:tr>
              <a:tr h="5371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FII-DIGECOG-TI-007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actualizaciones de los sistemas internos.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48350"/>
                  </a:ext>
                </a:extLst>
              </a:tr>
              <a:tr h="5371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FII-DIGECOG-TI-008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asistencia tecnológica brindada interna y externa, realizadas.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64421"/>
                  </a:ext>
                </a:extLst>
              </a:tr>
              <a:tr h="5371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FII-DIGECOG-TI-009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Nivel de satisfacción de los colaboradores con los servicios TIC, identificado por género.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9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461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72613"/>
              </p:ext>
            </p:extLst>
          </p:nvPr>
        </p:nvGraphicFramePr>
        <p:xfrm>
          <a:off x="1451769" y="621561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2802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2471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FII-DIGECOG-TI-012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accesos otorgados a la infraestructura TIC.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9605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FII-DIGECOG-TI-013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Número de respaldo de la información digital de la DIGECOG realizado.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4433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8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4B272E-1837-4F75-9286-738D9BBBC08F}"/>
              </a:ext>
            </a:extLst>
          </p:cNvPr>
          <p:cNvSpPr txBox="1"/>
          <p:nvPr/>
        </p:nvSpPr>
        <p:spPr>
          <a:xfrm>
            <a:off x="5826833" y="3429000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2A0449-7B97-419C-BE48-89C57B2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57" y="2972261"/>
            <a:ext cx="1190476" cy="11904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Tecnologías de la Información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124641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86260" y="2037404"/>
            <a:ext cx="7505740" cy="859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FII-DIGECOG-TI-001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cumplimiento del Plan de Mantenimiento de la  Infraestructura TIC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22544" y="3059195"/>
            <a:ext cx="7469456" cy="859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FII-DIGECOG-TI-002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adquisición, renovación y  actualización de licencias y equipos. Cantidad de documentación de la infraestructura de la red realizada.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53161" y="4325976"/>
            <a:ext cx="6877085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FII-DIGECOG-TI-003</a:t>
            </a:r>
            <a:r>
              <a:rPr lang="es-ES" sz="1666" dirty="0">
                <a:solidFill>
                  <a:srgbClr val="000000"/>
                </a:solidFill>
                <a:latin typeface="Poppins Light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Cantidad de documentación de la infraestructura de la red realizada.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022898" y="2219842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22898" y="3360417"/>
            <a:ext cx="518793" cy="518793"/>
            <a:chOff x="0" y="0"/>
            <a:chExt cx="1037585" cy="103758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22898" y="4416348"/>
            <a:ext cx="518793" cy="518793"/>
            <a:chOff x="0" y="0"/>
            <a:chExt cx="1037585" cy="103758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C3D213-F9A3-404D-B796-99083446E01D}"/>
              </a:ext>
            </a:extLst>
          </p:cNvPr>
          <p:cNvSpPr/>
          <p:nvPr/>
        </p:nvSpPr>
        <p:spPr>
          <a:xfrm>
            <a:off x="4722544" y="5278654"/>
            <a:ext cx="7469456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FII-DIGECOG-TI-004</a:t>
            </a:r>
          </a:p>
          <a:p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avance del Plan de Infraestructura Tecnológica con alta disponibilidad y contingente.</a:t>
            </a:r>
            <a:endParaRPr lang="es-DO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8DDAAAAF-A266-4FF3-AA93-79A29F0816E8}"/>
              </a:ext>
            </a:extLst>
          </p:cNvPr>
          <p:cNvGrpSpPr/>
          <p:nvPr/>
        </p:nvGrpSpPr>
        <p:grpSpPr>
          <a:xfrm>
            <a:off x="4015122" y="5546999"/>
            <a:ext cx="534345" cy="518793"/>
            <a:chOff x="0" y="0"/>
            <a:chExt cx="1037585" cy="1037585"/>
          </a:xfrm>
        </p:grpSpPr>
        <p:pic>
          <p:nvPicPr>
            <p:cNvPr id="36" name="Picture 30">
              <a:extLst>
                <a:ext uri="{FF2B5EF4-FFF2-40B4-BE49-F238E27FC236}">
                  <a16:creationId xmlns:a16="http://schemas.microsoft.com/office/drawing/2014/main" id="{A275F0D2-0327-4EE5-9110-3AFBFA61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4380613D-BF32-4988-8074-E800F1F47F04}"/>
                </a:ext>
              </a:extLst>
            </p:cNvPr>
            <p:cNvSpPr txBox="1"/>
            <p:nvPr/>
          </p:nvSpPr>
          <p:spPr>
            <a:xfrm>
              <a:off x="66563" y="233288"/>
              <a:ext cx="904462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7712" y="1996026"/>
            <a:ext cx="7714288" cy="859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FII-DIGECOG-TI-006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cumplimento del cronograma de desarrollo de sistemas de información para la automatización de los procesos internos.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77712" y="3302380"/>
            <a:ext cx="7028488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FII-DIGECOG-TI-007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actualizaciones de los sistemas internos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811409" y="2234186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11409" y="3334742"/>
            <a:ext cx="518793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4487554" y="4171868"/>
            <a:ext cx="7028488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00000"/>
                </a:solidFill>
                <a:latin typeface="Poppins Light"/>
              </a:rPr>
              <a:t>FII-DIGECOG-TI-008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asistencia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tecnológica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brindada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interna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 y externa, </a:t>
            </a:r>
            <a:r>
              <a:rPr lang="en-US" sz="1666" dirty="0" err="1">
                <a:solidFill>
                  <a:srgbClr val="000000"/>
                </a:solidFill>
                <a:latin typeface="Poppins Light"/>
              </a:rPr>
              <a:t>realizadas</a:t>
            </a:r>
            <a:r>
              <a:rPr lang="en-US" sz="16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8DAF129-15AD-4426-8EA2-290A8FA684DB}"/>
              </a:ext>
            </a:extLst>
          </p:cNvPr>
          <p:cNvGrpSpPr/>
          <p:nvPr/>
        </p:nvGrpSpPr>
        <p:grpSpPr>
          <a:xfrm>
            <a:off x="3811409" y="4270667"/>
            <a:ext cx="518793" cy="518793"/>
            <a:chOff x="0" y="0"/>
            <a:chExt cx="1037585" cy="1037585"/>
          </a:xfrm>
        </p:grpSpPr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A56AD3DA-6E00-4956-A101-469F0D1F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600E5252-59A2-4E0C-AA0F-B6F0A2D700D2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D6DA91-FEE9-41DD-B4A5-4105232FC0E9}"/>
              </a:ext>
            </a:extLst>
          </p:cNvPr>
          <p:cNvSpPr/>
          <p:nvPr/>
        </p:nvSpPr>
        <p:spPr>
          <a:xfrm>
            <a:off x="4477712" y="5245587"/>
            <a:ext cx="6096000" cy="6571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666" b="1" dirty="0">
                <a:solidFill>
                  <a:srgbClr val="000000"/>
                </a:solidFill>
                <a:latin typeface="Poppins Light"/>
              </a:rPr>
              <a:t>FII-DIGECOG-TI-010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Cantidad de actualizaciones de la matriz de riesgos TICS. </a:t>
            </a:r>
            <a:endParaRPr lang="es-DO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id="{8375CDA6-2C84-4852-83F7-5473990BD747}"/>
              </a:ext>
            </a:extLst>
          </p:cNvPr>
          <p:cNvGrpSpPr/>
          <p:nvPr/>
        </p:nvGrpSpPr>
        <p:grpSpPr>
          <a:xfrm>
            <a:off x="3811409" y="5405076"/>
            <a:ext cx="518793" cy="518793"/>
            <a:chOff x="0" y="0"/>
            <a:chExt cx="1037585" cy="1037585"/>
          </a:xfrm>
        </p:grpSpPr>
        <p:pic>
          <p:nvPicPr>
            <p:cNvPr id="42" name="Picture 27">
              <a:extLst>
                <a:ext uri="{FF2B5EF4-FFF2-40B4-BE49-F238E27FC236}">
                  <a16:creationId xmlns:a16="http://schemas.microsoft.com/office/drawing/2014/main" id="{7BFBC684-A654-4561-A9C0-70AD95A8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D8968F6F-1783-4696-9CDC-690BA1B4864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4" name="TextBox 38">
            <a:extLst>
              <a:ext uri="{FF2B5EF4-FFF2-40B4-BE49-F238E27FC236}">
                <a16:creationId xmlns:a16="http://schemas.microsoft.com/office/drawing/2014/main" id="{B792DA16-BC09-434D-9724-9EAC680A9D67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28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0" y="510864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2476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2024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E1DC1EE-0E35-403F-A036-E21A5496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94829"/>
              </p:ext>
            </p:extLst>
          </p:nvPr>
        </p:nvGraphicFramePr>
        <p:xfrm>
          <a:off x="797352" y="1102505"/>
          <a:ext cx="10206094" cy="3956907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181031">
                  <a:extLst>
                    <a:ext uri="{9D8B030D-6E8A-4147-A177-3AD203B41FA5}">
                      <a16:colId xmlns:a16="http://schemas.microsoft.com/office/drawing/2014/main" val="3896740140"/>
                    </a:ext>
                  </a:extLst>
                </a:gridCol>
                <a:gridCol w="1034716">
                  <a:extLst>
                    <a:ext uri="{9D8B030D-6E8A-4147-A177-3AD203B41FA5}">
                      <a16:colId xmlns:a16="http://schemas.microsoft.com/office/drawing/2014/main" val="728769990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3174853873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val="3348106752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475806904"/>
                    </a:ext>
                  </a:extLst>
                </a:gridCol>
                <a:gridCol w="3188368">
                  <a:extLst>
                    <a:ext uri="{9D8B030D-6E8A-4147-A177-3AD203B41FA5}">
                      <a16:colId xmlns:a16="http://schemas.microsoft.com/office/drawing/2014/main" val="712417136"/>
                    </a:ext>
                  </a:extLst>
                </a:gridCol>
              </a:tblGrid>
              <a:tr h="85884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9975"/>
                  </a:ext>
                </a:extLst>
              </a:tr>
              <a:tr h="52246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69706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2648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 con bajo desempeño: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Porcentaje  ejecución del programa responsabilidad social realizada.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Pendiente de ejecución 1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actividad: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DC-9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Realizar medición de la efectividad de los canales de comunicación interna institucionales.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7512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04943"/>
                  </a:ext>
                </a:extLst>
              </a:tr>
              <a:tr h="3232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613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Efectividad institucional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9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7712" y="1996026"/>
            <a:ext cx="7106419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FII-DIGECOG-TI-012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 Porcentaje de accesos otorgados a la infraestructura TIC.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77712" y="2932485"/>
            <a:ext cx="7028488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FII-DIGECOG-TI-013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Número de respaldo de la información digital de la DIGECOG realizado.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842886" y="2079547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42888" y="2923585"/>
            <a:ext cx="518793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4477712" y="3914964"/>
            <a:ext cx="7714288" cy="859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FII-DIGECOG-TI-014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Número de evaluación del índice del uso de TIC e implementación de Gobierno Electrónico en el Estado Dominicano (</a:t>
            </a:r>
            <a:r>
              <a:rPr lang="es-ES" sz="1666" dirty="0" err="1">
                <a:solidFill>
                  <a:srgbClr val="000000"/>
                </a:solidFill>
                <a:latin typeface="Poppins Light"/>
              </a:rPr>
              <a:t>iTICge</a:t>
            </a:r>
            <a:r>
              <a:rPr lang="es-ES" sz="1666" dirty="0">
                <a:solidFill>
                  <a:srgbClr val="000000"/>
                </a:solidFill>
                <a:latin typeface="Poppins Light"/>
              </a:rPr>
              <a:t>).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8DAF129-15AD-4426-8EA2-290A8FA684DB}"/>
              </a:ext>
            </a:extLst>
          </p:cNvPr>
          <p:cNvGrpSpPr/>
          <p:nvPr/>
        </p:nvGrpSpPr>
        <p:grpSpPr>
          <a:xfrm>
            <a:off x="3809607" y="4080576"/>
            <a:ext cx="518793" cy="518793"/>
            <a:chOff x="0" y="0"/>
            <a:chExt cx="1037585" cy="1037585"/>
          </a:xfrm>
        </p:grpSpPr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A56AD3DA-6E00-4956-A101-469F0D1F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600E5252-59A2-4E0C-AA0F-B6F0A2D700D2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D6DA91-FEE9-41DD-B4A5-4105232FC0E9}"/>
              </a:ext>
            </a:extLst>
          </p:cNvPr>
          <p:cNvSpPr/>
          <p:nvPr/>
        </p:nvSpPr>
        <p:spPr>
          <a:xfrm>
            <a:off x="4477712" y="4992644"/>
            <a:ext cx="7714288" cy="65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b="1" dirty="0">
                <a:solidFill>
                  <a:srgbClr val="000000"/>
                </a:solidFill>
                <a:latin typeface="Poppins Light"/>
              </a:rPr>
              <a:t>FII-DIGECOG-TI-016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implementación de la oficina sin papeles de acuerdo al plan.</a:t>
            </a:r>
            <a:endParaRPr lang="es-DO" sz="16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id="{8375CDA6-2C84-4852-83F7-5473990BD747}"/>
              </a:ext>
            </a:extLst>
          </p:cNvPr>
          <p:cNvGrpSpPr/>
          <p:nvPr/>
        </p:nvGrpSpPr>
        <p:grpSpPr>
          <a:xfrm>
            <a:off x="3842886" y="5061831"/>
            <a:ext cx="518793" cy="518793"/>
            <a:chOff x="0" y="0"/>
            <a:chExt cx="1037585" cy="1037585"/>
          </a:xfrm>
        </p:grpSpPr>
        <p:pic>
          <p:nvPicPr>
            <p:cNvPr id="42" name="Picture 27">
              <a:extLst>
                <a:ext uri="{FF2B5EF4-FFF2-40B4-BE49-F238E27FC236}">
                  <a16:creationId xmlns:a16="http://schemas.microsoft.com/office/drawing/2014/main" id="{7BFBC684-A654-4561-A9C0-70AD95A8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D8968F6F-1783-4696-9CDC-690BA1B4864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4" name="TextBox 38">
            <a:extLst>
              <a:ext uri="{FF2B5EF4-FFF2-40B4-BE49-F238E27FC236}">
                <a16:creationId xmlns:a16="http://schemas.microsoft.com/office/drawing/2014/main" id="{BFE26820-57B6-4D4A-A08F-01D42C397D06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241692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59963"/>
              </p:ext>
            </p:extLst>
          </p:nvPr>
        </p:nvGraphicFramePr>
        <p:xfrm>
          <a:off x="1451769" y="621561"/>
          <a:ext cx="9288455" cy="391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2802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2471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FII-DIGECOG-DJ-002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leyes, reglamentos, decretos, procedimientos divulgados.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8272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FII-DIGECOG-DJ-003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capítulos 1, sobre marco legal del Estado de Recaudación e Inversión de las Rentas (ERIR).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9923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FII-DIGECOG-DJ-004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acuerdos interinstitucionales elaborados y monitoreados.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FII-DIGECOG-DJ-005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procesos de compras y contrataciones realizados oportunamente.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9605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FII-DIGECOG-DJ-006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contratos y adendas elaborados, notariados o renovados.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44337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FII-DIGECOG-DJ-007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Porcentajes de asesorías y procesos legales en respuesta a requerimientos de las áreas.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3382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</a:t>
            </a:r>
          </a:p>
        </p:txBody>
      </p:sp>
    </p:spTree>
    <p:extLst>
      <p:ext uri="{BB962C8B-B14F-4D97-AF65-F5344CB8AC3E}">
        <p14:creationId xmlns:p14="http://schemas.microsoft.com/office/powerpoint/2010/main" val="91578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27949"/>
              </p:ext>
            </p:extLst>
          </p:nvPr>
        </p:nvGraphicFramePr>
        <p:xfrm>
          <a:off x="1451769" y="621561"/>
          <a:ext cx="9288455" cy="1396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2802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2471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FII-DIGECOG-DJ-010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las actividades establecidas del programa de cultura antisoborno y cumplimento.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8272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7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4B272E-1837-4F75-9286-738D9BBBC08F}"/>
              </a:ext>
            </a:extLst>
          </p:cNvPr>
          <p:cNvSpPr txBox="1"/>
          <p:nvPr/>
        </p:nvSpPr>
        <p:spPr>
          <a:xfrm>
            <a:off x="5507655" y="275722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2A0449-7B97-419C-BE48-89C57B2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79" y="2300485"/>
            <a:ext cx="1190476" cy="11904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</a:t>
            </a:r>
          </a:p>
        </p:txBody>
      </p:sp>
    </p:spTree>
    <p:extLst>
      <p:ext uri="{BB962C8B-B14F-4D97-AF65-F5344CB8AC3E}">
        <p14:creationId xmlns:p14="http://schemas.microsoft.com/office/powerpoint/2010/main" val="238604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00778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4721" y="2598999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Jurídico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4095" y="1699635"/>
            <a:ext cx="4427223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FII-DIGECOG-DJ-001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auditorías de cumplimiento legal.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2526" y="3338739"/>
            <a:ext cx="7364003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acuerdos interinstitucionales elaborados y monitoreados.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94095" y="4197622"/>
            <a:ext cx="759250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Poppins Light"/>
              </a:rPr>
              <a:t>FII-DIGECOG-DJ-005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procesos de compras y contrataciones realizados oportunamente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94095" y="5091516"/>
            <a:ext cx="7273529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contratos y adendas elaborados, notariados o renovados.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855706" y="1746284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854137" y="3308139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33964" y="4084204"/>
            <a:ext cx="559139" cy="526227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6563" y="233287"/>
              <a:ext cx="904460" cy="468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854137" y="5037456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4594095" y="2471707"/>
            <a:ext cx="5985678" cy="543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FII-Digecog-DJ-002</a:t>
            </a:r>
          </a:p>
          <a:p>
            <a:r>
              <a:rPr lang="es-DO" sz="1466" dirty="0">
                <a:solidFill>
                  <a:srgbClr val="000000"/>
                </a:solidFill>
                <a:latin typeface="Poppins Light"/>
              </a:rPr>
              <a:t>Cantidad de leyes, reglamentos, decretos, procedimientos divulgados.</a:t>
            </a:r>
          </a:p>
        </p:txBody>
      </p:sp>
      <p:grpSp>
        <p:nvGrpSpPr>
          <p:cNvPr id="51" name="Group 24">
            <a:extLst>
              <a:ext uri="{FF2B5EF4-FFF2-40B4-BE49-F238E27FC236}">
                <a16:creationId xmlns:a16="http://schemas.microsoft.com/office/drawing/2014/main" id="{5C0574D9-2B07-4B8D-B9C0-CB339B0D46E1}"/>
              </a:ext>
            </a:extLst>
          </p:cNvPr>
          <p:cNvGrpSpPr/>
          <p:nvPr/>
        </p:nvGrpSpPr>
        <p:grpSpPr>
          <a:xfrm>
            <a:off x="3855706" y="2496396"/>
            <a:ext cx="518793" cy="518793"/>
            <a:chOff x="0" y="0"/>
            <a:chExt cx="1037585" cy="1037585"/>
          </a:xfrm>
        </p:grpSpPr>
        <p:pic>
          <p:nvPicPr>
            <p:cNvPr id="52" name="Picture 25">
              <a:extLst>
                <a:ext uri="{FF2B5EF4-FFF2-40B4-BE49-F238E27FC236}">
                  <a16:creationId xmlns:a16="http://schemas.microsoft.com/office/drawing/2014/main" id="{BBAE6E4D-315B-469F-BC7C-9FA7F811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72FD3BA3-343F-4A17-B38E-30524F3F270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00778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4721" y="2598999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Jurídico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9495" y="1784711"/>
            <a:ext cx="6387911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Porcentajes de asesorías y procesos legales en respuesta a requerimientos de las áreas.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4095" y="3420376"/>
            <a:ext cx="7597905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 Porcentaje de las actividades establecidas del programa de cultura antisoborno y cumplimento.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833446" y="1938569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833446" y="3511166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4554748" y="2726538"/>
            <a:ext cx="5997840" cy="54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FII-Digecog-DJ-009</a:t>
            </a:r>
          </a:p>
          <a:p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ejecución del programa de cumplimiento y antisoborno</a:t>
            </a:r>
            <a:r>
              <a:rPr lang="es-DO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51" name="Group 24">
            <a:extLst>
              <a:ext uri="{FF2B5EF4-FFF2-40B4-BE49-F238E27FC236}">
                <a16:creationId xmlns:a16="http://schemas.microsoft.com/office/drawing/2014/main" id="{5C0574D9-2B07-4B8D-B9C0-CB339B0D46E1}"/>
              </a:ext>
            </a:extLst>
          </p:cNvPr>
          <p:cNvGrpSpPr/>
          <p:nvPr/>
        </p:nvGrpSpPr>
        <p:grpSpPr>
          <a:xfrm>
            <a:off x="3833446" y="2741097"/>
            <a:ext cx="518793" cy="518793"/>
            <a:chOff x="0" y="0"/>
            <a:chExt cx="1037585" cy="1037585"/>
          </a:xfrm>
        </p:grpSpPr>
        <p:pic>
          <p:nvPicPr>
            <p:cNvPr id="52" name="Picture 25">
              <a:extLst>
                <a:ext uri="{FF2B5EF4-FFF2-40B4-BE49-F238E27FC236}">
                  <a16:creationId xmlns:a16="http://schemas.microsoft.com/office/drawing/2014/main" id="{BBAE6E4D-315B-469F-BC7C-9FA7F811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72FD3BA3-343F-4A17-B38E-30524F3F270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667730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6490"/>
              </p:ext>
            </p:extLst>
          </p:nvPr>
        </p:nvGraphicFramePr>
        <p:xfrm>
          <a:off x="925558" y="831359"/>
          <a:ext cx="9776309" cy="360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217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08216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696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003208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0700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343415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491319">
                  <a:extLst>
                    <a:ext uri="{9D8B030D-6E8A-4147-A177-3AD203B41FA5}">
                      <a16:colId xmlns:a16="http://schemas.microsoft.com/office/drawing/2014/main" val="3910497627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FII-DIGECOG-DC-001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comunicación.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FII-DIGECOG-DC-004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campaña de comunicación digital realizada.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Este indicador fue desmontado por falta de recursos económicos para su realización.</a:t>
                      </a:r>
                    </a:p>
                  </a:txBody>
                  <a:tcPr marL="9445" marR="9445" marT="944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39760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FII-DIGECOG-DC-006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 ejecución del programa responsabilidad social realizada.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83%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445" marR="9445" marT="944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Cumplimiento parcial del Plan de Responsabilidad: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de 3 actividades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fueron ejecutadas. L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actividad pendiente no se realizó por falta de recursos económicos.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4B272E-1837-4F75-9286-738D9BBBC08F}"/>
              </a:ext>
            </a:extLst>
          </p:cNvPr>
          <p:cNvSpPr txBox="1"/>
          <p:nvPr/>
        </p:nvSpPr>
        <p:spPr>
          <a:xfrm>
            <a:off x="5629225" y="538765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5" y="200352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Comunicación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4B33CA-D050-460A-96E1-7B31A0D49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80" y="5044228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721" y="2598999"/>
            <a:ext cx="3483679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37506" y="2072896"/>
            <a:ext cx="6099003" cy="48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FII-DIGECOG-DC-001</a:t>
            </a:r>
          </a:p>
          <a:p>
            <a:pPr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s-ES" sz="1666" dirty="0">
                <a:solidFill>
                  <a:srgbClr val="000000"/>
                </a:solidFill>
                <a:latin typeface="Poppins Light"/>
              </a:rPr>
              <a:t>Porcentaje de cumplimiento del plan de comunicación.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113040" y="2085277"/>
            <a:ext cx="615591" cy="591645"/>
            <a:chOff x="0" y="0"/>
            <a:chExt cx="1266895" cy="12668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81271" y="276321"/>
              <a:ext cx="1104351" cy="64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763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Dirección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General de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Contabilidad</a:t>
            </a:r>
            <a:r>
              <a:rPr lang="en-US" sz="2547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 </a:t>
            </a:r>
            <a:r>
              <a:rPr lang="en-US" sz="2547" spc="3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chemeClr val="tx1">
                  <a:lumMod val="75000"/>
                  <a:lumOff val="25000"/>
                </a:schemeClr>
              </a:solidFill>
              <a:latin typeface="Poppins Bold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DFF7DD4-8491-4910-97FE-8137E09E8ADE}"/>
              </a:ext>
            </a:extLst>
          </p:cNvPr>
          <p:cNvGrpSpPr/>
          <p:nvPr/>
        </p:nvGrpSpPr>
        <p:grpSpPr>
          <a:xfrm>
            <a:off x="4113040" y="5210096"/>
            <a:ext cx="615591" cy="591645"/>
            <a:chOff x="4053872" y="5210096"/>
            <a:chExt cx="615591" cy="591645"/>
          </a:xfrm>
        </p:grpSpPr>
        <p:pic>
          <p:nvPicPr>
            <p:cNvPr id="21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053872" y="5210096"/>
              <a:ext cx="615591" cy="591645"/>
            </a:xfrm>
            <a:prstGeom prst="rect">
              <a:avLst/>
            </a:prstGeom>
          </p:spPr>
        </p:pic>
        <p:sp>
          <p:nvSpPr>
            <p:cNvPr id="23" name="TextBox 16"/>
            <p:cNvSpPr txBox="1"/>
            <p:nvPr/>
          </p:nvSpPr>
          <p:spPr>
            <a:xfrm>
              <a:off x="4073939" y="5347950"/>
              <a:ext cx="575456" cy="3001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76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25" name="TextBox 12"/>
          <p:cNvSpPr txBox="1"/>
          <p:nvPr/>
        </p:nvSpPr>
        <p:spPr>
          <a:xfrm>
            <a:off x="5069741" y="5162007"/>
            <a:ext cx="7115003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FII-DIGECOG-DC-006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Poppins Light"/>
              </a:rPr>
              <a:t>Porcentaje  ejecución del programa responsabilidad social realizada.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D51C038F-0551-4D39-8BBE-CAD48FA7DD9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ABD9D5F-984C-47BB-BB34-5096DF787F0B}"/>
              </a:ext>
            </a:extLst>
          </p:cNvPr>
          <p:cNvSpPr txBox="1"/>
          <p:nvPr/>
        </p:nvSpPr>
        <p:spPr>
          <a:xfrm>
            <a:off x="5037506" y="3018099"/>
            <a:ext cx="7154494" cy="677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FII-DIGECOG-DC-002</a:t>
            </a:r>
          </a:p>
          <a:p>
            <a:pPr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Poppins Light"/>
              </a:rPr>
              <a:t>Cantidad de nuevos seguidores en el conjunto de redes sociales (Instagram, Facebook, X).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38DFFCDB-9CEC-4E4B-942B-CEB1717EDC63}"/>
              </a:ext>
            </a:extLst>
          </p:cNvPr>
          <p:cNvGrpSpPr/>
          <p:nvPr/>
        </p:nvGrpSpPr>
        <p:grpSpPr>
          <a:xfrm>
            <a:off x="4113040" y="3104578"/>
            <a:ext cx="615591" cy="591645"/>
            <a:chOff x="0" y="0"/>
            <a:chExt cx="1266895" cy="1266895"/>
          </a:xfrm>
        </p:grpSpPr>
        <p:pic>
          <p:nvPicPr>
            <p:cNvPr id="27" name="Picture 15">
              <a:extLst>
                <a:ext uri="{FF2B5EF4-FFF2-40B4-BE49-F238E27FC236}">
                  <a16:creationId xmlns:a16="http://schemas.microsoft.com/office/drawing/2014/main" id="{227F5B46-567E-44FE-885A-44319FAC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21252E01-2746-4A06-A422-31C7FD751063}"/>
                </a:ext>
              </a:extLst>
            </p:cNvPr>
            <p:cNvSpPr txBox="1"/>
            <p:nvPr/>
          </p:nvSpPr>
          <p:spPr>
            <a:xfrm>
              <a:off x="81271" y="276321"/>
              <a:ext cx="1104351" cy="64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763" dirty="0">
                  <a:solidFill>
                    <a:srgbClr val="F4F4F4"/>
                  </a:solidFill>
                  <a:latin typeface="Lovelo Bold"/>
                </a:rPr>
                <a:t>1500</a:t>
              </a:r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5CEFE232-8F2E-41B7-9E56-1F949DAFEE3A}"/>
              </a:ext>
            </a:extLst>
          </p:cNvPr>
          <p:cNvSpPr txBox="1"/>
          <p:nvPr/>
        </p:nvSpPr>
        <p:spPr>
          <a:xfrm>
            <a:off x="5037506" y="4139279"/>
            <a:ext cx="6632909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Poppins Light"/>
              </a:rPr>
              <a:t>FII-DIGECOG-DC-005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Poppins Light"/>
              </a:rPr>
              <a:t>Cantidad de gestión sobre notoriedad e imagen institucional..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B7EAE783-F5F8-4E52-9FEB-CD3C98F7B12A}"/>
              </a:ext>
            </a:extLst>
          </p:cNvPr>
          <p:cNvGrpSpPr/>
          <p:nvPr/>
        </p:nvGrpSpPr>
        <p:grpSpPr>
          <a:xfrm>
            <a:off x="4113040" y="4161235"/>
            <a:ext cx="615591" cy="591645"/>
            <a:chOff x="0" y="0"/>
            <a:chExt cx="1266895" cy="1266895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E29CEF95-6D53-4E9D-8083-0A26BD6D1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A4D19EC7-2CDA-4457-BC05-00F874EC7940}"/>
                </a:ext>
              </a:extLst>
            </p:cNvPr>
            <p:cNvSpPr txBox="1"/>
            <p:nvPr/>
          </p:nvSpPr>
          <p:spPr>
            <a:xfrm>
              <a:off x="81271" y="276321"/>
              <a:ext cx="1104351" cy="64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763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19560"/>
              </p:ext>
            </p:extLst>
          </p:nvPr>
        </p:nvGraphicFramePr>
        <p:xfrm>
          <a:off x="968858" y="786025"/>
          <a:ext cx="10254278" cy="4820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5724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5250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7656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068419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3958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12757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733909">
                  <a:extLst>
                    <a:ext uri="{9D8B030D-6E8A-4147-A177-3AD203B41FA5}">
                      <a16:colId xmlns:a16="http://schemas.microsoft.com/office/drawing/2014/main" val="4004456098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Observaciones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FII-DIGECOG-OAI-001 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publicaciones de promoción de la OAI realizadas.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FII-DIGECOG-OAI-002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estadísticos y de balance de gestión elaborados.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161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 -003 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 las actividades planificadas de los canales de denuncias.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90%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86361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FII-DIGECOG-OAI-004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quejas, denuncias, reclamaciones y sugerencias recibidas y tramitadas de forma oportuna.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6565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FII-DIGECOG-OAI-005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satisfacción con el servicio de la OAI brindado.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Fue remitida la encuesta de satisfacción con los servicios de OAI  de la cual no se obtuvieron respuestas.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9095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FII-DIGECOG-OAI-006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Índice de cumplimiento de estándares de transparencia institucional.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DIGEIG no ha remitido aún los resultados de las evaluaciones para los meses de agosto y septiembre.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3587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Oficina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 de Libre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668768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7862"/>
              </p:ext>
            </p:extLst>
          </p:nvPr>
        </p:nvGraphicFramePr>
        <p:xfrm>
          <a:off x="1451769" y="960153"/>
          <a:ext cx="9288455" cy="269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102802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12471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FII-DIGECOG-OAI-007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solicitudes de información respondidas satisfactoria y oportunamente a través del SAIP.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FII-DIGECOG-OAI-008 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colaboradores sensibilizados sobre libre acceso a la información y derecho a saber.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349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9104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FII-DIGECOG-OAI-009</a:t>
                      </a:r>
                    </a:p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sensibilizaciones realizadas en temas de valores éticos institucionales.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T3: 9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27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4B272E-1837-4F75-9286-738D9BBBC08F}"/>
              </a:ext>
            </a:extLst>
          </p:cNvPr>
          <p:cNvSpPr txBox="1"/>
          <p:nvPr/>
        </p:nvSpPr>
        <p:spPr>
          <a:xfrm>
            <a:off x="5792329" y="412263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2A0449-7B97-419C-BE48-89C57B2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53" y="3665894"/>
            <a:ext cx="1190476" cy="11904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21EA454-2831-4BEE-A190-4AC6B2CD2AEE}"/>
              </a:ext>
            </a:extLst>
          </p:cNvPr>
          <p:cNvSpPr txBox="1"/>
          <p:nvPr/>
        </p:nvSpPr>
        <p:spPr>
          <a:xfrm>
            <a:off x="1638033" y="41749"/>
            <a:ext cx="89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Oficina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 de Libre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963133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18" y="2234297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Oficina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Acceso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a la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43232" y="2053636"/>
            <a:ext cx="7497980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FII-DIGECOG-OAI-001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publicaciones de promoción de la OAI realizadas.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43232" y="2835055"/>
            <a:ext cx="6094144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FII-DIGECOG-OAI-002</a:t>
            </a:r>
            <a:endParaRPr lang="es-ES" sz="1466" dirty="0">
              <a:solidFill>
                <a:srgbClr val="000000"/>
              </a:solidFill>
              <a:latin typeface="Poppins Ligh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informes estadísticos y de balance de gestión elaborados.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43232" y="3831285"/>
            <a:ext cx="7658036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 03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cumplimiento de las actividades planificadas de los canales de denuncias.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43232" y="4804875"/>
            <a:ext cx="738176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Porciento de quejas, denuncias, reclamaciones y sugerencias recibidas y tramitadas de forma oportuna.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991788" y="2078061"/>
            <a:ext cx="518793" cy="518793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91788" y="2917035"/>
            <a:ext cx="518793" cy="518793"/>
            <a:chOff x="0" y="0"/>
            <a:chExt cx="1037585" cy="103758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991787" y="3858512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991788" y="4897884"/>
            <a:ext cx="518793" cy="518793"/>
            <a:chOff x="0" y="0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A5D2D52-65A2-4845-B1A4-BE66E0E90FA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56" y="5052503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8076" y="892322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dirty="0"/>
              <a:t>Efectividad POA 2024, por departamentos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89CCA6A-71D2-4A43-9CC8-9F6506D6F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46426"/>
              </p:ext>
            </p:extLst>
          </p:nvPr>
        </p:nvGraphicFramePr>
        <p:xfrm>
          <a:off x="2023533" y="1723319"/>
          <a:ext cx="7797800" cy="353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227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18" y="2234297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Oficina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Acceso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a la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30837" y="2049099"/>
            <a:ext cx="7497980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Porciento de satisfacción con el servicio de la OAI brindado.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0837" y="2908519"/>
            <a:ext cx="639436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Poppins Light"/>
              </a:rPr>
              <a:t>FII-DIGECOG-OAI-006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Índice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cumplimiento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estándares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transparencia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institucional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960660" y="1945200"/>
            <a:ext cx="583201" cy="578195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50107" y="262311"/>
              <a:ext cx="971023" cy="432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23888" y="3685182"/>
            <a:ext cx="652437" cy="655358"/>
            <a:chOff x="-68218" y="-68219"/>
            <a:chExt cx="1105804" cy="1105804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>
                <a:solidFill>
                  <a:srgbClr val="000000"/>
                </a:solidFill>
                <a:latin typeface="Poppins Bold"/>
              </a:rPr>
              <a:t>Dirección General de Contabilidad Gubernamental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208486-9327-4855-89FE-96B2378B0781}"/>
              </a:ext>
            </a:extLst>
          </p:cNvPr>
          <p:cNvSpPr/>
          <p:nvPr/>
        </p:nvSpPr>
        <p:spPr>
          <a:xfrm>
            <a:off x="4655848" y="3628108"/>
            <a:ext cx="6955019" cy="87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solicitudes de información respondidas satisfactoria y oportunamente a través del SAIP.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dirty="0">
                <a:solidFill>
                  <a:srgbClr val="000000"/>
                </a:solidFill>
                <a:latin typeface="Poppins Light"/>
              </a:rPr>
              <a:t>. 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2FA0E6D3-A340-4E03-904D-DDAFCE9F5E45}"/>
              </a:ext>
            </a:extLst>
          </p:cNvPr>
          <p:cNvGrpSpPr/>
          <p:nvPr/>
        </p:nvGrpSpPr>
        <p:grpSpPr>
          <a:xfrm>
            <a:off x="3923871" y="2854686"/>
            <a:ext cx="652437" cy="655358"/>
            <a:chOff x="-68218" y="-68219"/>
            <a:chExt cx="1105804" cy="1105804"/>
          </a:xfrm>
        </p:grpSpPr>
        <p:pic>
          <p:nvPicPr>
            <p:cNvPr id="32" name="Picture 26">
              <a:extLst>
                <a:ext uri="{FF2B5EF4-FFF2-40B4-BE49-F238E27FC236}">
                  <a16:creationId xmlns:a16="http://schemas.microsoft.com/office/drawing/2014/main" id="{AC42F763-96AE-47D7-94C9-2ECA31B1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7E228510-D14F-4ED9-B012-B4857E35776B}"/>
                </a:ext>
              </a:extLst>
            </p:cNvPr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46736E63-A0C9-4AD0-8E82-65F4685031D8}"/>
              </a:ext>
            </a:extLst>
          </p:cNvPr>
          <p:cNvGrpSpPr/>
          <p:nvPr/>
        </p:nvGrpSpPr>
        <p:grpSpPr>
          <a:xfrm>
            <a:off x="3923871" y="4725970"/>
            <a:ext cx="652437" cy="655358"/>
            <a:chOff x="-68218" y="-68219"/>
            <a:chExt cx="1105804" cy="1105804"/>
          </a:xfrm>
        </p:grpSpPr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39EC9906-F065-4DB5-A5C9-86684E4B1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7C64D35-6F56-441F-8CA8-356251BFA1BB}"/>
                </a:ext>
              </a:extLst>
            </p:cNvPr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20936D7-A1B0-4BB3-AE04-7A4D9BBA6CC9}"/>
              </a:ext>
            </a:extLst>
          </p:cNvPr>
          <p:cNvSpPr/>
          <p:nvPr/>
        </p:nvSpPr>
        <p:spPr>
          <a:xfrm>
            <a:off x="4655848" y="4756833"/>
            <a:ext cx="6955019" cy="60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Poppins Light"/>
              </a:rPr>
              <a:t>FII-DIGECOG-OAI-009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sensibilizaciones realizadas en temas de valores éticos institucionales</a:t>
            </a:r>
            <a:r>
              <a:rPr lang="es-DO" sz="1466" dirty="0">
                <a:solidFill>
                  <a:srgbClr val="000000"/>
                </a:solidFill>
                <a:latin typeface="Poppins Light"/>
              </a:rPr>
              <a:t>.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34D4F33-55F0-42A3-B80C-1DB6C8A81F19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34787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3E7F27-188E-4BCE-B0D1-2EB66BD254F6}"/>
              </a:ext>
            </a:extLst>
          </p:cNvPr>
          <p:cNvSpPr txBox="1"/>
          <p:nvPr/>
        </p:nvSpPr>
        <p:spPr>
          <a:xfrm>
            <a:off x="2379676" y="956803"/>
            <a:ext cx="743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Consideraciones finales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255662-979B-4EF9-8A4E-43F9D618615D}"/>
              </a:ext>
            </a:extLst>
          </p:cNvPr>
          <p:cNvSpPr txBox="1"/>
          <p:nvPr/>
        </p:nvSpPr>
        <p:spPr>
          <a:xfrm>
            <a:off x="1648045" y="1808749"/>
            <a:ext cx="889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+mj-lt"/>
              </a:rPr>
              <a:t>Una efectividad del </a:t>
            </a:r>
            <a:r>
              <a:rPr lang="es-ES" b="1" u="sng" dirty="0">
                <a:latin typeface="+mj-lt"/>
              </a:rPr>
              <a:t>99.56% </a:t>
            </a:r>
            <a:r>
              <a:rPr lang="es-ES" b="1" dirty="0">
                <a:latin typeface="+mj-lt"/>
              </a:rPr>
              <a:t>en la ejecución del tercer trimestre del plan operativo anual 2024 es un logro notable que refleja un alto nivel de organización, compromiso y capacidad de adaptación por parte de los equipos de la Digecog. </a:t>
            </a:r>
          </a:p>
          <a:p>
            <a:pPr algn="just"/>
            <a:endParaRPr lang="es-ES" b="1" dirty="0">
              <a:latin typeface="+mj-lt"/>
            </a:endParaRPr>
          </a:p>
          <a:p>
            <a:pPr algn="just"/>
            <a:r>
              <a:rPr lang="es-ES" b="1" dirty="0">
                <a:latin typeface="+mj-lt"/>
              </a:rPr>
              <a:t>Durante la ejecución de este tercer trimestre, las áreas se han enfrentado a grandes desafíos y obstáculos, con el objetivo de aprender de ellos y desarrollar estrategias, es fundamental analizarlos para hacerles frente de manera más efectiva en el futuro. </a:t>
            </a:r>
          </a:p>
          <a:p>
            <a:pPr algn="just"/>
            <a:endParaRPr lang="es-ES" b="1" dirty="0">
              <a:latin typeface="+mj-lt"/>
            </a:endParaRPr>
          </a:p>
          <a:p>
            <a:pPr algn="just"/>
            <a:r>
              <a:rPr lang="es-ES" b="1" dirty="0">
                <a:latin typeface="+mj-lt"/>
              </a:rPr>
              <a:t>Estos resultados muestran la responsabilidad y transparencia con la que hemos asumido los diferentes compromisos plasmados en los POA.</a:t>
            </a:r>
            <a:endParaRPr lang="es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629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50" y="4946486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71508" y="791845"/>
            <a:ext cx="533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 T3 2024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27015" y="4576446"/>
            <a:ext cx="3214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Elaborado por:</a:t>
            </a:r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Alexandra Merán</a:t>
            </a:r>
          </a:p>
          <a:p>
            <a:pPr algn="ctr"/>
            <a:r>
              <a:rPr lang="es-ES" sz="1000" dirty="0"/>
              <a:t>Enc. Div. de Monitoreo de Programas, Planes y Proyectos.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B06BBC-50D2-41E8-9758-52F10F8E53C8}"/>
              </a:ext>
            </a:extLst>
          </p:cNvPr>
          <p:cNvSpPr txBox="1"/>
          <p:nvPr/>
        </p:nvSpPr>
        <p:spPr>
          <a:xfrm>
            <a:off x="6071752" y="4523779"/>
            <a:ext cx="34221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Aprobado por:</a:t>
            </a:r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Laura Perez Lalane</a:t>
            </a:r>
          </a:p>
          <a:p>
            <a:pPr algn="ctr"/>
            <a:r>
              <a:rPr lang="es-ES" sz="1000" dirty="0"/>
              <a:t>Enc. Dpto. de Planificación y Desarrollo.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76B0A7-8BB0-4047-9DF2-814D9A239DE1}"/>
              </a:ext>
            </a:extLst>
          </p:cNvPr>
          <p:cNvSpPr txBox="1"/>
          <p:nvPr/>
        </p:nvSpPr>
        <p:spPr>
          <a:xfrm>
            <a:off x="3861728" y="3703751"/>
            <a:ext cx="446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 trimestre 2024</a:t>
            </a:r>
            <a:endParaRPr lang="es-DO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E697FE-8B81-4155-862B-AD479BCB3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39" y="1698247"/>
            <a:ext cx="2743583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21795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0" y="322987"/>
            <a:ext cx="683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2024 (actividades transversales)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763AA14-E964-4645-8996-0D1AEEFA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36165"/>
              </p:ext>
            </p:extLst>
          </p:nvPr>
        </p:nvGraphicFramePr>
        <p:xfrm>
          <a:off x="2089184" y="1342405"/>
          <a:ext cx="8013629" cy="4568023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</a:tblGrid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 realizadas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sin realizar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989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Tecnología de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1275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Comunicaciones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1320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09091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54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70750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B4B772-6B36-4BCB-AC25-235B33BDE3B9}"/>
              </a:ext>
            </a:extLst>
          </p:cNvPr>
          <p:cNvSpPr txBox="1"/>
          <p:nvPr/>
        </p:nvSpPr>
        <p:spPr>
          <a:xfrm>
            <a:off x="2113564" y="1834183"/>
            <a:ext cx="7964870" cy="29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Digecog presenta resultados satisfactorios en la ejecución de todas las actividades e indicadores definidos en el POA, presentando un cumplimiento general del: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114550" lvl="4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99.56% de efectividad institucional.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Durante el 3er. trimestre 2024, dos (02) departamentos presentaron actividades y/o indicador pendientes de realizar o en proceso y se les estará dando seguimiento a través de un plan de acción y un (1) indicador con bajo desempeño al que se le estará trabajando plan de acción.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9FD79F64-772E-4FAE-A7C5-F49DC380A169}"/>
              </a:ext>
            </a:extLst>
          </p:cNvPr>
          <p:cNvSpPr/>
          <p:nvPr/>
        </p:nvSpPr>
        <p:spPr>
          <a:xfrm>
            <a:off x="3130720" y="723560"/>
            <a:ext cx="5930559" cy="75932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/>
              <a:t>RESUMEN DE RESULTADOS POA 2024 </a:t>
            </a:r>
          </a:p>
        </p:txBody>
      </p:sp>
    </p:spTree>
    <p:extLst>
      <p:ext uri="{BB962C8B-B14F-4D97-AF65-F5344CB8AC3E}">
        <p14:creationId xmlns:p14="http://schemas.microsoft.com/office/powerpoint/2010/main" val="34783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E18799-D4AC-4E2D-B0E9-F531A59AC15F}"/>
              </a:ext>
            </a:extLst>
          </p:cNvPr>
          <p:cNvSpPr txBox="1"/>
          <p:nvPr/>
        </p:nvSpPr>
        <p:spPr>
          <a:xfrm>
            <a:off x="2865097" y="2416419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2024, tercer trimestre, por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45788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1" y="5241260"/>
            <a:ext cx="2523078" cy="1229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D272E8-E289-4B67-99F8-D3EA22CC49A2}"/>
              </a:ext>
            </a:extLst>
          </p:cNvPr>
          <p:cNvSpPr txBox="1"/>
          <p:nvPr/>
        </p:nvSpPr>
        <p:spPr>
          <a:xfrm>
            <a:off x="3196473" y="12171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Normas y Procedimientos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584D84B-5562-4898-BD17-6CC0660B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93188"/>
              </p:ext>
            </p:extLst>
          </p:nvPr>
        </p:nvGraphicFramePr>
        <p:xfrm>
          <a:off x="1319505" y="1507646"/>
          <a:ext cx="9288455" cy="1396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Julio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eptiembre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FII-DIGECOG-NP-005 </a:t>
                      </a:r>
                    </a:p>
                    <a:p>
                      <a:pPr algn="l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asistencias normativas solicitadas, atendidas satisfactoriamente.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30321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T3: 1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356E3F4-67A6-409F-8CA2-5DD9F48A8914}"/>
              </a:ext>
            </a:extLst>
          </p:cNvPr>
          <p:cNvSpPr txBox="1"/>
          <p:nvPr/>
        </p:nvSpPr>
        <p:spPr>
          <a:xfrm>
            <a:off x="5903035" y="4184439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5C5C94-0A26-4836-93CA-8DB7EB71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17" y="3589201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7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5AC9F0DAFC7489B39BA41C75CB688" ma:contentTypeVersion="15" ma:contentTypeDescription="Create a new document." ma:contentTypeScope="" ma:versionID="c76edb3ee913ed47b771494c68edb013">
  <xsd:schema xmlns:xsd="http://www.w3.org/2001/XMLSchema" xmlns:xs="http://www.w3.org/2001/XMLSchema" xmlns:p="http://schemas.microsoft.com/office/2006/metadata/properties" xmlns:ns3="f3bf23d4-cea9-4bc7-8cee-33b0274bf157" xmlns:ns4="7f4174ca-9853-43a4-baa7-a67d242f5901" targetNamespace="http://schemas.microsoft.com/office/2006/metadata/properties" ma:root="true" ma:fieldsID="ce4bc42d47460039d4c27dc8de5a4c19" ns3:_="" ns4:_="">
    <xsd:import namespace="f3bf23d4-cea9-4bc7-8cee-33b0274bf157"/>
    <xsd:import namespace="7f4174ca-9853-43a4-baa7-a67d242f5901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23d4-cea9-4bc7-8cee-33b0274bf15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174ca-9853-43a4-baa7-a67d242f59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bf23d4-cea9-4bc7-8cee-33b0274bf157" xsi:nil="true"/>
  </documentManagement>
</p:properties>
</file>

<file path=customXml/itemProps1.xml><?xml version="1.0" encoding="utf-8"?>
<ds:datastoreItem xmlns:ds="http://schemas.openxmlformats.org/officeDocument/2006/customXml" ds:itemID="{15717712-FAE1-402E-8801-70D38B51B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23d4-cea9-4bc7-8cee-33b0274bf157"/>
    <ds:schemaRef ds:uri="7f4174ca-9853-43a4-baa7-a67d242f5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021767-0271-4E7B-8A6D-7E80D5163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698EE-AED1-4639-BABC-F634AEF62AFD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7f4174ca-9853-43a4-baa7-a67d242f5901"/>
    <ds:schemaRef ds:uri="f3bf23d4-cea9-4bc7-8cee-33b0274bf1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4793</Words>
  <Application>Microsoft Office PowerPoint</Application>
  <PresentationFormat>Panorámica</PresentationFormat>
  <Paragraphs>1189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Aileron Regular Bold</vt:lpstr>
      <vt:lpstr>Arial</vt:lpstr>
      <vt:lpstr>Calibri</vt:lpstr>
      <vt:lpstr>Calibri Light</vt:lpstr>
      <vt:lpstr>Lovelo Bold</vt:lpstr>
      <vt:lpstr>Poppins Bold</vt:lpstr>
      <vt:lpstr>Poppins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Laura Perez Lalane</cp:lastModifiedBy>
  <cp:revision>275</cp:revision>
  <cp:lastPrinted>2024-07-17T15:28:07Z</cp:lastPrinted>
  <dcterms:created xsi:type="dcterms:W3CDTF">2021-12-21T13:29:34Z</dcterms:created>
  <dcterms:modified xsi:type="dcterms:W3CDTF">2024-10-25T13:51:34Z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0x010100CBC5AC9F0DAFC7489B39BA41C75CB688</vt:lpwstr>
  </property>
</Properties>
</file>