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65" r:id="rId6"/>
    <p:sldId id="348" r:id="rId7"/>
    <p:sldId id="344" r:id="rId8"/>
    <p:sldId id="345" r:id="rId9"/>
    <p:sldId id="346" r:id="rId10"/>
    <p:sldId id="350" r:id="rId11"/>
    <p:sldId id="354" r:id="rId12"/>
    <p:sldId id="352" r:id="rId13"/>
    <p:sldId id="353" r:id="rId14"/>
    <p:sldId id="351" r:id="rId15"/>
    <p:sldId id="355" r:id="rId16"/>
    <p:sldId id="357" r:id="rId17"/>
    <p:sldId id="358" r:id="rId18"/>
    <p:sldId id="359" r:id="rId19"/>
    <p:sldId id="361" r:id="rId20"/>
    <p:sldId id="362" r:id="rId21"/>
    <p:sldId id="363" r:id="rId22"/>
    <p:sldId id="364" r:id="rId23"/>
    <p:sldId id="388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9" r:id="rId36"/>
    <p:sldId id="380" r:id="rId37"/>
    <p:sldId id="381" r:id="rId38"/>
    <p:sldId id="382" r:id="rId39"/>
    <p:sldId id="383" r:id="rId40"/>
    <p:sldId id="386" r:id="rId41"/>
    <p:sldId id="384" r:id="rId42"/>
    <p:sldId id="342" r:id="rId43"/>
    <p:sldId id="270" r:id="rId44"/>
    <p:sldId id="349" r:id="rId45"/>
  </p:sldIdLst>
  <p:sldSz cx="12192000" cy="6858000"/>
  <p:notesSz cx="6888163" cy="100203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Meran Santana" initials="AMS" lastIdx="1" clrIdx="0">
    <p:extLst>
      <p:ext uri="{19B8F6BF-5375-455C-9EA6-DF929625EA0E}">
        <p15:presenceInfo xmlns:p15="http://schemas.microsoft.com/office/powerpoint/2012/main" userId="S-1-5-21-1484953598-1959268695-3824560538-27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Hoja1!$G$12:$G$21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Hoja1!$L$12:$L$21</c:f>
              <c:numCache>
                <c:formatCode>0%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0.97</c:v>
                </c:pt>
                <c:pt idx="6">
                  <c:v>1</c:v>
                </c:pt>
                <c:pt idx="7">
                  <c:v>0.96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8-410E-9E15-6DDE49784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0764799"/>
        <c:axId val="1096584143"/>
      </c:barChart>
      <c:catAx>
        <c:axId val="1290764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096584143"/>
        <c:crosses val="autoZero"/>
        <c:auto val="1"/>
        <c:lblAlgn val="ctr"/>
        <c:lblOffset val="100"/>
        <c:noMultiLvlLbl val="0"/>
      </c:catAx>
      <c:valAx>
        <c:axId val="1096584143"/>
        <c:scaling>
          <c:orientation val="minMax"/>
          <c:min val="0.1"/>
        </c:scaling>
        <c:delete val="1"/>
        <c:axPos val="l"/>
        <c:numFmt formatCode="0%" sourceLinked="1"/>
        <c:majorTickMark val="none"/>
        <c:minorTickMark val="none"/>
        <c:tickLblPos val="nextTo"/>
        <c:crossAx val="12907647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23/4/2025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sv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0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0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0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43C6AED-0E8E-4E6A-A220-A3711D0353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2615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8397" y="4038761"/>
            <a:ext cx="44670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 de Ejecución Primer trimestre 2025.</a:t>
            </a:r>
          </a:p>
          <a:p>
            <a:pPr algn="ctr"/>
            <a:r>
              <a:rPr lang="es-MX" sz="2800" b="1" dirty="0">
                <a:solidFill>
                  <a:schemeClr val="bg1"/>
                </a:solidFill>
              </a:rPr>
              <a:t> </a:t>
            </a:r>
            <a:r>
              <a:rPr lang="es-ES" sz="2800" b="1" dirty="0">
                <a:solidFill>
                  <a:schemeClr val="bg1"/>
                </a:solidFill>
              </a:rPr>
              <a:t>  </a:t>
            </a:r>
            <a:endParaRPr lang="es-DO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04275" y="1852793"/>
          <a:ext cx="9288455" cy="19541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FII-DIGECOG-AI-002</a:t>
                      </a:r>
                      <a:endParaRPr lang="es-E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analíticos y documentos estadísticos elaborados para la toma de decisiones.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FII-DIGECOG-AI-003</a:t>
                      </a:r>
                      <a:endParaRPr lang="es-E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de Recaudación e Inversión de las Rentas elaborados oportunamente.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2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:a16="http://schemas.microsoft.com/office/drawing/2014/main" id="{1E52521B-A931-4294-BCC3-BCED411A1122}"/>
              </a:ext>
            </a:extLst>
          </p:cNvPr>
          <p:cNvGrpSpPr/>
          <p:nvPr/>
        </p:nvGrpSpPr>
        <p:grpSpPr>
          <a:xfrm>
            <a:off x="7695425" y="4245873"/>
            <a:ext cx="2783865" cy="774126"/>
            <a:chOff x="7695425" y="4245873"/>
            <a:chExt cx="2783865" cy="77412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95968D1-E0E0-4773-88EF-045B33234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5272" y="4245873"/>
              <a:ext cx="974018" cy="774126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290666F-0E18-4660-87C1-43DD9C2B0046}"/>
                </a:ext>
              </a:extLst>
            </p:cNvPr>
            <p:cNvSpPr txBox="1"/>
            <p:nvPr/>
          </p:nvSpPr>
          <p:spPr>
            <a:xfrm>
              <a:off x="7695425" y="4587481"/>
              <a:ext cx="2046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Efectividad Departamento </a:t>
              </a:r>
              <a:endParaRPr lang="es-DO" sz="1200" dirty="0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090312" y="1072292"/>
            <a:ext cx="8011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Análisis de la Información Financiera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D9E16B-A131-4D33-B812-9E0A922670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0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2" y="1189028"/>
          <a:ext cx="9288455" cy="38677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nombramientos emitidos acorde a las contrataciones realizadas.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0983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FII-DIGECOG-RH-007</a:t>
                      </a:r>
                    </a:p>
                    <a:p>
                      <a:pPr algn="l" fontAlgn="ctr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de ausentismo laboral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53595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nóminas elaboradas en plazo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b="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53099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FII-DIGECOG-RH-009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hojas de cálculo generadas para derechos adquiridos en un plazo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acuerdos desempeño laboral gestionados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66077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personal de nuevo ingreso evaluado en período probatorio.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10943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3" y="623762"/>
            <a:ext cx="6101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Recursos Humanos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600308A-5B95-4BA5-B9AD-160DE0893F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0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1" y="1409161"/>
          <a:ext cx="9288455" cy="31485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accidentes de trabajo y enfermedades profesionales reportados al IDOPPRIL.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actividades de promoción y prevención en la salud efectuadas, procurando la igualdad de género.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reportes de enfermedades epidemiológicas remitidos a la DIEPI.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FII-DIGECOG-RH-017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indicadores de gestión actualizados.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10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084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Recursos Humanos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724B43D-81D8-4773-9193-DE39A91E40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24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1" y="1409161"/>
          <a:ext cx="9288455" cy="3253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programa de auditorías interna.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eficacia de la gestión integral de riesgos y oportunidades a objetivos y procesos.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de rendición de cuentas y avances de la gestión elaborados, en tiempo oportuno.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FII-DIGECOG-PD-015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Índice de Control Interno.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626004" y="731094"/>
            <a:ext cx="6939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Planificación y Desarrollo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63BC738-043A-4998-9A27-8EFCF6E7E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8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1" y="1409161"/>
          <a:ext cx="9288455" cy="3958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Índice de SISCOMPRAS.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cronograma del Plan de Mantenimiento de la Planta Física, Vehículos, Equipos y Servicios de Mayordomía 2025.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avance del plan de gestión documental y digitalización.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 la ejecución del presupuesto planificado optimizando los  recursos financieros.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FII-DIGECOG-AF-007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inventarios de bienes muebles y de consumo realizados.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5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659559" y="678067"/>
            <a:ext cx="6872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Administrativo y Financiero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A14A52A-6952-4F22-84FA-F5BE088490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8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089156"/>
              </p:ext>
            </p:extLst>
          </p:nvPr>
        </p:nvGraphicFramePr>
        <p:xfrm>
          <a:off x="1223171" y="892693"/>
          <a:ext cx="9288455" cy="4849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Mantenimiento de la  Infraestructura TIC.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actualizaciones de los sistemas internos.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FII-DIGECOG-TI-009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asistencia tecnológica brindada interna y externa, realizadas.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FII-DIGECOG-TI-010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Nivel de satisfacción de los colaboradores con los servicios TIC, identificado por género.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accesos otorgados a la infraestructura TIC.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FII-DIGECOG-TI-014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Número de respaldo de la información digital de la DIGECOG realizado.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9336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7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11590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328194" y="366290"/>
            <a:ext cx="753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</a:t>
            </a:r>
            <a:r>
              <a:rPr lang="es-ES" dirty="0"/>
              <a:t> Tecnología de la Información</a:t>
            </a:r>
            <a:endParaRPr lang="es-DO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BA99897-78C4-452A-B201-A2F47AA75B15}"/>
              </a:ext>
            </a:extLst>
          </p:cNvPr>
          <p:cNvGrpSpPr/>
          <p:nvPr/>
        </p:nvGrpSpPr>
        <p:grpSpPr>
          <a:xfrm>
            <a:off x="7473761" y="6083874"/>
            <a:ext cx="2533839" cy="655593"/>
            <a:chOff x="7695425" y="4245873"/>
            <a:chExt cx="2783865" cy="77412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ABC8F22-F3A4-421A-9A93-D45EF221B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5272" y="4245873"/>
              <a:ext cx="974018" cy="774126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E9E7D78-1CDF-4F96-A4CC-C5F92649D279}"/>
                </a:ext>
              </a:extLst>
            </p:cNvPr>
            <p:cNvSpPr txBox="1"/>
            <p:nvPr/>
          </p:nvSpPr>
          <p:spPr>
            <a:xfrm>
              <a:off x="7695425" y="4587481"/>
              <a:ext cx="2046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Efectividad Departamento </a:t>
              </a:r>
              <a:endParaRPr lang="es-DO" sz="1200" dirty="0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5423B60-C94F-4641-B763-B2A16352F8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96043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7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73055" y="1972306"/>
          <a:ext cx="9288455" cy="2512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del plan de comunicación institucional.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plan de redes sociales según Nortic E-1.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FII-DIGECOG-DC-004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ejecución del programa responsabilidad social.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3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de Comunicaciones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30E1936-50DA-4CF2-8827-B8FB9B7F5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4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1" y="1409161"/>
          <a:ext cx="9288455" cy="3994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FII-DIGECOG-DJ-001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acuerdos interinstitucionales elaborados y monitoreados.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avance en la implementación del programa de cumplimiento regulatorio o compliance.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auditorías de cumplimiento legal.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leyes, reglamentos, decretos, procedimientos divulgados.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capítulos 1, sobre marco legal del Estado de Recaudación e Inversión de las Rentas (ERIR).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procesos de compras y contrataciones realizados oportunamente.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Jurídico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EC9EF48-88DF-474B-BF2D-EF0AC5561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86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1" y="1409161"/>
          <a:ext cx="9288455" cy="1876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FII-DIGECOG-DJ-007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contratos y adendas elaborados, notariados o renovados.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FII-DIGECOG-DJ-008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Porcentajes de asesorías y procesos legales en respuesta a requerimientos de las áreas.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8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260267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690396"/>
            <a:ext cx="6588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Departamento Jurídico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EFB3FD7-8276-4444-8530-B7CD5AE3D035}"/>
              </a:ext>
            </a:extLst>
          </p:cNvPr>
          <p:cNvGrpSpPr/>
          <p:nvPr/>
        </p:nvGrpSpPr>
        <p:grpSpPr>
          <a:xfrm>
            <a:off x="7483758" y="4482940"/>
            <a:ext cx="2853830" cy="774126"/>
            <a:chOff x="7458358" y="5405807"/>
            <a:chExt cx="2853830" cy="77412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A1230DA-2CAE-4961-9AAF-3F3C2D8A6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38170" y="5405807"/>
              <a:ext cx="974018" cy="774126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1EBF92E-7EC4-4B63-BBEC-B4BC59B7E014}"/>
                </a:ext>
              </a:extLst>
            </p:cNvPr>
            <p:cNvSpPr txBox="1"/>
            <p:nvPr/>
          </p:nvSpPr>
          <p:spPr>
            <a:xfrm>
              <a:off x="7458358" y="5659772"/>
              <a:ext cx="2046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Efectividad Departamento </a:t>
              </a:r>
              <a:endParaRPr lang="es-DO" sz="1200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67983ADD-BE65-4CE2-98FF-D29256A39B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27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198917"/>
              </p:ext>
            </p:extLst>
          </p:nvPr>
        </p:nvGraphicFramePr>
        <p:xfrm>
          <a:off x="1172371" y="833432"/>
          <a:ext cx="9288455" cy="4447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FII-DIGECOG-OAI-001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cumplimiento de programas éticos y de Transparencia Activa Digecog.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FII-DIGECOG-OAI-002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solicitudes de información pública respondidas según los plazos establecidos en la Ley 200-04.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FII-DIGECOG-OAI-003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Porciento de quejas, denuncias, reclamaciones y sugerencias recibidas y tramitadas de forma oportuna.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FII-DIGECOG-OAI-004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los servicios brindados por la OAI.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498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FII-DIGECOG-OAI-005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inventarios de bienes muebles y de consumo realizados.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664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FII-DIGECOG-OAI-006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estadísticos y de balance de gestión elaborados.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017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6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6808" y="5913639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606996" y="6167604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1" y="114667"/>
            <a:ext cx="6000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Oficina de Acceso a la Información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6F9EA4-4130-4D72-B6DE-0716AF46F2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8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65960B1-718A-4C82-B900-1FD4A20B8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0" y="5670371"/>
            <a:ext cx="2523078" cy="12296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4123627" y="2015741"/>
            <a:ext cx="365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Recordamos el Semáforo de Referencia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CE3B9C6-D6DF-4BA8-958A-D55F2CDCD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642" y="2057803"/>
            <a:ext cx="8654716" cy="14121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078B5CA-281B-4308-8068-29A25B9933C4}"/>
              </a:ext>
            </a:extLst>
          </p:cNvPr>
          <p:cNvSpPr txBox="1"/>
          <p:nvPr/>
        </p:nvSpPr>
        <p:spPr>
          <a:xfrm>
            <a:off x="2756080" y="959965"/>
            <a:ext cx="6679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Recordamos el semáforo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A40BB2-BCAB-4D95-99B4-6AD83A05D64C}"/>
              </a:ext>
            </a:extLst>
          </p:cNvPr>
          <p:cNvSpPr txBox="1"/>
          <p:nvPr/>
        </p:nvSpPr>
        <p:spPr>
          <a:xfrm>
            <a:off x="2832100" y="2521059"/>
            <a:ext cx="6527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Programación segundo trimestre por departamentos del</a:t>
            </a:r>
          </a:p>
          <a:p>
            <a:r>
              <a:rPr lang="es-DO" dirty="0"/>
              <a:t>Plan Operativo Anual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AF59D5C-17A4-46A4-A61A-8790CAF355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6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8E88C6CB-6BBD-45A5-8EF8-E323593A7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63802" y="1297963"/>
            <a:ext cx="7602122" cy="28085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4371929" y="3169836"/>
            <a:ext cx="562828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FIII-DIGECOG-NP-002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 Subcompendio  apuntan al compendio normativo y  que fortalecen el marco normativo del sistema de contabilidad gubernamental, revisado.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208368" y="1994347"/>
            <a:ext cx="351348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Dirección de Normas y Procedimientos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644000" y="2283966"/>
            <a:ext cx="596010" cy="538603"/>
            <a:chOff x="131328" y="198554"/>
            <a:chExt cx="1642481" cy="1436665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1328" y="198554"/>
              <a:ext cx="1642481" cy="1436665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541335" y="322284"/>
              <a:ext cx="741019" cy="8272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371929" y="2135342"/>
            <a:ext cx="5885976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FIII-DIGECOG-NP-001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informes  técnicos elaborados,  que  surjan del análisis de brecha sobre las actualizaciones normativas nacionales e internacionales 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409229" y="4217654"/>
            <a:ext cx="778277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técnicos de las áreas financieras activos en el programa de nivelación.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31CF2BE-E039-4F2A-B826-9ECAA7B21602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6024EB93-5B4F-45E8-80CF-E3424EB0E7B6}"/>
                </a:ext>
              </a:extLst>
            </p:cNvPr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6" name="Freeform 4">
                <a:extLst>
                  <a:ext uri="{FF2B5EF4-FFF2-40B4-BE49-F238E27FC236}">
                    <a16:creationId xmlns:a16="http://schemas.microsoft.com/office/drawing/2014/main" id="{7E258A7F-E4AF-4F63-A1B5-9CB7AF477ADB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44" name="Picture 6">
              <a:extLst>
                <a:ext uri="{FF2B5EF4-FFF2-40B4-BE49-F238E27FC236}">
                  <a16:creationId xmlns:a16="http://schemas.microsoft.com/office/drawing/2014/main" id="{45355816-0994-4577-8C5B-341B0457C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45" name="Picture 9">
              <a:extLst>
                <a:ext uri="{FF2B5EF4-FFF2-40B4-BE49-F238E27FC236}">
                  <a16:creationId xmlns:a16="http://schemas.microsoft.com/office/drawing/2014/main" id="{F0EBAEAA-8370-4738-B7F5-A5B9D8D6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grpSp>
        <p:nvGrpSpPr>
          <p:cNvPr id="49" name="Group 22">
            <a:extLst>
              <a:ext uri="{FF2B5EF4-FFF2-40B4-BE49-F238E27FC236}">
                <a16:creationId xmlns:a16="http://schemas.microsoft.com/office/drawing/2014/main" id="{553A5BDB-5CB5-4E86-B855-4670B4F40439}"/>
              </a:ext>
            </a:extLst>
          </p:cNvPr>
          <p:cNvGrpSpPr/>
          <p:nvPr/>
        </p:nvGrpSpPr>
        <p:grpSpPr>
          <a:xfrm>
            <a:off x="3627173" y="2211681"/>
            <a:ext cx="654524" cy="652139"/>
            <a:chOff x="-853920" y="161983"/>
            <a:chExt cx="1436665" cy="1436665"/>
          </a:xfrm>
        </p:grpSpPr>
        <p:pic>
          <p:nvPicPr>
            <p:cNvPr id="50" name="Picture 23">
              <a:extLst>
                <a:ext uri="{FF2B5EF4-FFF2-40B4-BE49-F238E27FC236}">
                  <a16:creationId xmlns:a16="http://schemas.microsoft.com/office/drawing/2014/main" id="{1F7672F4-FFE7-4C6C-B867-83D194E64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1" name="TextBox 24">
              <a:extLst>
                <a:ext uri="{FF2B5EF4-FFF2-40B4-BE49-F238E27FC236}">
                  <a16:creationId xmlns:a16="http://schemas.microsoft.com/office/drawing/2014/main" id="{B9B748E3-22F8-41C8-BF4B-209D371EF13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4CFBD6FA-94B3-4B1A-9B38-F1707E663ED0}"/>
              </a:ext>
            </a:extLst>
          </p:cNvPr>
          <p:cNvGrpSpPr/>
          <p:nvPr/>
        </p:nvGrpSpPr>
        <p:grpSpPr>
          <a:xfrm>
            <a:off x="3627173" y="3204233"/>
            <a:ext cx="654524" cy="652139"/>
            <a:chOff x="-853920" y="161983"/>
            <a:chExt cx="1436665" cy="1436665"/>
          </a:xfrm>
        </p:grpSpPr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86FEF82A-189E-48D0-BCC1-1A25E5DFF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AAD390F5-FDC3-4E74-A7F4-79183041487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55" name="Group 22">
            <a:extLst>
              <a:ext uri="{FF2B5EF4-FFF2-40B4-BE49-F238E27FC236}">
                <a16:creationId xmlns:a16="http://schemas.microsoft.com/office/drawing/2014/main" id="{1F6F7A4B-EDAF-417C-A429-9D74D7BD75F1}"/>
              </a:ext>
            </a:extLst>
          </p:cNvPr>
          <p:cNvGrpSpPr/>
          <p:nvPr/>
        </p:nvGrpSpPr>
        <p:grpSpPr>
          <a:xfrm>
            <a:off x="3627173" y="4196785"/>
            <a:ext cx="654524" cy="652139"/>
            <a:chOff x="-853920" y="161983"/>
            <a:chExt cx="1436665" cy="1436665"/>
          </a:xfrm>
        </p:grpSpPr>
        <p:pic>
          <p:nvPicPr>
            <p:cNvPr id="56" name="Picture 23">
              <a:extLst>
                <a:ext uri="{FF2B5EF4-FFF2-40B4-BE49-F238E27FC236}">
                  <a16:creationId xmlns:a16="http://schemas.microsoft.com/office/drawing/2014/main" id="{0BFF75F7-5DA6-44A1-AAAA-51023FC6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7" name="TextBox 24">
              <a:extLst>
                <a:ext uri="{FF2B5EF4-FFF2-40B4-BE49-F238E27FC236}">
                  <a16:creationId xmlns:a16="http://schemas.microsoft.com/office/drawing/2014/main" id="{6D955DE4-7599-40A1-A8D1-28A23EE7A74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500</a:t>
              </a:r>
            </a:p>
          </p:txBody>
        </p:sp>
      </p:grpSp>
      <p:pic>
        <p:nvPicPr>
          <p:cNvPr id="28" name="Imagen 27">
            <a:extLst>
              <a:ext uri="{FF2B5EF4-FFF2-40B4-BE49-F238E27FC236}">
                <a16:creationId xmlns:a16="http://schemas.microsoft.com/office/drawing/2014/main" id="{FE46BE1E-044F-44BE-A77E-898988DA1D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7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75F596D1-D625-4FC4-91BE-DA2682C7D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51306" y="-3947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 flipV="1">
            <a:off x="2192882" y="1282087"/>
            <a:ext cx="7782391" cy="33947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0408E28-9205-446E-AB16-0A7FD4C4CE93}"/>
              </a:ext>
            </a:extLst>
          </p:cNvPr>
          <p:cNvGrpSpPr/>
          <p:nvPr/>
        </p:nvGrpSpPr>
        <p:grpSpPr>
          <a:xfrm>
            <a:off x="685800" y="4065985"/>
            <a:ext cx="2145935" cy="2106215"/>
            <a:chOff x="685800" y="4065985"/>
            <a:chExt cx="2145935" cy="2106215"/>
          </a:xfrm>
        </p:grpSpPr>
        <p:grpSp>
          <p:nvGrpSpPr>
            <p:cNvPr id="3" name="Group 3"/>
            <p:cNvGrpSpPr/>
            <p:nvPr/>
          </p:nvGrpSpPr>
          <p:grpSpPr>
            <a:xfrm>
              <a:off x="1578070" y="4897884"/>
              <a:ext cx="1253665" cy="1253665"/>
              <a:chOff x="0" y="0"/>
              <a:chExt cx="1913890" cy="1913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BAE8ED"/>
              </a:solidFill>
            </p:spPr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5800" y="4065985"/>
              <a:ext cx="892269" cy="210621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78070" y="4897884"/>
              <a:ext cx="1253665" cy="1253665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449327" y="3181647"/>
            <a:ext cx="774267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Porcentajes de instituciones incorporadas en el SINOC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3771163" y="3253364"/>
            <a:ext cx="586222" cy="609303"/>
            <a:chOff x="-92166" y="23247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92166" y="23247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5000" y="244188"/>
              <a:ext cx="1062330" cy="6798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2326077" y="864384"/>
            <a:ext cx="7539845" cy="433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sp>
        <p:nvSpPr>
          <p:cNvPr id="41" name="TextBox 12">
            <a:extLst>
              <a:ext uri="{FF2B5EF4-FFF2-40B4-BE49-F238E27FC236}">
                <a16:creationId xmlns:a16="http://schemas.microsoft.com/office/drawing/2014/main" id="{FCF97691-BE2C-4F82-B919-1730B4F264A6}"/>
              </a:ext>
            </a:extLst>
          </p:cNvPr>
          <p:cNvSpPr txBox="1"/>
          <p:nvPr/>
        </p:nvSpPr>
        <p:spPr>
          <a:xfrm>
            <a:off x="177336" y="1984235"/>
            <a:ext cx="3513487" cy="981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b="1" spc="47" dirty="0">
                <a:solidFill>
                  <a:srgbClr val="19486A"/>
                </a:solidFill>
                <a:latin typeface="+mj-lt"/>
              </a:rPr>
              <a:t>Dirección de Normas y Procedimientos.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06C2D36C-BED1-4A53-920F-B434180A56E0}"/>
              </a:ext>
            </a:extLst>
          </p:cNvPr>
          <p:cNvGrpSpPr/>
          <p:nvPr/>
        </p:nvGrpSpPr>
        <p:grpSpPr>
          <a:xfrm>
            <a:off x="3767808" y="2162437"/>
            <a:ext cx="544591" cy="538609"/>
            <a:chOff x="-103856" y="60064"/>
            <a:chExt cx="1436666" cy="1563510"/>
          </a:xfrm>
        </p:grpSpPr>
        <p:pic>
          <p:nvPicPr>
            <p:cNvPr id="39" name="Picture 32">
              <a:extLst>
                <a:ext uri="{FF2B5EF4-FFF2-40B4-BE49-F238E27FC236}">
                  <a16:creationId xmlns:a16="http://schemas.microsoft.com/office/drawing/2014/main" id="{A490EE76-354B-421A-A9C9-54ADBBA27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03856" y="60064"/>
              <a:ext cx="1436666" cy="1563510"/>
            </a:xfrm>
            <a:prstGeom prst="rect">
              <a:avLst/>
            </a:prstGeom>
          </p:spPr>
        </p:pic>
        <p:sp>
          <p:nvSpPr>
            <p:cNvPr id="40" name="TextBox 33">
              <a:extLst>
                <a:ext uri="{FF2B5EF4-FFF2-40B4-BE49-F238E27FC236}">
                  <a16:creationId xmlns:a16="http://schemas.microsoft.com/office/drawing/2014/main" id="{2D9696D2-B31B-465F-AB0F-54E95D114FC4}"/>
                </a:ext>
              </a:extLst>
            </p:cNvPr>
            <p:cNvSpPr txBox="1"/>
            <p:nvPr/>
          </p:nvSpPr>
          <p:spPr>
            <a:xfrm>
              <a:off x="53404" y="207001"/>
              <a:ext cx="1062333" cy="7857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42" name="TextBox 20">
            <a:extLst>
              <a:ext uri="{FF2B5EF4-FFF2-40B4-BE49-F238E27FC236}">
                <a16:creationId xmlns:a16="http://schemas.microsoft.com/office/drawing/2014/main" id="{A6CDB305-6B68-4CF0-AB1B-7AE7BCDD8426}"/>
              </a:ext>
            </a:extLst>
          </p:cNvPr>
          <p:cNvSpPr txBox="1"/>
          <p:nvPr/>
        </p:nvSpPr>
        <p:spPr>
          <a:xfrm>
            <a:off x="4449327" y="2135342"/>
            <a:ext cx="5351378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 centros educativos y gremiales, a los que se les orienta sobre el Sistema de Contabilidad Gubernamental</a:t>
            </a:r>
            <a:r>
              <a:rPr lang="es-ES" sz="1466" dirty="0">
                <a:solidFill>
                  <a:srgbClr val="000000"/>
                </a:solidFill>
                <a:latin typeface="+mj-lt"/>
              </a:rPr>
              <a:t>.</a:t>
            </a:r>
          </a:p>
        </p:txBody>
      </p:sp>
      <p:grpSp>
        <p:nvGrpSpPr>
          <p:cNvPr id="22" name="Group 31">
            <a:extLst>
              <a:ext uri="{FF2B5EF4-FFF2-40B4-BE49-F238E27FC236}">
                <a16:creationId xmlns:a16="http://schemas.microsoft.com/office/drawing/2014/main" id="{B8D31960-AC9D-4ED5-A02B-5D7DCE4BC33F}"/>
              </a:ext>
            </a:extLst>
          </p:cNvPr>
          <p:cNvGrpSpPr/>
          <p:nvPr/>
        </p:nvGrpSpPr>
        <p:grpSpPr>
          <a:xfrm>
            <a:off x="3738040" y="4308509"/>
            <a:ext cx="624931" cy="589375"/>
            <a:chOff x="-2703" y="-221746"/>
            <a:chExt cx="1252550" cy="1436663"/>
          </a:xfrm>
        </p:grpSpPr>
        <p:pic>
          <p:nvPicPr>
            <p:cNvPr id="23" name="Picture 32">
              <a:extLst>
                <a:ext uri="{FF2B5EF4-FFF2-40B4-BE49-F238E27FC236}">
                  <a16:creationId xmlns:a16="http://schemas.microsoft.com/office/drawing/2014/main" id="{D3B2CD48-A1C0-4AEB-BFFD-3D2A1C141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03" y="-221746"/>
              <a:ext cx="1252550" cy="1436663"/>
            </a:xfrm>
            <a:prstGeom prst="rect">
              <a:avLst/>
            </a:prstGeom>
          </p:spPr>
        </p:pic>
        <p:sp>
          <p:nvSpPr>
            <p:cNvPr id="24" name="TextBox 33">
              <a:extLst>
                <a:ext uri="{FF2B5EF4-FFF2-40B4-BE49-F238E27FC236}">
                  <a16:creationId xmlns:a16="http://schemas.microsoft.com/office/drawing/2014/main" id="{16CC3999-B413-4C4B-A832-0B499BA0F6A6}"/>
                </a:ext>
              </a:extLst>
            </p:cNvPr>
            <p:cNvSpPr txBox="1"/>
            <p:nvPr/>
          </p:nvSpPr>
          <p:spPr>
            <a:xfrm>
              <a:off x="155909" y="-3841"/>
              <a:ext cx="990514" cy="7719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82%</a:t>
              </a:r>
            </a:p>
          </p:txBody>
        </p:sp>
      </p:grpSp>
      <p:sp>
        <p:nvSpPr>
          <p:cNvPr id="25" name="TextBox 20">
            <a:extLst>
              <a:ext uri="{FF2B5EF4-FFF2-40B4-BE49-F238E27FC236}">
                <a16:creationId xmlns:a16="http://schemas.microsoft.com/office/drawing/2014/main" id="{EEEC7FE2-61CB-46EE-9518-CC6626AF3845}"/>
              </a:ext>
            </a:extLst>
          </p:cNvPr>
          <p:cNvSpPr txBox="1"/>
          <p:nvPr/>
        </p:nvSpPr>
        <p:spPr>
          <a:xfrm>
            <a:off x="4437799" y="4373258"/>
            <a:ext cx="7846143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FIII-DIGECOG-NP-004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técnicos de las áreas financieras activos en el programa de nivelación.</a:t>
            </a: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4854345A-414C-436A-A4B7-5ECF7C0B272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37120" y="39470"/>
            <a:ext cx="1094615" cy="666981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5B98593-F0B5-44B2-99FA-F9D1023BC4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50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8CFF3233-4C50-4BC1-ADE0-3E1DDEC3C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43809" y="1326049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793172"/>
            <a:ext cx="3016664" cy="1828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Dirección de Procesamiento Contable y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Estados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 </a:t>
            </a:r>
            <a:r>
              <a:rPr lang="en-US" sz="2867" b="1" spc="43" dirty="0" err="1">
                <a:solidFill>
                  <a:srgbClr val="19486A"/>
                </a:solidFill>
                <a:latin typeface="+mj-lt"/>
              </a:rPr>
              <a:t>Financieros</a:t>
            </a:r>
            <a:r>
              <a:rPr lang="en-US" sz="2867" b="1" spc="43" dirty="0">
                <a:solidFill>
                  <a:srgbClr val="19486A"/>
                </a:solidFill>
                <a:latin typeface="+mj-lt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188517" y="1899292"/>
            <a:ext cx="5894821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FII-DIGECOG-PC-003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Porcentaje de la Implementación del Sistema de Consolidación Contable en las instituciones que remiten sus estados financieros</a:t>
            </a:r>
            <a:r>
              <a:rPr lang="es-ES" sz="1466" dirty="0">
                <a:solidFill>
                  <a:srgbClr val="000000"/>
                </a:solidFill>
                <a:latin typeface="+mj-lt"/>
              </a:rPr>
              <a:t>. </a:t>
            </a:r>
            <a:endParaRPr lang="en-US" sz="1466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172989" y="3058901"/>
            <a:ext cx="756642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FII-DIGECOG-PC-004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procedimientos operativos de procesamiento contable rediseñados.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11953" y="4201989"/>
            <a:ext cx="6036935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+mj-lt"/>
              </a:rPr>
              <a:t>FII-DIGECOG-PC-005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+mj-lt"/>
              </a:rPr>
              <a:t>Cantidad de Estados Financieros Consolidados del Sector Público No Financiero, Gobierno General, Empresas Públicas No Financieras y Gobiernos Locales elaborados al Cierre 2024 y Corte 2025.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3386402" y="1899292"/>
            <a:ext cx="654524" cy="652139"/>
            <a:chOff x="-853920" y="161983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430598" y="3108756"/>
            <a:ext cx="611049" cy="579120"/>
            <a:chOff x="-258758" y="-382740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58758" y="-382740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6817" y="-251827"/>
              <a:ext cx="792000" cy="663540"/>
            </a:xfrm>
            <a:prstGeom prst="rect">
              <a:avLst/>
            </a:prstGeom>
          </p:spPr>
          <p:txBody>
            <a:bodyPr lIns="0" tIns="0" rIns="0" bIns="0" rtlCol="0" anchor="t" anchorCtr="1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7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389898" y="4173684"/>
            <a:ext cx="651749" cy="665809"/>
            <a:chOff x="99336" y="0"/>
            <a:chExt cx="1337329" cy="1337329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9336" y="0"/>
              <a:ext cx="1337329" cy="1337329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182848" y="245042"/>
              <a:ext cx="1252337" cy="5727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8" y="864384"/>
            <a:ext cx="75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</a:t>
            </a:r>
            <a:r>
              <a:rPr lang="en-US" dirty="0" err="1"/>
              <a:t>segundo</a:t>
            </a:r>
            <a:r>
              <a:rPr lang="en-US" dirty="0"/>
              <a:t> trimestre del 2025</a:t>
            </a: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95B428D0-877C-4027-9727-B5C030F5801F}"/>
              </a:ext>
            </a:extLst>
          </p:cNvPr>
          <p:cNvGrpSpPr/>
          <p:nvPr/>
        </p:nvGrpSpPr>
        <p:grpSpPr>
          <a:xfrm>
            <a:off x="3386402" y="3072246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EC0DABF8-6D9F-43BD-B869-CC39BE296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53B75B9A-D721-45E1-9DB2-9CE696523099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7</a:t>
              </a:r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58A4D1C5-4DC4-4CDC-A068-70E02D8BF0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84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B2E181CD-F417-478E-9283-12E214066D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01490" y="1310353"/>
            <a:ext cx="7732220" cy="2833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0658" y="1916462"/>
            <a:ext cx="2974822" cy="182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Procesamiento Contable y Estados Financieros.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873732" y="1899292"/>
            <a:ext cx="6558742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FII-DIGECOG-PC-006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Estados Financieros Consolidados del Sector Público No Financiero, Gobierno General, Empresas Públicas No Financieras y Gobiernos Locales elaborados al Cierre 2024 y Corte 2025.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73731" y="3052958"/>
            <a:ext cx="655874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 algn="just">
              <a:lnSpc>
                <a:spcPts val="205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FII-DIGECOG-PC-007</a:t>
            </a:r>
          </a:p>
          <a:p>
            <a:r>
              <a:rPr lang="es-ES" b="0" dirty="0"/>
              <a:t>Porcentaje de instituciones del Sector Público con sus registros contables y presupuestarios en materia de Ingresos, Gastos, Activos Financieros, No Financieros y Pasivos Financieros monitoreados y validados.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73731" y="4202540"/>
            <a:ext cx="7938180" cy="782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 algn="just">
              <a:lnSpc>
                <a:spcPts val="205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FII-DIGECOG-PC-008</a:t>
            </a:r>
          </a:p>
          <a:p>
            <a:r>
              <a:rPr lang="es-ES" b="0" dirty="0"/>
              <a:t>índice de satisfacción y experiencia del usuario mediante la implementación del área de asistencia técnica. </a:t>
            </a:r>
          </a:p>
          <a:p>
            <a:endParaRPr lang="en-US" dirty="0"/>
          </a:p>
        </p:txBody>
      </p:sp>
      <p:grpSp>
        <p:nvGrpSpPr>
          <p:cNvPr id="22" name="Group 22"/>
          <p:cNvGrpSpPr/>
          <p:nvPr/>
        </p:nvGrpSpPr>
        <p:grpSpPr>
          <a:xfrm>
            <a:off x="3156139" y="1970439"/>
            <a:ext cx="611728" cy="617376"/>
            <a:chOff x="-691119" y="118695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691119" y="118695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-585162" y="351805"/>
              <a:ext cx="1252338" cy="62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247994" y="3052958"/>
            <a:ext cx="519872" cy="492221"/>
            <a:chOff x="-131873" y="-133516"/>
            <a:chExt cx="1464687" cy="150652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03851" y="-63652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-131873" y="-133516"/>
              <a:ext cx="1464684" cy="1089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247743" y="4109216"/>
            <a:ext cx="520121" cy="520973"/>
            <a:chOff x="0" y="0"/>
            <a:chExt cx="1436665" cy="143666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92164" y="322284"/>
              <a:ext cx="1252337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83EB445-798C-4EE6-993E-2CFECB668CAD}"/>
              </a:ext>
            </a:extLst>
          </p:cNvPr>
          <p:cNvSpPr txBox="1"/>
          <p:nvPr/>
        </p:nvSpPr>
        <p:spPr>
          <a:xfrm>
            <a:off x="2326077" y="848689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D9674A4D-196E-4AD4-8E71-539D2658E4DD}"/>
              </a:ext>
            </a:extLst>
          </p:cNvPr>
          <p:cNvGrpSpPr/>
          <p:nvPr/>
        </p:nvGrpSpPr>
        <p:grpSpPr>
          <a:xfrm>
            <a:off x="3186830" y="3032506"/>
            <a:ext cx="611728" cy="617376"/>
            <a:chOff x="-691119" y="118695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1ECB83EA-6E5B-46BA-8532-1C5729BC0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691119" y="118695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705853AC-75F1-4C4B-86C1-9BFB7740DCC7}"/>
                </a:ext>
              </a:extLst>
            </p:cNvPr>
            <p:cNvSpPr txBox="1"/>
            <p:nvPr/>
          </p:nvSpPr>
          <p:spPr>
            <a:xfrm>
              <a:off x="-585162" y="351805"/>
              <a:ext cx="1252338" cy="736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C28661B9-D0F7-4A37-AAB9-052F733DA4B6}"/>
              </a:ext>
            </a:extLst>
          </p:cNvPr>
          <p:cNvGrpSpPr/>
          <p:nvPr/>
        </p:nvGrpSpPr>
        <p:grpSpPr>
          <a:xfrm>
            <a:off x="3186830" y="4094573"/>
            <a:ext cx="611728" cy="617376"/>
            <a:chOff x="-691119" y="118695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FFBCC4D9-0F73-4DB5-A5E7-55A1386D0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691119" y="118695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BD27EC46-A87B-4B56-9765-35F128748004}"/>
                </a:ext>
              </a:extLst>
            </p:cNvPr>
            <p:cNvSpPr txBox="1"/>
            <p:nvPr/>
          </p:nvSpPr>
          <p:spPr>
            <a:xfrm>
              <a:off x="-585162" y="351805"/>
              <a:ext cx="1252338" cy="736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C32245C0-8AEE-468A-904A-28ACB22CC57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3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A2BE6769-6D47-4E8E-A75E-2A016C92EF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35312" y="1379378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38333" y="1888843"/>
            <a:ext cx="3405714" cy="1481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Dirección de Análisis de la Información Financiera.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16946" y="2290247"/>
            <a:ext cx="6057090" cy="524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FII-DIGECOG-AI-002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Informes analíticos y documentos estadísticos elaborados para la toma de decisiones.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58D611-9CD9-46AA-BCF7-D63BEE6A20DA}"/>
              </a:ext>
            </a:extLst>
          </p:cNvPr>
          <p:cNvSpPr/>
          <p:nvPr/>
        </p:nvSpPr>
        <p:spPr>
          <a:xfrm>
            <a:off x="4416946" y="3204192"/>
            <a:ext cx="7260093" cy="63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DO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FII-DIGECOG-AI-004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 la política de Cohesión Territorial.</a:t>
            </a:r>
            <a:r>
              <a:rPr lang="es-ES" sz="14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DO" sz="146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79C1F418-0EE6-4881-952F-C281D6D8855C}"/>
              </a:ext>
            </a:extLst>
          </p:cNvPr>
          <p:cNvSpPr txBox="1"/>
          <p:nvPr/>
        </p:nvSpPr>
        <p:spPr>
          <a:xfrm>
            <a:off x="2326077" y="859379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27" name="Group 22">
            <a:extLst>
              <a:ext uri="{FF2B5EF4-FFF2-40B4-BE49-F238E27FC236}">
                <a16:creationId xmlns:a16="http://schemas.microsoft.com/office/drawing/2014/main" id="{C49B1713-1229-4054-9212-9934F8776BA6}"/>
              </a:ext>
            </a:extLst>
          </p:cNvPr>
          <p:cNvGrpSpPr/>
          <p:nvPr/>
        </p:nvGrpSpPr>
        <p:grpSpPr>
          <a:xfrm>
            <a:off x="3682380" y="2239893"/>
            <a:ext cx="654524" cy="652139"/>
            <a:chOff x="-853920" y="161983"/>
            <a:chExt cx="1436665" cy="1436665"/>
          </a:xfrm>
        </p:grpSpPr>
        <p:pic>
          <p:nvPicPr>
            <p:cNvPr id="28" name="Picture 23">
              <a:extLst>
                <a:ext uri="{FF2B5EF4-FFF2-40B4-BE49-F238E27FC236}">
                  <a16:creationId xmlns:a16="http://schemas.microsoft.com/office/drawing/2014/main" id="{A4474EBE-EB4E-4030-93DF-C05B1AB4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1" name="TextBox 24">
              <a:extLst>
                <a:ext uri="{FF2B5EF4-FFF2-40B4-BE49-F238E27FC236}">
                  <a16:creationId xmlns:a16="http://schemas.microsoft.com/office/drawing/2014/main" id="{FBDECA1A-53C0-486D-BA42-FD3590270D8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43%</a:t>
              </a:r>
            </a:p>
          </p:txBody>
        </p:sp>
      </p:grpSp>
      <p:grpSp>
        <p:nvGrpSpPr>
          <p:cNvPr id="32" name="Group 22">
            <a:extLst>
              <a:ext uri="{FF2B5EF4-FFF2-40B4-BE49-F238E27FC236}">
                <a16:creationId xmlns:a16="http://schemas.microsoft.com/office/drawing/2014/main" id="{C7EA0832-0D5D-430F-8DDF-B94CF047C4FA}"/>
              </a:ext>
            </a:extLst>
          </p:cNvPr>
          <p:cNvGrpSpPr/>
          <p:nvPr/>
        </p:nvGrpSpPr>
        <p:grpSpPr>
          <a:xfrm>
            <a:off x="3682380" y="3191134"/>
            <a:ext cx="654524" cy="652139"/>
            <a:chOff x="-853920" y="161983"/>
            <a:chExt cx="1436665" cy="1436665"/>
          </a:xfrm>
        </p:grpSpPr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06EA9B77-AEC5-4ABB-A418-AD7C78697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4" name="TextBox 24">
              <a:extLst>
                <a:ext uri="{FF2B5EF4-FFF2-40B4-BE49-F238E27FC236}">
                  <a16:creationId xmlns:a16="http://schemas.microsoft.com/office/drawing/2014/main" id="{F967BB16-5CA5-4842-9723-304F6665109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4AB398D1-C874-42EB-858C-F78466F9AB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8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>
            <a:extLst>
              <a:ext uri="{FF2B5EF4-FFF2-40B4-BE49-F238E27FC236}">
                <a16:creationId xmlns:a16="http://schemas.microsoft.com/office/drawing/2014/main" id="{4A1A6F10-10D1-4FC6-A559-7D26676C6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73323" y="127495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3034" y="1780478"/>
            <a:ext cx="3405714" cy="98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Recursos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17103" y="1726367"/>
            <a:ext cx="7092396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endParaRPr lang="es-ES" sz="1467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del Plan de capacitación.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04416" y="2809314"/>
            <a:ext cx="5958822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FII-DIGECOG-RH-006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concursos efectuados para ingresos en cargos de carrera administrativa, cumpliendo con la política de género.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243534" y="3682896"/>
            <a:ext cx="7217400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nombramientos emitidos acorde a las contrataciones realizadas. 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672033" y="2944467"/>
            <a:ext cx="464078" cy="252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400" b="1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14EDF7E0-8F3C-4829-943E-15D0F5C6A723}"/>
              </a:ext>
            </a:extLst>
          </p:cNvPr>
          <p:cNvSpPr txBox="1"/>
          <p:nvPr/>
        </p:nvSpPr>
        <p:spPr>
          <a:xfrm>
            <a:off x="4204416" y="4505081"/>
            <a:ext cx="595882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FII-DIGECOG-RH-006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matriz de planificación de las necesidades de personal remitidas al Ministerio de Administración Pública (MAP) en el plazo establecido. 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endParaRPr lang="es-E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7958DF3-6A0B-42BF-9AC4-C4C02FEE5AB8}"/>
              </a:ext>
            </a:extLst>
          </p:cNvPr>
          <p:cNvSpPr txBox="1"/>
          <p:nvPr/>
        </p:nvSpPr>
        <p:spPr>
          <a:xfrm>
            <a:off x="2273357" y="83700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45" name="Group 22">
            <a:extLst>
              <a:ext uri="{FF2B5EF4-FFF2-40B4-BE49-F238E27FC236}">
                <a16:creationId xmlns:a16="http://schemas.microsoft.com/office/drawing/2014/main" id="{341B5087-F67B-46F3-A0E2-6F05D228C059}"/>
              </a:ext>
            </a:extLst>
          </p:cNvPr>
          <p:cNvGrpSpPr/>
          <p:nvPr/>
        </p:nvGrpSpPr>
        <p:grpSpPr>
          <a:xfrm>
            <a:off x="3516764" y="1922624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706530F9-8168-4885-97B8-E92EFFAD3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F943ED82-EBCC-4B38-B84F-32888829F906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8A791069-9E14-44DA-87D9-C320FF7A7832}"/>
              </a:ext>
            </a:extLst>
          </p:cNvPr>
          <p:cNvGrpSpPr/>
          <p:nvPr/>
        </p:nvGrpSpPr>
        <p:grpSpPr>
          <a:xfrm>
            <a:off x="3516764" y="2784936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D7130625-D937-415C-BA99-E847274F7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CE1A56F3-FA7E-45F3-A6DD-577FAD004ED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1CB35FF6-6560-43B7-8593-578174A2D850}"/>
              </a:ext>
            </a:extLst>
          </p:cNvPr>
          <p:cNvGrpSpPr/>
          <p:nvPr/>
        </p:nvGrpSpPr>
        <p:grpSpPr>
          <a:xfrm>
            <a:off x="3516764" y="3626130"/>
            <a:ext cx="654524" cy="652139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C86511D3-F50E-44B8-99B4-30EF44173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DB8CCC5C-BB1F-4C1F-9C6E-71BBDD19CC0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4" name="Group 22">
            <a:extLst>
              <a:ext uri="{FF2B5EF4-FFF2-40B4-BE49-F238E27FC236}">
                <a16:creationId xmlns:a16="http://schemas.microsoft.com/office/drawing/2014/main" id="{A8C86ABC-60EE-4BA3-970E-A4963C0B2916}"/>
              </a:ext>
            </a:extLst>
          </p:cNvPr>
          <p:cNvGrpSpPr/>
          <p:nvPr/>
        </p:nvGrpSpPr>
        <p:grpSpPr>
          <a:xfrm>
            <a:off x="3516764" y="4466953"/>
            <a:ext cx="654524" cy="652139"/>
            <a:chOff x="-853920" y="161983"/>
            <a:chExt cx="1436665" cy="1436665"/>
          </a:xfrm>
        </p:grpSpPr>
        <p:pic>
          <p:nvPicPr>
            <p:cNvPr id="55" name="Picture 23">
              <a:extLst>
                <a:ext uri="{FF2B5EF4-FFF2-40B4-BE49-F238E27FC236}">
                  <a16:creationId xmlns:a16="http://schemas.microsoft.com/office/drawing/2014/main" id="{6014EF63-29FD-4FAE-BEB0-3A31DCACA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6" name="TextBox 24">
              <a:extLst>
                <a:ext uri="{FF2B5EF4-FFF2-40B4-BE49-F238E27FC236}">
                  <a16:creationId xmlns:a16="http://schemas.microsoft.com/office/drawing/2014/main" id="{5F17D480-5FA9-4DD6-AE4F-19F16ED778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1B63D77-DF4C-4762-9286-F8D9D13576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70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673E19EA-3935-4346-8256-4A5D685FCA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18012" y="1324144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5019" y="4045334"/>
            <a:ext cx="895194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29695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2115904"/>
            <a:ext cx="3464453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Recursos Humanos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26450" y="2130238"/>
            <a:ext cx="7378549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informes de ausentismo laboral </a:t>
            </a:r>
            <a:endParaRPr lang="es-E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348446" y="3039018"/>
            <a:ext cx="7115879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nóminas elaboradas en plazo oportuno. 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348447" y="3910599"/>
            <a:ext cx="7334556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FII-DIGECOG-RH-010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reconocimientos y acciones de integración ejecutadas.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348446" y="4862627"/>
            <a:ext cx="716651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FII-DIGECOG-RH-009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personal de nuevo ingreso evaluado en período probatorio.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0EC735BC-A945-4EB9-8D58-47599C8D5548}"/>
              </a:ext>
            </a:extLst>
          </p:cNvPr>
          <p:cNvSpPr txBox="1"/>
          <p:nvPr/>
        </p:nvSpPr>
        <p:spPr>
          <a:xfrm>
            <a:off x="2326077" y="862479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89E704F5-BE4A-477D-B898-FDF591910E33}"/>
              </a:ext>
            </a:extLst>
          </p:cNvPr>
          <p:cNvGrpSpPr/>
          <p:nvPr/>
        </p:nvGrpSpPr>
        <p:grpSpPr>
          <a:xfrm>
            <a:off x="3627414" y="2085838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D63D2E1F-60CC-46EC-A108-75BFFF1D1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E47648E3-1D97-4C3C-9307-C67764FFD8E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12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032CFAEF-07A2-4646-903E-78D422895F3A}"/>
              </a:ext>
            </a:extLst>
          </p:cNvPr>
          <p:cNvGrpSpPr/>
          <p:nvPr/>
        </p:nvGrpSpPr>
        <p:grpSpPr>
          <a:xfrm>
            <a:off x="3626383" y="2961258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7EEC8AB3-9780-46AB-AF52-73D3F9D8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4317D06-2419-43A1-9826-6D8FC9D9D9A9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B5127AE9-6A09-4823-AA90-2B07BC6EC3CE}"/>
              </a:ext>
            </a:extLst>
          </p:cNvPr>
          <p:cNvGrpSpPr/>
          <p:nvPr/>
        </p:nvGrpSpPr>
        <p:grpSpPr>
          <a:xfrm>
            <a:off x="3626383" y="3837535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816D691D-2234-4C78-B1D6-9D04F506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3B337546-7941-4E6B-B46F-26B89000A777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525D25C5-7C11-4481-BCC1-7702E8E15A07}"/>
              </a:ext>
            </a:extLst>
          </p:cNvPr>
          <p:cNvGrpSpPr/>
          <p:nvPr/>
        </p:nvGrpSpPr>
        <p:grpSpPr>
          <a:xfrm>
            <a:off x="3626383" y="4749097"/>
            <a:ext cx="654524" cy="652139"/>
            <a:chOff x="-853920" y="161983"/>
            <a:chExt cx="1436665" cy="1436665"/>
          </a:xfrm>
        </p:grpSpPr>
        <p:pic>
          <p:nvPicPr>
            <p:cNvPr id="52" name="Picture 23">
              <a:extLst>
                <a:ext uri="{FF2B5EF4-FFF2-40B4-BE49-F238E27FC236}">
                  <a16:creationId xmlns:a16="http://schemas.microsoft.com/office/drawing/2014/main" id="{AF44511D-5424-4DB9-9C1A-F1CBD580F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3" name="TextBox 24">
              <a:extLst>
                <a:ext uri="{FF2B5EF4-FFF2-40B4-BE49-F238E27FC236}">
                  <a16:creationId xmlns:a16="http://schemas.microsoft.com/office/drawing/2014/main" id="{BE7783A3-4694-452B-8A04-92246D058D26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3FA63A37-C711-4973-A8F0-3889B0DB4E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9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01C5D780-E43D-421F-92EF-43B449E2F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-6783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93460" y="1341521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90603" y="1797157"/>
            <a:ext cx="3405714" cy="981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Recursos Humanos.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90846" y="1879965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FII-DIGECOG-RH-014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accidentes de trabajo y enfermedades profesionales reportados al IDOPPRIL. 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307676" y="2834167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FII-DIGECOG-RH-012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accidentes de trabajo y enfermedades profesionales reportados al IDOPPRIL.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292732" y="3636717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actividades de promoción y prevención en la salud efectuadas, procurando la igualdad de género.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5295E29C-4CF3-4F40-9687-7AB901005EC1}"/>
              </a:ext>
            </a:extLst>
          </p:cNvPr>
          <p:cNvSpPr txBox="1"/>
          <p:nvPr/>
        </p:nvSpPr>
        <p:spPr>
          <a:xfrm>
            <a:off x="4307675" y="4509643"/>
            <a:ext cx="7054165" cy="51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D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reportes de enfermedades epidemiológicas remitidos a la DIEPI. </a:t>
            </a:r>
            <a:endParaRPr lang="es-E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8">
            <a:extLst>
              <a:ext uri="{FF2B5EF4-FFF2-40B4-BE49-F238E27FC236}">
                <a16:creationId xmlns:a16="http://schemas.microsoft.com/office/drawing/2014/main" id="{BC871756-0EF4-4AB9-8138-887D37D4662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3338C8C2-42C5-4A25-93E1-2775F0C561A8}"/>
              </a:ext>
            </a:extLst>
          </p:cNvPr>
          <p:cNvGrpSpPr/>
          <p:nvPr/>
        </p:nvGrpSpPr>
        <p:grpSpPr>
          <a:xfrm>
            <a:off x="3581813" y="1836980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CA3A2463-8CBE-41BB-9248-67A9B8B73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1D577760-87CC-404E-B375-B7B8F3F9019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A4085A49-6A4D-42E7-A362-DC903D0488FD}"/>
              </a:ext>
            </a:extLst>
          </p:cNvPr>
          <p:cNvGrpSpPr/>
          <p:nvPr/>
        </p:nvGrpSpPr>
        <p:grpSpPr>
          <a:xfrm>
            <a:off x="3586223" y="2770078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91BCE451-43D1-440D-B7CF-4A5CF7FD2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59CF9F4E-6244-433D-B8B7-82D986CE4FB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29206697-F9BF-458F-965C-7B8D4EE2EF29}"/>
              </a:ext>
            </a:extLst>
          </p:cNvPr>
          <p:cNvGrpSpPr/>
          <p:nvPr/>
        </p:nvGrpSpPr>
        <p:grpSpPr>
          <a:xfrm>
            <a:off x="3588430" y="3570625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4182726B-81B3-4779-A59E-6D579FCF4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8AF71A3A-B2FA-46AE-B181-EC63B797921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15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0417D113-530C-47D8-9100-B1C47D0D05E2}"/>
              </a:ext>
            </a:extLst>
          </p:cNvPr>
          <p:cNvGrpSpPr/>
          <p:nvPr/>
        </p:nvGrpSpPr>
        <p:grpSpPr>
          <a:xfrm>
            <a:off x="3588430" y="4452877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DAC83C3E-7B0E-4216-8E6A-BF4021A292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B8955CDB-B02C-4D12-B52F-F9A23338721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53%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05C281B1-EE68-4B23-8283-F1FD712649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14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4918A7B9-B91B-4F57-86F9-DE223C413C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326078" y="1326049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57942" y="2019993"/>
            <a:ext cx="332679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Recursos Humanos.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64429" y="2204279"/>
            <a:ext cx="738285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FII-DIGECOG-RH-017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indicadores de gestión actualizados. 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E94D8D1D-EA45-4772-9AAD-1433A9F4170B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21" name="Group 22">
            <a:extLst>
              <a:ext uri="{FF2B5EF4-FFF2-40B4-BE49-F238E27FC236}">
                <a16:creationId xmlns:a16="http://schemas.microsoft.com/office/drawing/2014/main" id="{AEE2F755-82C3-457B-A9C7-E084FFB0A28A}"/>
              </a:ext>
            </a:extLst>
          </p:cNvPr>
          <p:cNvGrpSpPr/>
          <p:nvPr/>
        </p:nvGrpSpPr>
        <p:grpSpPr>
          <a:xfrm>
            <a:off x="3547321" y="2147513"/>
            <a:ext cx="654524" cy="652139"/>
            <a:chOff x="-853920" y="161983"/>
            <a:chExt cx="1436665" cy="1436665"/>
          </a:xfrm>
        </p:grpSpPr>
        <p:pic>
          <p:nvPicPr>
            <p:cNvPr id="25" name="Picture 23">
              <a:extLst>
                <a:ext uri="{FF2B5EF4-FFF2-40B4-BE49-F238E27FC236}">
                  <a16:creationId xmlns:a16="http://schemas.microsoft.com/office/drawing/2014/main" id="{0129C430-6832-43BF-B256-FD3330BCC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26" name="TextBox 24">
              <a:extLst>
                <a:ext uri="{FF2B5EF4-FFF2-40B4-BE49-F238E27FC236}">
                  <a16:creationId xmlns:a16="http://schemas.microsoft.com/office/drawing/2014/main" id="{424A6265-C2FF-414D-8601-61FA4B7BE56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0250ECC6-FC3B-4C0C-8325-2D8F9DF6A6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33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3016050" y="527970"/>
            <a:ext cx="6159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Operativo Anual 2025</a:t>
            </a:r>
          </a:p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Monitoreo Primer Trimestre</a:t>
            </a:r>
            <a:r>
              <a:rPr lang="es-MX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s-D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A035F7C-FCB0-44AC-8ED7-C57ACFC0DFCF}"/>
              </a:ext>
            </a:extLst>
          </p:cNvPr>
          <p:cNvSpPr txBox="1"/>
          <p:nvPr/>
        </p:nvSpPr>
        <p:spPr>
          <a:xfrm>
            <a:off x="1475464" y="1656576"/>
            <a:ext cx="924107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Durante 1er. trimestre 2025, la Digecog presenta resultados satisfactorios en la ejecución de todas las actividades e indicadores definidos en el Plan Operativo Anual, presentando un cumplimiento general de 99% de efectividad institucional.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Fueron monitoreados un total de 49 indicadores y 240 actividades distribuidos en las 10 áreas de la institución.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Dos (02) departamentos presentaron actividades pendientes de realizar y se les estará dando seguimiento para completar las evidencias de la ejecución.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Estos resultados muestran la transparencia y responsabilidad con la que las Direcciones y Departamentos han asumido los diferentes compromisos plasmados en los POA.</a:t>
            </a:r>
            <a:endParaRPr lang="es-US" sz="16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strike="sngStrike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6378A6-8E8F-4B70-BE02-73539D308F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1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5">
            <a:extLst>
              <a:ext uri="{FF2B5EF4-FFF2-40B4-BE49-F238E27FC236}">
                <a16:creationId xmlns:a16="http://schemas.microsoft.com/office/drawing/2014/main" id="{05E14465-C5D2-4866-8E4D-207658652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29770" y="2774954"/>
            <a:ext cx="587575" cy="54606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7CA95E63-1E37-4753-AED2-4BF5824345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76037" y="135032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1589" y="1875413"/>
            <a:ext cx="341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Planificación y Desarrollo.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1D0EC91-389F-44E0-B17A-F6649911C290}"/>
              </a:ext>
            </a:extLst>
          </p:cNvPr>
          <p:cNvSpPr txBox="1"/>
          <p:nvPr/>
        </p:nvSpPr>
        <p:spPr>
          <a:xfrm>
            <a:off x="2326077" y="868021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8F0C3A3-2B90-4E2D-AF5A-2754E9A1E3DC}"/>
              </a:ext>
            </a:extLst>
          </p:cNvPr>
          <p:cNvGrpSpPr/>
          <p:nvPr/>
        </p:nvGrpSpPr>
        <p:grpSpPr>
          <a:xfrm>
            <a:off x="3221484" y="1560385"/>
            <a:ext cx="8885602" cy="3724779"/>
            <a:chOff x="3221484" y="1907519"/>
            <a:chExt cx="8885602" cy="3724779"/>
          </a:xfrm>
        </p:grpSpPr>
        <p:sp>
          <p:nvSpPr>
            <p:cNvPr id="17" name="TextBox 17"/>
            <p:cNvSpPr txBox="1"/>
            <p:nvPr/>
          </p:nvSpPr>
          <p:spPr>
            <a:xfrm>
              <a:off x="3950487" y="1964285"/>
              <a:ext cx="7842173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FII-DIGECOG-PD-001</a:t>
              </a:r>
              <a:r>
                <a:rPr lang="es-E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Índice de satisfacción y experiencia de usuario externo identificado y analizado por género.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950487" y="2731022"/>
              <a:ext cx="8139653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FII-DIGECOG-PD-002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Índice de satisfacción y experiencia de usuario interno identificado y analizado por género. </a:t>
              </a:r>
              <a:endPara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950487" y="3548781"/>
              <a:ext cx="8156599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FII-DIGECOG-PD-005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Índice general de Cumplimiento PEI, POA y PACC. </a:t>
              </a:r>
              <a:endPara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950487" y="4230050"/>
              <a:ext cx="8136418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FII-DIGECOG-PD-006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cumplimiento del Plan de Innovación .</a:t>
              </a:r>
              <a:endPara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950487" y="5093689"/>
              <a:ext cx="7763515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FII-DIGECOG-PD-007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cumplimiento del programa de auditorías interna. .</a:t>
              </a:r>
            </a:p>
          </p:txBody>
        </p:sp>
        <p:grpSp>
          <p:nvGrpSpPr>
            <p:cNvPr id="46" name="Group 22">
              <a:extLst>
                <a:ext uri="{FF2B5EF4-FFF2-40B4-BE49-F238E27FC236}">
                  <a16:creationId xmlns:a16="http://schemas.microsoft.com/office/drawing/2014/main" id="{F73782FC-54BC-4C28-B4D7-5BF35E47FE3B}"/>
                </a:ext>
              </a:extLst>
            </p:cNvPr>
            <p:cNvGrpSpPr/>
            <p:nvPr/>
          </p:nvGrpSpPr>
          <p:grpSpPr>
            <a:xfrm>
              <a:off x="3221484" y="1907519"/>
              <a:ext cx="654524" cy="652139"/>
              <a:chOff x="-853920" y="161983"/>
              <a:chExt cx="1436665" cy="1436665"/>
            </a:xfrm>
          </p:grpSpPr>
          <p:pic>
            <p:nvPicPr>
              <p:cNvPr id="47" name="Picture 23">
                <a:extLst>
                  <a:ext uri="{FF2B5EF4-FFF2-40B4-BE49-F238E27FC236}">
                    <a16:creationId xmlns:a16="http://schemas.microsoft.com/office/drawing/2014/main" id="{45BA76CE-B0BA-4329-881B-479219D046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8" name="TextBox 24">
                <a:extLst>
                  <a:ext uri="{FF2B5EF4-FFF2-40B4-BE49-F238E27FC236}">
                    <a16:creationId xmlns:a16="http://schemas.microsoft.com/office/drawing/2014/main" id="{324EAEB9-4D3C-4D3E-A3FF-330087E6ADC4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95%</a:t>
                </a:r>
              </a:p>
            </p:txBody>
          </p:sp>
        </p:grpSp>
        <p:grpSp>
          <p:nvGrpSpPr>
            <p:cNvPr id="49" name="Group 22">
              <a:extLst>
                <a:ext uri="{FF2B5EF4-FFF2-40B4-BE49-F238E27FC236}">
                  <a16:creationId xmlns:a16="http://schemas.microsoft.com/office/drawing/2014/main" id="{89398402-A3BD-437F-BC1D-464662944837}"/>
                </a:ext>
              </a:extLst>
            </p:cNvPr>
            <p:cNvGrpSpPr/>
            <p:nvPr/>
          </p:nvGrpSpPr>
          <p:grpSpPr>
            <a:xfrm>
              <a:off x="3221484" y="2694465"/>
              <a:ext cx="654524" cy="652139"/>
              <a:chOff x="-853920" y="161983"/>
              <a:chExt cx="1436665" cy="1436665"/>
            </a:xfrm>
          </p:grpSpPr>
          <p:pic>
            <p:nvPicPr>
              <p:cNvPr id="50" name="Picture 23">
                <a:extLst>
                  <a:ext uri="{FF2B5EF4-FFF2-40B4-BE49-F238E27FC236}">
                    <a16:creationId xmlns:a16="http://schemas.microsoft.com/office/drawing/2014/main" id="{661DED49-782E-4018-B965-D6DC9BD77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1" name="TextBox 24">
                <a:extLst>
                  <a:ext uri="{FF2B5EF4-FFF2-40B4-BE49-F238E27FC236}">
                    <a16:creationId xmlns:a16="http://schemas.microsoft.com/office/drawing/2014/main" id="{A5211CD2-E31B-4A48-B99C-92EC15D905AC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89%</a:t>
                </a:r>
              </a:p>
            </p:txBody>
          </p:sp>
        </p:grpSp>
        <p:grpSp>
          <p:nvGrpSpPr>
            <p:cNvPr id="52" name="Group 22">
              <a:extLst>
                <a:ext uri="{FF2B5EF4-FFF2-40B4-BE49-F238E27FC236}">
                  <a16:creationId xmlns:a16="http://schemas.microsoft.com/office/drawing/2014/main" id="{40F906DC-D6E6-4666-94E7-6EF47E1BB531}"/>
                </a:ext>
              </a:extLst>
            </p:cNvPr>
            <p:cNvGrpSpPr/>
            <p:nvPr/>
          </p:nvGrpSpPr>
          <p:grpSpPr>
            <a:xfrm>
              <a:off x="3232990" y="3443839"/>
              <a:ext cx="654524" cy="652139"/>
              <a:chOff x="-853920" y="161983"/>
              <a:chExt cx="1436665" cy="1436665"/>
            </a:xfrm>
          </p:grpSpPr>
          <p:pic>
            <p:nvPicPr>
              <p:cNvPr id="53" name="Picture 23">
                <a:extLst>
                  <a:ext uri="{FF2B5EF4-FFF2-40B4-BE49-F238E27FC236}">
                    <a16:creationId xmlns:a16="http://schemas.microsoft.com/office/drawing/2014/main" id="{82D7C1E2-E861-4680-B703-FF0043372D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4" name="TextBox 24">
                <a:extLst>
                  <a:ext uri="{FF2B5EF4-FFF2-40B4-BE49-F238E27FC236}">
                    <a16:creationId xmlns:a16="http://schemas.microsoft.com/office/drawing/2014/main" id="{188380C9-5DFF-4778-9A5B-84262978D9B0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90%</a:t>
                </a:r>
              </a:p>
            </p:txBody>
          </p:sp>
        </p:grpSp>
        <p:grpSp>
          <p:nvGrpSpPr>
            <p:cNvPr id="55" name="Group 22">
              <a:extLst>
                <a:ext uri="{FF2B5EF4-FFF2-40B4-BE49-F238E27FC236}">
                  <a16:creationId xmlns:a16="http://schemas.microsoft.com/office/drawing/2014/main" id="{50F2AA6B-CECF-4B08-BD77-FE43AB9CC39E}"/>
                </a:ext>
              </a:extLst>
            </p:cNvPr>
            <p:cNvGrpSpPr/>
            <p:nvPr/>
          </p:nvGrpSpPr>
          <p:grpSpPr>
            <a:xfrm>
              <a:off x="3230817" y="4201466"/>
              <a:ext cx="654524" cy="652139"/>
              <a:chOff x="-853920" y="161983"/>
              <a:chExt cx="1436665" cy="1436665"/>
            </a:xfrm>
          </p:grpSpPr>
          <p:pic>
            <p:nvPicPr>
              <p:cNvPr id="56" name="Picture 23">
                <a:extLst>
                  <a:ext uri="{FF2B5EF4-FFF2-40B4-BE49-F238E27FC236}">
                    <a16:creationId xmlns:a16="http://schemas.microsoft.com/office/drawing/2014/main" id="{BAC1A0AC-DE49-4DA7-8F4A-2F2DF4C51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C46C41F4-747E-479C-97EE-A69CE2E6E458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90%</a:t>
                </a:r>
              </a:p>
            </p:txBody>
          </p:sp>
        </p:grpSp>
        <p:grpSp>
          <p:nvGrpSpPr>
            <p:cNvPr id="58" name="Group 22">
              <a:extLst>
                <a:ext uri="{FF2B5EF4-FFF2-40B4-BE49-F238E27FC236}">
                  <a16:creationId xmlns:a16="http://schemas.microsoft.com/office/drawing/2014/main" id="{7423FCDD-3201-4856-8E3E-21AF910EAF29}"/>
                </a:ext>
              </a:extLst>
            </p:cNvPr>
            <p:cNvGrpSpPr/>
            <p:nvPr/>
          </p:nvGrpSpPr>
          <p:grpSpPr>
            <a:xfrm>
              <a:off x="3221484" y="4980159"/>
              <a:ext cx="654524" cy="652139"/>
              <a:chOff x="-853920" y="161983"/>
              <a:chExt cx="1436665" cy="1436665"/>
            </a:xfrm>
          </p:grpSpPr>
          <p:pic>
            <p:nvPicPr>
              <p:cNvPr id="59" name="Picture 23">
                <a:extLst>
                  <a:ext uri="{FF2B5EF4-FFF2-40B4-BE49-F238E27FC236}">
                    <a16:creationId xmlns:a16="http://schemas.microsoft.com/office/drawing/2014/main" id="{C4343DEC-F140-485A-A06C-76521C8EA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60" name="TextBox 24">
                <a:extLst>
                  <a:ext uri="{FF2B5EF4-FFF2-40B4-BE49-F238E27FC236}">
                    <a16:creationId xmlns:a16="http://schemas.microsoft.com/office/drawing/2014/main" id="{36EDC8AB-5897-4B88-B854-6F1B1A3DAD0B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25%</a:t>
                </a:r>
              </a:p>
            </p:txBody>
          </p:sp>
        </p:grpSp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255FA3CD-7B82-4D30-9FC2-7C050AF953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1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20EB2F11-94B4-40D6-9AB6-19233A37E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56671" y="104977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34" name="TextBox 38">
            <a:extLst>
              <a:ext uri="{FF2B5EF4-FFF2-40B4-BE49-F238E27FC236}">
                <a16:creationId xmlns:a16="http://schemas.microsoft.com/office/drawing/2014/main" id="{BCA5DB0B-9AA3-4BE8-9A87-3832C243409A}"/>
              </a:ext>
            </a:extLst>
          </p:cNvPr>
          <p:cNvSpPr txBox="1"/>
          <p:nvPr/>
        </p:nvSpPr>
        <p:spPr>
          <a:xfrm>
            <a:off x="2326078" y="542645"/>
            <a:ext cx="753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432B584B-411C-484F-8E76-33F45BADDB88}"/>
              </a:ext>
            </a:extLst>
          </p:cNvPr>
          <p:cNvGrpSpPr/>
          <p:nvPr/>
        </p:nvGrpSpPr>
        <p:grpSpPr>
          <a:xfrm>
            <a:off x="31589" y="1223471"/>
            <a:ext cx="12140769" cy="4149423"/>
            <a:chOff x="31589" y="1621411"/>
            <a:chExt cx="12140769" cy="4149423"/>
          </a:xfrm>
        </p:grpSpPr>
        <p:sp>
          <p:nvSpPr>
            <p:cNvPr id="17" name="TextBox 17"/>
            <p:cNvSpPr txBox="1"/>
            <p:nvPr/>
          </p:nvSpPr>
          <p:spPr>
            <a:xfrm>
              <a:off x="4249182" y="1848808"/>
              <a:ext cx="7904864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FII-DIGECOG-PD-011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implementación del modelo CAF. </a:t>
              </a:r>
              <a:r>
                <a:rPr lang="en-U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2" name="TextBox 17">
              <a:extLst>
                <a:ext uri="{FF2B5EF4-FFF2-40B4-BE49-F238E27FC236}">
                  <a16:creationId xmlns:a16="http://schemas.microsoft.com/office/drawing/2014/main" id="{9EE4E5CC-712C-4CFF-9ABE-096D384D21A9}"/>
                </a:ext>
              </a:extLst>
            </p:cNvPr>
            <p:cNvSpPr txBox="1"/>
            <p:nvPr/>
          </p:nvSpPr>
          <p:spPr>
            <a:xfrm>
              <a:off x="4249183" y="2648057"/>
              <a:ext cx="7875237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FII-DIGECOG-PD-012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cumplimiento de indicadores  de calidad y proceso. </a:t>
              </a:r>
            </a:p>
          </p:txBody>
        </p:sp>
        <p:sp>
          <p:nvSpPr>
            <p:cNvPr id="29" name="TextBox 17">
              <a:extLst>
                <a:ext uri="{FF2B5EF4-FFF2-40B4-BE49-F238E27FC236}">
                  <a16:creationId xmlns:a16="http://schemas.microsoft.com/office/drawing/2014/main" id="{03128D77-CF2C-4329-865C-8CD948910B3D}"/>
                </a:ext>
              </a:extLst>
            </p:cNvPr>
            <p:cNvSpPr txBox="1"/>
            <p:nvPr/>
          </p:nvSpPr>
          <p:spPr>
            <a:xfrm>
              <a:off x="4249182" y="3509655"/>
              <a:ext cx="7893671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FII-DIGECOG-PD-014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Cantidad de informes de rendición de cuentas y avances de la gestión elaborados, en tiempo oportuno. </a:t>
              </a:r>
            </a:p>
          </p:txBody>
        </p:sp>
        <p:sp>
          <p:nvSpPr>
            <p:cNvPr id="33" name="TextBox 17">
              <a:extLst>
                <a:ext uri="{FF2B5EF4-FFF2-40B4-BE49-F238E27FC236}">
                  <a16:creationId xmlns:a16="http://schemas.microsoft.com/office/drawing/2014/main" id="{C4FE68D8-500D-4312-8441-4A4C610F2DBC}"/>
                </a:ext>
              </a:extLst>
            </p:cNvPr>
            <p:cNvSpPr txBox="1"/>
            <p:nvPr/>
          </p:nvSpPr>
          <p:spPr>
            <a:xfrm>
              <a:off x="4249182" y="4378279"/>
              <a:ext cx="7923176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FII-DIGECOG-PD-009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no conformidades solucionadas en tiempo oportuno. </a:t>
              </a:r>
            </a:p>
          </p:txBody>
        </p:sp>
        <p:grpSp>
          <p:nvGrpSpPr>
            <p:cNvPr id="41" name="Group 22">
              <a:extLst>
                <a:ext uri="{FF2B5EF4-FFF2-40B4-BE49-F238E27FC236}">
                  <a16:creationId xmlns:a16="http://schemas.microsoft.com/office/drawing/2014/main" id="{DF27DA72-627F-47BE-ACFC-042EC741DFEC}"/>
                </a:ext>
              </a:extLst>
            </p:cNvPr>
            <p:cNvGrpSpPr/>
            <p:nvPr/>
          </p:nvGrpSpPr>
          <p:grpSpPr>
            <a:xfrm>
              <a:off x="3483526" y="1757709"/>
              <a:ext cx="654524" cy="652139"/>
              <a:chOff x="-853920" y="161983"/>
              <a:chExt cx="1436665" cy="1436665"/>
            </a:xfrm>
          </p:grpSpPr>
          <p:pic>
            <p:nvPicPr>
              <p:cNvPr id="42" name="Picture 23">
                <a:extLst>
                  <a:ext uri="{FF2B5EF4-FFF2-40B4-BE49-F238E27FC236}">
                    <a16:creationId xmlns:a16="http://schemas.microsoft.com/office/drawing/2014/main" id="{0F7853DE-678B-4763-8C08-0CBC804099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3E85213C-D9A9-48F7-9545-8920CDDB1DB3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90%</a:t>
                </a:r>
              </a:p>
            </p:txBody>
          </p:sp>
        </p:grpSp>
        <p:grpSp>
          <p:nvGrpSpPr>
            <p:cNvPr id="44" name="Group 22">
              <a:extLst>
                <a:ext uri="{FF2B5EF4-FFF2-40B4-BE49-F238E27FC236}">
                  <a16:creationId xmlns:a16="http://schemas.microsoft.com/office/drawing/2014/main" id="{33B3F81D-CC18-41D7-BCD7-1403164AAE62}"/>
                </a:ext>
              </a:extLst>
            </p:cNvPr>
            <p:cNvGrpSpPr/>
            <p:nvPr/>
          </p:nvGrpSpPr>
          <p:grpSpPr>
            <a:xfrm>
              <a:off x="3483526" y="2558650"/>
              <a:ext cx="654524" cy="652139"/>
              <a:chOff x="-853920" y="161983"/>
              <a:chExt cx="1436665" cy="1436665"/>
            </a:xfrm>
          </p:grpSpPr>
          <p:pic>
            <p:nvPicPr>
              <p:cNvPr id="45" name="Picture 23">
                <a:extLst>
                  <a:ext uri="{FF2B5EF4-FFF2-40B4-BE49-F238E27FC236}">
                    <a16:creationId xmlns:a16="http://schemas.microsoft.com/office/drawing/2014/main" id="{FB6662CA-5C13-4649-B623-D06E3FC6B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6" name="TextBox 24">
                <a:extLst>
                  <a:ext uri="{FF2B5EF4-FFF2-40B4-BE49-F238E27FC236}">
                    <a16:creationId xmlns:a16="http://schemas.microsoft.com/office/drawing/2014/main" id="{F362BAD0-C4A3-489A-B918-D14ADF7CF97D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95%</a:t>
                </a:r>
              </a:p>
            </p:txBody>
          </p:sp>
        </p:grpSp>
        <p:grpSp>
          <p:nvGrpSpPr>
            <p:cNvPr id="47" name="Group 22">
              <a:extLst>
                <a:ext uri="{FF2B5EF4-FFF2-40B4-BE49-F238E27FC236}">
                  <a16:creationId xmlns:a16="http://schemas.microsoft.com/office/drawing/2014/main" id="{E4A66742-9B05-4135-8310-39AB34AA33EF}"/>
                </a:ext>
              </a:extLst>
            </p:cNvPr>
            <p:cNvGrpSpPr/>
            <p:nvPr/>
          </p:nvGrpSpPr>
          <p:grpSpPr>
            <a:xfrm>
              <a:off x="3483526" y="3425245"/>
              <a:ext cx="654524" cy="652139"/>
              <a:chOff x="-853920" y="161983"/>
              <a:chExt cx="1436665" cy="1436665"/>
            </a:xfrm>
          </p:grpSpPr>
          <p:pic>
            <p:nvPicPr>
              <p:cNvPr id="48" name="Picture 23">
                <a:extLst>
                  <a:ext uri="{FF2B5EF4-FFF2-40B4-BE49-F238E27FC236}">
                    <a16:creationId xmlns:a16="http://schemas.microsoft.com/office/drawing/2014/main" id="{A883A619-F2D9-4799-B177-94C7997AEB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9" name="TextBox 24">
                <a:extLst>
                  <a:ext uri="{FF2B5EF4-FFF2-40B4-BE49-F238E27FC236}">
                    <a16:creationId xmlns:a16="http://schemas.microsoft.com/office/drawing/2014/main" id="{6822B6CB-AA4C-4D74-BE91-71E79B723472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36%</a:t>
                </a:r>
              </a:p>
            </p:txBody>
          </p:sp>
        </p:grp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0352ED85-7610-4DDE-9E4A-173C7DA8CD62}"/>
                </a:ext>
              </a:extLst>
            </p:cNvPr>
            <p:cNvGrpSpPr/>
            <p:nvPr/>
          </p:nvGrpSpPr>
          <p:grpSpPr>
            <a:xfrm>
              <a:off x="3483526" y="4285533"/>
              <a:ext cx="654524" cy="652139"/>
              <a:chOff x="-853920" y="161983"/>
              <a:chExt cx="1436665" cy="1436665"/>
            </a:xfrm>
          </p:grpSpPr>
          <p:pic>
            <p:nvPicPr>
              <p:cNvPr id="54" name="Picture 23">
                <a:extLst>
                  <a:ext uri="{FF2B5EF4-FFF2-40B4-BE49-F238E27FC236}">
                    <a16:creationId xmlns:a16="http://schemas.microsoft.com/office/drawing/2014/main" id="{BE3743C1-9966-4E86-8F32-4A7D4D5FA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5" name="TextBox 24">
                <a:extLst>
                  <a:ext uri="{FF2B5EF4-FFF2-40B4-BE49-F238E27FC236}">
                    <a16:creationId xmlns:a16="http://schemas.microsoft.com/office/drawing/2014/main" id="{49CB2BEF-2936-449E-885F-852996E30B46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80%</a:t>
                </a:r>
              </a:p>
            </p:txBody>
          </p:sp>
        </p:grpSp>
        <p:grpSp>
          <p:nvGrpSpPr>
            <p:cNvPr id="30" name="Group 22">
              <a:extLst>
                <a:ext uri="{FF2B5EF4-FFF2-40B4-BE49-F238E27FC236}">
                  <a16:creationId xmlns:a16="http://schemas.microsoft.com/office/drawing/2014/main" id="{C8379CA4-C0D8-4B88-88A0-01B45DF05F30}"/>
                </a:ext>
              </a:extLst>
            </p:cNvPr>
            <p:cNvGrpSpPr/>
            <p:nvPr/>
          </p:nvGrpSpPr>
          <p:grpSpPr>
            <a:xfrm>
              <a:off x="3483526" y="5118695"/>
              <a:ext cx="654524" cy="652139"/>
              <a:chOff x="-853920" y="161983"/>
              <a:chExt cx="1436665" cy="1436665"/>
            </a:xfrm>
          </p:grpSpPr>
          <p:pic>
            <p:nvPicPr>
              <p:cNvPr id="31" name="Picture 23">
                <a:extLst>
                  <a:ext uri="{FF2B5EF4-FFF2-40B4-BE49-F238E27FC236}">
                    <a16:creationId xmlns:a16="http://schemas.microsoft.com/office/drawing/2014/main" id="{21B79072-54F8-46B0-97C6-893E20336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32" name="TextBox 24">
                <a:extLst>
                  <a:ext uri="{FF2B5EF4-FFF2-40B4-BE49-F238E27FC236}">
                    <a16:creationId xmlns:a16="http://schemas.microsoft.com/office/drawing/2014/main" id="{706E90E8-E09B-428D-89C3-ACB4211A63AC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95%</a:t>
                </a:r>
              </a:p>
            </p:txBody>
          </p:sp>
        </p:grpSp>
        <p:sp>
          <p:nvSpPr>
            <p:cNvPr id="38" name="TextBox 17">
              <a:extLst>
                <a:ext uri="{FF2B5EF4-FFF2-40B4-BE49-F238E27FC236}">
                  <a16:creationId xmlns:a16="http://schemas.microsoft.com/office/drawing/2014/main" id="{96A12BFC-FDC9-4CF5-B438-FB7D42BAFA07}"/>
                </a:ext>
              </a:extLst>
            </p:cNvPr>
            <p:cNvSpPr txBox="1"/>
            <p:nvPr/>
          </p:nvSpPr>
          <p:spPr>
            <a:xfrm>
              <a:off x="4249182" y="5089546"/>
              <a:ext cx="7480566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FII-DIGECOG-PD-015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cumplimiento del Índice de Control Interno.</a:t>
              </a: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01C7E3B1-3468-4C98-84EC-E890F298D77C}"/>
                </a:ext>
              </a:extLst>
            </p:cNvPr>
            <p:cNvSpPr txBox="1"/>
            <p:nvPr/>
          </p:nvSpPr>
          <p:spPr>
            <a:xfrm>
              <a:off x="31589" y="1621411"/>
              <a:ext cx="34110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DO"/>
              </a:defPPr>
              <a:lvl1pPr algn="ctr">
                <a:defRPr sz="28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Departamento de Planificación y Desarrollo.</a:t>
              </a:r>
            </a:p>
          </p:txBody>
        </p:sp>
      </p:grpSp>
      <p:pic>
        <p:nvPicPr>
          <p:cNvPr id="40" name="Imagen 39">
            <a:extLst>
              <a:ext uri="{FF2B5EF4-FFF2-40B4-BE49-F238E27FC236}">
                <a16:creationId xmlns:a16="http://schemas.microsoft.com/office/drawing/2014/main" id="{8F143EB4-A20F-4EA0-94B3-649F0500C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4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8A47BB6A-CE2F-4357-B676-02F7B0325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95776" y="1034266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45" name="TextBox 38">
            <a:extLst>
              <a:ext uri="{FF2B5EF4-FFF2-40B4-BE49-F238E27FC236}">
                <a16:creationId xmlns:a16="http://schemas.microsoft.com/office/drawing/2014/main" id="{47909E54-3355-41EC-9E4D-DC8C62C89E59}"/>
              </a:ext>
            </a:extLst>
          </p:cNvPr>
          <p:cNvSpPr txBox="1"/>
          <p:nvPr/>
        </p:nvSpPr>
        <p:spPr>
          <a:xfrm>
            <a:off x="2259576" y="485738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8A3F5A-195C-462B-B33D-EAF17EFCE552}"/>
              </a:ext>
            </a:extLst>
          </p:cNvPr>
          <p:cNvGrpSpPr/>
          <p:nvPr/>
        </p:nvGrpSpPr>
        <p:grpSpPr>
          <a:xfrm>
            <a:off x="349136" y="1152534"/>
            <a:ext cx="11554720" cy="3503774"/>
            <a:chOff x="349136" y="1152534"/>
            <a:chExt cx="11554720" cy="3503774"/>
          </a:xfrm>
        </p:grpSpPr>
        <p:sp>
          <p:nvSpPr>
            <p:cNvPr id="15" name="TextBox 15"/>
            <p:cNvSpPr txBox="1"/>
            <p:nvPr/>
          </p:nvSpPr>
          <p:spPr>
            <a:xfrm>
              <a:off x="349136" y="1152534"/>
              <a:ext cx="3157184" cy="1500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DO"/>
              </a:defPPr>
              <a:lvl1pPr algn="ctr">
                <a:defRPr sz="28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dirty="0"/>
                <a:t>Departamento Administrativo Financiero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010003" y="1379106"/>
              <a:ext cx="7893853" cy="511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FII-DIGECOG-AF-002</a:t>
              </a:r>
              <a:r>
                <a:rPr lang="es-ES" sz="146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DO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Índice de SISCOMPRAS.</a:t>
              </a:r>
              <a:endPara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010003" y="2110865"/>
              <a:ext cx="6642202" cy="7766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FII-DIGECOG-AF-003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satisfacción del personal interno con la calidad de los servicios brindados por el Departamento Administrativo Financiero. </a:t>
              </a:r>
              <a:endPara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010003" y="3111928"/>
              <a:ext cx="6846419" cy="10772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FII-DIGECOG-AF-004</a:t>
              </a:r>
              <a:r>
                <a:rPr lang="es-ES" sz="146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ejecución del cronograma del Plan de Mantenimiento de la Planta Física, Vehículos, Equipos y Servicios de Mayordomía 2025. 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endPara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17"/>
            <p:cNvSpPr txBox="1"/>
            <p:nvPr/>
          </p:nvSpPr>
          <p:spPr>
            <a:xfrm>
              <a:off x="4010003" y="4060935"/>
              <a:ext cx="7759200" cy="5153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FII-DIGECOG-AF-005</a:t>
              </a:r>
            </a:p>
            <a:p>
              <a:pPr>
                <a:lnSpc>
                  <a:spcPts val="2053"/>
                </a:lnSpc>
                <a:spcBef>
                  <a:spcPct val="0"/>
                </a:spcBef>
              </a:pPr>
              <a:r>
                <a:rPr lang="es-ES" sz="1466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2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Porcentaje de avance del plan de gestión documental y digitalización. </a:t>
              </a:r>
            </a:p>
          </p:txBody>
        </p:sp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id="{D0CA3C48-8EA6-4547-938B-62D0742B2BC1}"/>
                </a:ext>
              </a:extLst>
            </p:cNvPr>
            <p:cNvGrpSpPr/>
            <p:nvPr/>
          </p:nvGrpSpPr>
          <p:grpSpPr>
            <a:xfrm>
              <a:off x="3274168" y="1322341"/>
              <a:ext cx="654524" cy="652139"/>
              <a:chOff x="-853920" y="161983"/>
              <a:chExt cx="1436665" cy="1436665"/>
            </a:xfrm>
          </p:grpSpPr>
          <p:pic>
            <p:nvPicPr>
              <p:cNvPr id="44" name="Picture 23">
                <a:extLst>
                  <a:ext uri="{FF2B5EF4-FFF2-40B4-BE49-F238E27FC236}">
                    <a16:creationId xmlns:a16="http://schemas.microsoft.com/office/drawing/2014/main" id="{9EAEAA71-366A-46A8-90C2-2B8756D9D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6" name="TextBox 24">
                <a:extLst>
                  <a:ext uri="{FF2B5EF4-FFF2-40B4-BE49-F238E27FC236}">
                    <a16:creationId xmlns:a16="http://schemas.microsoft.com/office/drawing/2014/main" id="{61DBBA67-9D56-4394-A81D-570CF7A3D56C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92%</a:t>
                </a:r>
              </a:p>
            </p:txBody>
          </p:sp>
        </p:grpSp>
        <p:grpSp>
          <p:nvGrpSpPr>
            <p:cNvPr id="47" name="Group 22">
              <a:extLst>
                <a:ext uri="{FF2B5EF4-FFF2-40B4-BE49-F238E27FC236}">
                  <a16:creationId xmlns:a16="http://schemas.microsoft.com/office/drawing/2014/main" id="{AFDF0BF7-ACA1-4E78-94D8-D4977A519A7E}"/>
                </a:ext>
              </a:extLst>
            </p:cNvPr>
            <p:cNvGrpSpPr/>
            <p:nvPr/>
          </p:nvGrpSpPr>
          <p:grpSpPr>
            <a:xfrm>
              <a:off x="3277224" y="2113091"/>
              <a:ext cx="654524" cy="652139"/>
              <a:chOff x="-853920" y="161983"/>
              <a:chExt cx="1436665" cy="1436665"/>
            </a:xfrm>
          </p:grpSpPr>
          <p:pic>
            <p:nvPicPr>
              <p:cNvPr id="48" name="Picture 23">
                <a:extLst>
                  <a:ext uri="{FF2B5EF4-FFF2-40B4-BE49-F238E27FC236}">
                    <a16:creationId xmlns:a16="http://schemas.microsoft.com/office/drawing/2014/main" id="{24DEF87C-A131-41B1-A710-70422EF300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49" name="TextBox 24">
                <a:extLst>
                  <a:ext uri="{FF2B5EF4-FFF2-40B4-BE49-F238E27FC236}">
                    <a16:creationId xmlns:a16="http://schemas.microsoft.com/office/drawing/2014/main" id="{0111F86B-B801-499E-AAA8-1BE93C5E1E60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91%</a:t>
                </a:r>
              </a:p>
            </p:txBody>
          </p:sp>
        </p:grpSp>
        <p:grpSp>
          <p:nvGrpSpPr>
            <p:cNvPr id="50" name="Group 22">
              <a:extLst>
                <a:ext uri="{FF2B5EF4-FFF2-40B4-BE49-F238E27FC236}">
                  <a16:creationId xmlns:a16="http://schemas.microsoft.com/office/drawing/2014/main" id="{DB3B1774-BF5B-4C73-B66F-3D0FE246D245}"/>
                </a:ext>
              </a:extLst>
            </p:cNvPr>
            <p:cNvGrpSpPr/>
            <p:nvPr/>
          </p:nvGrpSpPr>
          <p:grpSpPr>
            <a:xfrm>
              <a:off x="3274168" y="3099571"/>
              <a:ext cx="654524" cy="652139"/>
              <a:chOff x="-853920" y="161983"/>
              <a:chExt cx="1436665" cy="1436665"/>
            </a:xfrm>
          </p:grpSpPr>
          <p:pic>
            <p:nvPicPr>
              <p:cNvPr id="51" name="Picture 23">
                <a:extLst>
                  <a:ext uri="{FF2B5EF4-FFF2-40B4-BE49-F238E27FC236}">
                    <a16:creationId xmlns:a16="http://schemas.microsoft.com/office/drawing/2014/main" id="{D4F937AD-8E9A-4BF3-8B0A-0DAD23A853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2" name="TextBox 24">
                <a:extLst>
                  <a:ext uri="{FF2B5EF4-FFF2-40B4-BE49-F238E27FC236}">
                    <a16:creationId xmlns:a16="http://schemas.microsoft.com/office/drawing/2014/main" id="{693EE8C3-CD67-4891-91DC-CFA1FBAF0253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25%</a:t>
                </a:r>
              </a:p>
            </p:txBody>
          </p:sp>
        </p:grpSp>
        <p:grpSp>
          <p:nvGrpSpPr>
            <p:cNvPr id="53" name="Group 22">
              <a:extLst>
                <a:ext uri="{FF2B5EF4-FFF2-40B4-BE49-F238E27FC236}">
                  <a16:creationId xmlns:a16="http://schemas.microsoft.com/office/drawing/2014/main" id="{8643BD54-1FBF-43E8-B9A3-6427C7B64DE4}"/>
                </a:ext>
              </a:extLst>
            </p:cNvPr>
            <p:cNvGrpSpPr/>
            <p:nvPr/>
          </p:nvGrpSpPr>
          <p:grpSpPr>
            <a:xfrm>
              <a:off x="3276893" y="4004169"/>
              <a:ext cx="654524" cy="652139"/>
              <a:chOff x="-853920" y="161983"/>
              <a:chExt cx="1436665" cy="1436665"/>
            </a:xfrm>
          </p:grpSpPr>
          <p:pic>
            <p:nvPicPr>
              <p:cNvPr id="54" name="Picture 23">
                <a:extLst>
                  <a:ext uri="{FF2B5EF4-FFF2-40B4-BE49-F238E27FC236}">
                    <a16:creationId xmlns:a16="http://schemas.microsoft.com/office/drawing/2014/main" id="{037BF2AC-4EAC-4D38-B19D-9B22CEA8F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853920" y="161983"/>
                <a:ext cx="1436665" cy="1436665"/>
              </a:xfrm>
              <a:prstGeom prst="rect">
                <a:avLst/>
              </a:prstGeom>
            </p:spPr>
          </p:pic>
          <p:sp>
            <p:nvSpPr>
              <p:cNvPr id="55" name="TextBox 24">
                <a:extLst>
                  <a:ext uri="{FF2B5EF4-FFF2-40B4-BE49-F238E27FC236}">
                    <a16:creationId xmlns:a16="http://schemas.microsoft.com/office/drawing/2014/main" id="{127542BC-1FA6-493C-B576-B0C74C24AAD2}"/>
                  </a:ext>
                </a:extLst>
              </p:cNvPr>
              <p:cNvSpPr txBox="1"/>
              <p:nvPr/>
            </p:nvSpPr>
            <p:spPr>
              <a:xfrm>
                <a:off x="-756911" y="393171"/>
                <a:ext cx="1252335" cy="6976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1400" b="1" dirty="0">
                    <a:solidFill>
                      <a:srgbClr val="F4F4F4"/>
                    </a:solidFill>
                    <a:latin typeface="Lovelo Bold"/>
                  </a:rPr>
                  <a:t>25%</a:t>
                </a:r>
              </a:p>
            </p:txBody>
          </p:sp>
        </p:grp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AC376D0A-56D6-4213-88E4-5420551484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0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7A66885F-F123-4DB6-8CF2-0D7427F8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204902" y="135469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89343" y="1984216"/>
            <a:ext cx="31172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Administrativo Financiero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25833" y="1957840"/>
            <a:ext cx="7072111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FII-DIGECOG-AF-006</a:t>
            </a:r>
            <a:r>
              <a:rPr lang="es-ES" sz="146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 la ejecución del presupuesto planificado optimizando los  recursos financieros.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025833" y="2820396"/>
            <a:ext cx="7916647" cy="5119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FII-DIGECOG-AF-007</a:t>
            </a:r>
            <a:r>
              <a:rPr lang="es-ES" sz="146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inventarios de bienes muebles y de consumo realizados.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025833" y="3563944"/>
            <a:ext cx="6763467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FII-DIGECOG-AF-08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informes financieros correspondientes al cierre 2024 y corte 2025, elaborados y remitidos oportunamente.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66CBF28D-7190-4208-AD3C-F79CEB9DBFF4}"/>
              </a:ext>
            </a:extLst>
          </p:cNvPr>
          <p:cNvSpPr txBox="1"/>
          <p:nvPr/>
        </p:nvSpPr>
        <p:spPr>
          <a:xfrm>
            <a:off x="2457371" y="870692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28" name="Group 22">
            <a:extLst>
              <a:ext uri="{FF2B5EF4-FFF2-40B4-BE49-F238E27FC236}">
                <a16:creationId xmlns:a16="http://schemas.microsoft.com/office/drawing/2014/main" id="{77E27DA1-C79E-41A2-A325-76762D4A460A}"/>
              </a:ext>
            </a:extLst>
          </p:cNvPr>
          <p:cNvGrpSpPr/>
          <p:nvPr/>
        </p:nvGrpSpPr>
        <p:grpSpPr>
          <a:xfrm>
            <a:off x="3226970" y="1901729"/>
            <a:ext cx="654524" cy="652139"/>
            <a:chOff x="-853920" y="161983"/>
            <a:chExt cx="1436665" cy="1436665"/>
          </a:xfrm>
        </p:grpSpPr>
        <p:pic>
          <p:nvPicPr>
            <p:cNvPr id="29" name="Picture 23">
              <a:extLst>
                <a:ext uri="{FF2B5EF4-FFF2-40B4-BE49-F238E27FC236}">
                  <a16:creationId xmlns:a16="http://schemas.microsoft.com/office/drawing/2014/main" id="{E6B39D26-E800-4437-B9CC-D2A9D6E84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0" name="TextBox 24">
              <a:extLst>
                <a:ext uri="{FF2B5EF4-FFF2-40B4-BE49-F238E27FC236}">
                  <a16:creationId xmlns:a16="http://schemas.microsoft.com/office/drawing/2014/main" id="{20394458-407A-4138-BE1D-7E33F11F8749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22%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:a16="http://schemas.microsoft.com/office/drawing/2014/main" id="{62383473-5143-41AF-917B-30D7BC4E70E3}"/>
              </a:ext>
            </a:extLst>
          </p:cNvPr>
          <p:cNvGrpSpPr/>
          <p:nvPr/>
        </p:nvGrpSpPr>
        <p:grpSpPr>
          <a:xfrm>
            <a:off x="3226970" y="2813806"/>
            <a:ext cx="654524" cy="652139"/>
            <a:chOff x="-853920" y="161983"/>
            <a:chExt cx="1436665" cy="1436665"/>
          </a:xfrm>
        </p:grpSpPr>
        <p:pic>
          <p:nvPicPr>
            <p:cNvPr id="33" name="Picture 23">
              <a:extLst>
                <a:ext uri="{FF2B5EF4-FFF2-40B4-BE49-F238E27FC236}">
                  <a16:creationId xmlns:a16="http://schemas.microsoft.com/office/drawing/2014/main" id="{6C7B1E1D-0C09-45A1-9A66-144E5B57A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7" name="TextBox 24">
              <a:extLst>
                <a:ext uri="{FF2B5EF4-FFF2-40B4-BE49-F238E27FC236}">
                  <a16:creationId xmlns:a16="http://schemas.microsoft.com/office/drawing/2014/main" id="{EF5C489F-F44D-417F-B4C5-40CACC132D1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73F95AF8-3B73-40AC-AC86-6874F6209348}"/>
              </a:ext>
            </a:extLst>
          </p:cNvPr>
          <p:cNvGrpSpPr/>
          <p:nvPr/>
        </p:nvGrpSpPr>
        <p:grpSpPr>
          <a:xfrm>
            <a:off x="3226970" y="3597756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F2727E8A-6174-4AE0-8125-F0688A32C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0B1279F7-E5D0-4A40-9C8E-CF602DC531D4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:a16="http://schemas.microsoft.com/office/drawing/2014/main" id="{220C337F-1D03-4E38-9DD0-5F6C162C2D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071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D2B4F298-8A83-4FC8-B3D9-51BC083E93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112401" y="12890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-101329" y="1782313"/>
            <a:ext cx="34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Tecnologías de la Información y Comunicación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953057" y="1865033"/>
            <a:ext cx="7466017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FII-DIGECOG-TI-001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del Plan de Mantenimiento de la  Infraestructura TIC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53057" y="2690254"/>
            <a:ext cx="7523800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adquisición, renovación y  actualización de licencias y equipos.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53057" y="3516346"/>
            <a:ext cx="7209901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FII-DIGECOG-TI-003</a:t>
            </a:r>
            <a:r>
              <a:rPr lang="es-ES" sz="14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documentación de la infraestructura de la red realizada..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C3D213-F9A3-404D-B796-99083446E01D}"/>
              </a:ext>
            </a:extLst>
          </p:cNvPr>
          <p:cNvSpPr/>
          <p:nvPr/>
        </p:nvSpPr>
        <p:spPr>
          <a:xfrm>
            <a:off x="3879708" y="4477818"/>
            <a:ext cx="6437772" cy="864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FII-DIGECOG-TI-007</a:t>
            </a: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cumplimento del cronograma de desarrollo de sistemas de información para la automatización de los procesos internos. </a:t>
            </a:r>
          </a:p>
        </p:txBody>
      </p:sp>
      <p:sp>
        <p:nvSpPr>
          <p:cNvPr id="40" name="TextBox 38">
            <a:extLst>
              <a:ext uri="{FF2B5EF4-FFF2-40B4-BE49-F238E27FC236}">
                <a16:creationId xmlns:a16="http://schemas.microsoft.com/office/drawing/2014/main" id="{5E55906F-5AFD-4FDE-A56B-84D2288B83F3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E07C8C79-1AC7-40AC-B1AE-8BD1CD53941A}"/>
              </a:ext>
            </a:extLst>
          </p:cNvPr>
          <p:cNvGrpSpPr/>
          <p:nvPr/>
        </p:nvGrpSpPr>
        <p:grpSpPr>
          <a:xfrm>
            <a:off x="3203268" y="1833918"/>
            <a:ext cx="654524" cy="652139"/>
            <a:chOff x="-853920" y="161983"/>
            <a:chExt cx="1436665" cy="1436665"/>
          </a:xfrm>
        </p:grpSpPr>
        <p:pic>
          <p:nvPicPr>
            <p:cNvPr id="41" name="Picture 23">
              <a:extLst>
                <a:ext uri="{FF2B5EF4-FFF2-40B4-BE49-F238E27FC236}">
                  <a16:creationId xmlns:a16="http://schemas.microsoft.com/office/drawing/2014/main" id="{377378BA-E521-4B81-926B-76A15C3E1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2" name="TextBox 24">
              <a:extLst>
                <a:ext uri="{FF2B5EF4-FFF2-40B4-BE49-F238E27FC236}">
                  <a16:creationId xmlns:a16="http://schemas.microsoft.com/office/drawing/2014/main" id="{0BC07F31-E7E6-4781-B53A-0EA0A4CC825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3" name="Group 22">
            <a:extLst>
              <a:ext uri="{FF2B5EF4-FFF2-40B4-BE49-F238E27FC236}">
                <a16:creationId xmlns:a16="http://schemas.microsoft.com/office/drawing/2014/main" id="{6999D801-4224-4EC2-BA81-551DF29308F9}"/>
              </a:ext>
            </a:extLst>
          </p:cNvPr>
          <p:cNvGrpSpPr/>
          <p:nvPr/>
        </p:nvGrpSpPr>
        <p:grpSpPr>
          <a:xfrm>
            <a:off x="3203481" y="2659138"/>
            <a:ext cx="654524" cy="652139"/>
            <a:chOff x="-853920" y="161983"/>
            <a:chExt cx="1436665" cy="1436665"/>
          </a:xfrm>
        </p:grpSpPr>
        <p:pic>
          <p:nvPicPr>
            <p:cNvPr id="44" name="Picture 23">
              <a:extLst>
                <a:ext uri="{FF2B5EF4-FFF2-40B4-BE49-F238E27FC236}">
                  <a16:creationId xmlns:a16="http://schemas.microsoft.com/office/drawing/2014/main" id="{13CF6104-A5FF-4281-B137-FB6727A7B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5" name="TextBox 24">
              <a:extLst>
                <a:ext uri="{FF2B5EF4-FFF2-40B4-BE49-F238E27FC236}">
                  <a16:creationId xmlns:a16="http://schemas.microsoft.com/office/drawing/2014/main" id="{FD1C67E7-D2D1-4BC4-9E58-D63E7E5B8135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6" name="Group 22">
            <a:extLst>
              <a:ext uri="{FF2B5EF4-FFF2-40B4-BE49-F238E27FC236}">
                <a16:creationId xmlns:a16="http://schemas.microsoft.com/office/drawing/2014/main" id="{911CDA0B-DF7E-4181-AB91-8D81A1230450}"/>
              </a:ext>
            </a:extLst>
          </p:cNvPr>
          <p:cNvGrpSpPr/>
          <p:nvPr/>
        </p:nvGrpSpPr>
        <p:grpSpPr>
          <a:xfrm>
            <a:off x="3203481" y="3461924"/>
            <a:ext cx="654524" cy="652139"/>
            <a:chOff x="-853920" y="161983"/>
            <a:chExt cx="1436665" cy="1436665"/>
          </a:xfrm>
        </p:grpSpPr>
        <p:pic>
          <p:nvPicPr>
            <p:cNvPr id="47" name="Picture 23">
              <a:extLst>
                <a:ext uri="{FF2B5EF4-FFF2-40B4-BE49-F238E27FC236}">
                  <a16:creationId xmlns:a16="http://schemas.microsoft.com/office/drawing/2014/main" id="{43F12D10-B1A6-468C-87BA-D2C5DFE66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8" name="TextBox 24">
              <a:extLst>
                <a:ext uri="{FF2B5EF4-FFF2-40B4-BE49-F238E27FC236}">
                  <a16:creationId xmlns:a16="http://schemas.microsoft.com/office/drawing/2014/main" id="{AD7BC42C-15BF-4295-BB15-30F00204E82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5</a:t>
              </a:r>
            </a:p>
          </p:txBody>
        </p:sp>
      </p:grpSp>
      <p:grpSp>
        <p:nvGrpSpPr>
          <p:cNvPr id="52" name="Group 22">
            <a:extLst>
              <a:ext uri="{FF2B5EF4-FFF2-40B4-BE49-F238E27FC236}">
                <a16:creationId xmlns:a16="http://schemas.microsoft.com/office/drawing/2014/main" id="{9C97DE8F-BEAC-4680-9270-20CA275D5F17}"/>
              </a:ext>
            </a:extLst>
          </p:cNvPr>
          <p:cNvGrpSpPr/>
          <p:nvPr/>
        </p:nvGrpSpPr>
        <p:grpSpPr>
          <a:xfrm>
            <a:off x="3202911" y="4404974"/>
            <a:ext cx="654524" cy="652139"/>
            <a:chOff x="-853920" y="161983"/>
            <a:chExt cx="1436665" cy="1436665"/>
          </a:xfrm>
        </p:grpSpPr>
        <p:pic>
          <p:nvPicPr>
            <p:cNvPr id="53" name="Picture 23">
              <a:extLst>
                <a:ext uri="{FF2B5EF4-FFF2-40B4-BE49-F238E27FC236}">
                  <a16:creationId xmlns:a16="http://schemas.microsoft.com/office/drawing/2014/main" id="{CAF0148F-1E82-4EFB-9D2C-0A209E57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4" name="TextBox 24">
              <a:extLst>
                <a:ext uri="{FF2B5EF4-FFF2-40B4-BE49-F238E27FC236}">
                  <a16:creationId xmlns:a16="http://schemas.microsoft.com/office/drawing/2014/main" id="{90BF8BC9-F0DB-4602-8131-2F0B73425DA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876F37DA-AFA4-4E4C-B230-4C341B4C49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18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D16FA2C4-93D1-42E7-9694-C9BB786DCDC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3C9112C-8660-44DA-8FDA-7596E5F3C7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58" t="24402" r="10487" b="2390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6" name="Picture 8">
              <a:extLst>
                <a:ext uri="{FF2B5EF4-FFF2-40B4-BE49-F238E27FC236}">
                  <a16:creationId xmlns:a16="http://schemas.microsoft.com/office/drawing/2014/main" id="{AC20D6C0-905C-457F-AA73-943AB9C96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737120" y="39470"/>
              <a:ext cx="1094615" cy="666981"/>
            </a:xfrm>
            <a:prstGeom prst="rect">
              <a:avLst/>
            </a:prstGeom>
          </p:spPr>
        </p:pic>
      </p:grpSp>
      <p:sp>
        <p:nvSpPr>
          <p:cNvPr id="2" name="AutoShape 2"/>
          <p:cNvSpPr/>
          <p:nvPr/>
        </p:nvSpPr>
        <p:spPr>
          <a:xfrm>
            <a:off x="1804831" y="125529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908844" y="1665824"/>
            <a:ext cx="7596368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FII-DIGECOG-TI-008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actualizaciones de los sistemas internos.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08844" y="2602103"/>
            <a:ext cx="7379714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FII-DIGECOG-TI-009</a:t>
            </a:r>
            <a:r>
              <a:rPr lang="es-ES" sz="147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asistencia tecnológica brindada interna y externa, realizadas.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3908844" y="3487874"/>
            <a:ext cx="7446606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FII-DIGECOG-TI-010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 de satisfacción de los colaboradores con los servicios TIC, identificado por género. </a:t>
            </a:r>
            <a:endParaRPr lang="en-US" sz="147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FD6DA91-FEE9-41DD-B4A5-4105232FC0E9}"/>
              </a:ext>
            </a:extLst>
          </p:cNvPr>
          <p:cNvSpPr/>
          <p:nvPr/>
        </p:nvSpPr>
        <p:spPr>
          <a:xfrm>
            <a:off x="3841952" y="4329060"/>
            <a:ext cx="6408000" cy="649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FII-DIGECOG-TI-012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revalidación de los perfiles de usuarios en las diferentes plataformas. </a:t>
            </a:r>
            <a:endParaRPr lang="es-D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38">
            <a:extLst>
              <a:ext uri="{FF2B5EF4-FFF2-40B4-BE49-F238E27FC236}">
                <a16:creationId xmlns:a16="http://schemas.microsoft.com/office/drawing/2014/main" id="{B792DA16-BC09-434D-9724-9EAC680A9D67}"/>
              </a:ext>
            </a:extLst>
          </p:cNvPr>
          <p:cNvSpPr txBox="1"/>
          <p:nvPr/>
        </p:nvSpPr>
        <p:spPr>
          <a:xfrm>
            <a:off x="2204902" y="83376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7" name="Group 22">
            <a:extLst>
              <a:ext uri="{FF2B5EF4-FFF2-40B4-BE49-F238E27FC236}">
                <a16:creationId xmlns:a16="http://schemas.microsoft.com/office/drawing/2014/main" id="{35AD5376-2CD2-4213-8AF2-8F2B98248ECB}"/>
              </a:ext>
            </a:extLst>
          </p:cNvPr>
          <p:cNvGrpSpPr/>
          <p:nvPr/>
        </p:nvGrpSpPr>
        <p:grpSpPr>
          <a:xfrm>
            <a:off x="3187428" y="1646144"/>
            <a:ext cx="654524" cy="652139"/>
            <a:chOff x="-853920" y="161983"/>
            <a:chExt cx="1436665" cy="1436665"/>
          </a:xfrm>
        </p:grpSpPr>
        <p:pic>
          <p:nvPicPr>
            <p:cNvPr id="38" name="Picture 23">
              <a:extLst>
                <a:ext uri="{FF2B5EF4-FFF2-40B4-BE49-F238E27FC236}">
                  <a16:creationId xmlns:a16="http://schemas.microsoft.com/office/drawing/2014/main" id="{DECAD26F-F998-4E26-8E29-6C308F470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9" name="TextBox 24">
              <a:extLst>
                <a:ext uri="{FF2B5EF4-FFF2-40B4-BE49-F238E27FC236}">
                  <a16:creationId xmlns:a16="http://schemas.microsoft.com/office/drawing/2014/main" id="{DCD0D21C-774F-4A95-B0BB-D979A5A1EAB8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0" name="Group 22">
            <a:extLst>
              <a:ext uri="{FF2B5EF4-FFF2-40B4-BE49-F238E27FC236}">
                <a16:creationId xmlns:a16="http://schemas.microsoft.com/office/drawing/2014/main" id="{E884C6B4-3AD2-47F7-8097-9354B79F8415}"/>
              </a:ext>
            </a:extLst>
          </p:cNvPr>
          <p:cNvGrpSpPr/>
          <p:nvPr/>
        </p:nvGrpSpPr>
        <p:grpSpPr>
          <a:xfrm>
            <a:off x="3187428" y="2529557"/>
            <a:ext cx="654524" cy="652139"/>
            <a:chOff x="-853920" y="161983"/>
            <a:chExt cx="1436665" cy="1436665"/>
          </a:xfrm>
        </p:grpSpPr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C348BE51-031B-4F0C-8ADD-37AA441D3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D719F573-4828-4E2F-BD6A-0CCCD08BACB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7" name="Group 22">
            <a:extLst>
              <a:ext uri="{FF2B5EF4-FFF2-40B4-BE49-F238E27FC236}">
                <a16:creationId xmlns:a16="http://schemas.microsoft.com/office/drawing/2014/main" id="{97B20DE7-7BAA-4476-A8C0-AA4DD5C81737}"/>
              </a:ext>
            </a:extLst>
          </p:cNvPr>
          <p:cNvGrpSpPr/>
          <p:nvPr/>
        </p:nvGrpSpPr>
        <p:grpSpPr>
          <a:xfrm>
            <a:off x="3187428" y="3406035"/>
            <a:ext cx="654524" cy="652139"/>
            <a:chOff x="-853920" y="161983"/>
            <a:chExt cx="1436665" cy="1436665"/>
          </a:xfrm>
        </p:grpSpPr>
        <p:pic>
          <p:nvPicPr>
            <p:cNvPr id="48" name="Picture 23">
              <a:extLst>
                <a:ext uri="{FF2B5EF4-FFF2-40B4-BE49-F238E27FC236}">
                  <a16:creationId xmlns:a16="http://schemas.microsoft.com/office/drawing/2014/main" id="{FE19B890-9949-4AB6-A051-C676A99BE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6F5CE63E-34BF-4D6E-841C-28D8ACF34845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grpSp>
        <p:nvGrpSpPr>
          <p:cNvPr id="62" name="Group 22">
            <a:extLst>
              <a:ext uri="{FF2B5EF4-FFF2-40B4-BE49-F238E27FC236}">
                <a16:creationId xmlns:a16="http://schemas.microsoft.com/office/drawing/2014/main" id="{FAA53C81-1E14-4F1A-89FE-432863CEFEDA}"/>
              </a:ext>
            </a:extLst>
          </p:cNvPr>
          <p:cNvGrpSpPr/>
          <p:nvPr/>
        </p:nvGrpSpPr>
        <p:grpSpPr>
          <a:xfrm>
            <a:off x="3187428" y="4334685"/>
            <a:ext cx="654524" cy="652139"/>
            <a:chOff x="-853920" y="161983"/>
            <a:chExt cx="1436665" cy="1436665"/>
          </a:xfrm>
        </p:grpSpPr>
        <p:pic>
          <p:nvPicPr>
            <p:cNvPr id="63" name="Picture 23">
              <a:extLst>
                <a:ext uri="{FF2B5EF4-FFF2-40B4-BE49-F238E27FC236}">
                  <a16:creationId xmlns:a16="http://schemas.microsoft.com/office/drawing/2014/main" id="{7AF31D63-63D0-4B0F-95F4-1DC31A3F6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22836FEE-C081-4167-936C-E589EC47672E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0" name="TextBox 14">
            <a:extLst>
              <a:ext uri="{FF2B5EF4-FFF2-40B4-BE49-F238E27FC236}">
                <a16:creationId xmlns:a16="http://schemas.microsoft.com/office/drawing/2014/main" id="{B5B81C59-5892-4B51-9EB3-A905B0D54B77}"/>
              </a:ext>
            </a:extLst>
          </p:cNvPr>
          <p:cNvSpPr txBox="1"/>
          <p:nvPr/>
        </p:nvSpPr>
        <p:spPr>
          <a:xfrm>
            <a:off x="-101329" y="1452111"/>
            <a:ext cx="34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Tecnologías de la Información y Comunicación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63B07A90-5C8E-4197-9E61-A05B0CC9ED1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0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n 35">
            <a:extLst>
              <a:ext uri="{FF2B5EF4-FFF2-40B4-BE49-F238E27FC236}">
                <a16:creationId xmlns:a16="http://schemas.microsoft.com/office/drawing/2014/main" id="{C46A68B6-AAE4-4ED6-B0FE-1B5604C3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93460" y="1326049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3956474" y="1873088"/>
            <a:ext cx="7627657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FII-DIGECOG-TI-013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7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accesos otorgados a la infraestructura TIC.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956474" y="2767301"/>
            <a:ext cx="7518007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FII-DIGECOG-TI-014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respaldo de la información digital de la DIGECOG realizado.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F64A3735-74FB-4864-A814-02CE43333B5D}"/>
              </a:ext>
            </a:extLst>
          </p:cNvPr>
          <p:cNvSpPr txBox="1"/>
          <p:nvPr/>
        </p:nvSpPr>
        <p:spPr>
          <a:xfrm>
            <a:off x="3956474" y="3587520"/>
            <a:ext cx="7238283" cy="556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FII-DIGECOG-TI-015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 Recertificación Nortic.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8">
            <a:extLst>
              <a:ext uri="{FF2B5EF4-FFF2-40B4-BE49-F238E27FC236}">
                <a16:creationId xmlns:a16="http://schemas.microsoft.com/office/drawing/2014/main" id="{BFE26820-57B6-4D4A-A08F-01D42C397D06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F91F7369-E92D-4BAC-B581-354D70CF6065}"/>
              </a:ext>
            </a:extLst>
          </p:cNvPr>
          <p:cNvGrpSpPr/>
          <p:nvPr/>
        </p:nvGrpSpPr>
        <p:grpSpPr>
          <a:xfrm>
            <a:off x="3249864" y="1810854"/>
            <a:ext cx="654524" cy="652139"/>
            <a:chOff x="-853920" y="161983"/>
            <a:chExt cx="1436665" cy="1436665"/>
          </a:xfrm>
        </p:grpSpPr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3B30917C-96E2-4F4F-B62C-7F9A7C770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BABC147C-9FDE-45DB-B4AF-15A3ABB8F90D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5828B936-672F-4751-A52E-D700E841CAA7}"/>
              </a:ext>
            </a:extLst>
          </p:cNvPr>
          <p:cNvGrpSpPr/>
          <p:nvPr/>
        </p:nvGrpSpPr>
        <p:grpSpPr>
          <a:xfrm>
            <a:off x="3213142" y="2705067"/>
            <a:ext cx="654524" cy="652139"/>
            <a:chOff x="-853920" y="161983"/>
            <a:chExt cx="1436665" cy="1436665"/>
          </a:xfrm>
        </p:grpSpPr>
        <p:pic>
          <p:nvPicPr>
            <p:cNvPr id="42" name="Picture 23">
              <a:extLst>
                <a:ext uri="{FF2B5EF4-FFF2-40B4-BE49-F238E27FC236}">
                  <a16:creationId xmlns:a16="http://schemas.microsoft.com/office/drawing/2014/main" id="{765EA40F-8555-4F71-AAB1-A4737BBC0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3" name="TextBox 24">
              <a:extLst>
                <a:ext uri="{FF2B5EF4-FFF2-40B4-BE49-F238E27FC236}">
                  <a16:creationId xmlns:a16="http://schemas.microsoft.com/office/drawing/2014/main" id="{B14CF969-2A6D-42D6-AB66-6EADA869585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53</a:t>
              </a:r>
            </a:p>
          </p:txBody>
        </p:sp>
      </p:grpSp>
      <p:grpSp>
        <p:nvGrpSpPr>
          <p:cNvPr id="44" name="Group 22">
            <a:extLst>
              <a:ext uri="{FF2B5EF4-FFF2-40B4-BE49-F238E27FC236}">
                <a16:creationId xmlns:a16="http://schemas.microsoft.com/office/drawing/2014/main" id="{8DB970CC-5D27-48D9-A41A-F2544DF7E1CC}"/>
              </a:ext>
            </a:extLst>
          </p:cNvPr>
          <p:cNvGrpSpPr/>
          <p:nvPr/>
        </p:nvGrpSpPr>
        <p:grpSpPr>
          <a:xfrm>
            <a:off x="3210082" y="3525286"/>
            <a:ext cx="654524" cy="652139"/>
            <a:chOff x="-853920" y="161983"/>
            <a:chExt cx="1436665" cy="1436665"/>
          </a:xfrm>
        </p:grpSpPr>
        <p:pic>
          <p:nvPicPr>
            <p:cNvPr id="45" name="Picture 23">
              <a:extLst>
                <a:ext uri="{FF2B5EF4-FFF2-40B4-BE49-F238E27FC236}">
                  <a16:creationId xmlns:a16="http://schemas.microsoft.com/office/drawing/2014/main" id="{3C92BB6B-6F02-4CDC-AEBB-36803F635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6" name="TextBox 24">
              <a:extLst>
                <a:ext uri="{FF2B5EF4-FFF2-40B4-BE49-F238E27FC236}">
                  <a16:creationId xmlns:a16="http://schemas.microsoft.com/office/drawing/2014/main" id="{22ECE680-E307-4B0B-9F23-C936A11361E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sp>
        <p:nvSpPr>
          <p:cNvPr id="26" name="TextBox 14">
            <a:extLst>
              <a:ext uri="{FF2B5EF4-FFF2-40B4-BE49-F238E27FC236}">
                <a16:creationId xmlns:a16="http://schemas.microsoft.com/office/drawing/2014/main" id="{F3E9F199-F286-4A0C-95E1-BAD3C4B755FC}"/>
              </a:ext>
            </a:extLst>
          </p:cNvPr>
          <p:cNvSpPr txBox="1"/>
          <p:nvPr/>
        </p:nvSpPr>
        <p:spPr>
          <a:xfrm>
            <a:off x="-101329" y="1782313"/>
            <a:ext cx="34057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Tecnologías de la Información y Comunicación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AD2E88C-4D38-45A9-BAB0-E74F51478E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3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B6602A3D-0584-48B6-989E-87E76C34B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19129" y="129047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-257515" y="1908085"/>
            <a:ext cx="3567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de Comunicación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744664" y="1950515"/>
            <a:ext cx="4320344" cy="1155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FII-DIGECOG-DC-001</a:t>
            </a:r>
          </a:p>
          <a:p>
            <a:r>
              <a:rPr lang="es-E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del plan de comunicación institucional.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3744664" y="2936480"/>
            <a:ext cx="6716992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FII-DIGECOG-DC-003 </a:t>
            </a:r>
          </a:p>
          <a:p>
            <a:r>
              <a:rPr lang="es-E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ejecución del plan de redes sociales según Nortic E-1 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id="{D51C038F-0551-4D39-8BBE-CAD48FA7DD9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sp>
        <p:nvSpPr>
          <p:cNvPr id="22" name="TextBox 12"/>
          <p:cNvSpPr txBox="1"/>
          <p:nvPr/>
        </p:nvSpPr>
        <p:spPr>
          <a:xfrm>
            <a:off x="3744664" y="3809379"/>
            <a:ext cx="6773848" cy="565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7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FII-DIGECOG-DC-004 </a:t>
            </a:r>
          </a:p>
          <a:p>
            <a:r>
              <a:rPr lang="es-E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ejecución del programa responsabilidad social. 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104676" y="3126057"/>
            <a:ext cx="6177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</a:rPr>
              <a:t>85%</a:t>
            </a:r>
          </a:p>
        </p:txBody>
      </p:sp>
      <p:grpSp>
        <p:nvGrpSpPr>
          <p:cNvPr id="33" name="Group 22">
            <a:extLst>
              <a:ext uri="{FF2B5EF4-FFF2-40B4-BE49-F238E27FC236}">
                <a16:creationId xmlns:a16="http://schemas.microsoft.com/office/drawing/2014/main" id="{5048FCE9-3DA1-41ED-8DBE-1B367E36CA2E}"/>
              </a:ext>
            </a:extLst>
          </p:cNvPr>
          <p:cNvGrpSpPr/>
          <p:nvPr/>
        </p:nvGrpSpPr>
        <p:grpSpPr>
          <a:xfrm>
            <a:off x="3052053" y="2003853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F06E1D88-625F-4658-91CF-CBB4E77C1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08DC16B1-5787-4AC7-A2FD-A6C5DB28C060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110C3B13-532E-4ABC-A462-34743B11D13A}"/>
              </a:ext>
            </a:extLst>
          </p:cNvPr>
          <p:cNvGrpSpPr/>
          <p:nvPr/>
        </p:nvGrpSpPr>
        <p:grpSpPr>
          <a:xfrm>
            <a:off x="3052053" y="2892087"/>
            <a:ext cx="654524" cy="652139"/>
            <a:chOff x="-853920" y="161983"/>
            <a:chExt cx="1436665" cy="1436665"/>
          </a:xfrm>
        </p:grpSpPr>
        <p:pic>
          <p:nvPicPr>
            <p:cNvPr id="37" name="Picture 23">
              <a:extLst>
                <a:ext uri="{FF2B5EF4-FFF2-40B4-BE49-F238E27FC236}">
                  <a16:creationId xmlns:a16="http://schemas.microsoft.com/office/drawing/2014/main" id="{F6648336-BC02-441C-8E4D-AD6C1BB4B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8" name="TextBox 24">
              <a:extLst>
                <a:ext uri="{FF2B5EF4-FFF2-40B4-BE49-F238E27FC236}">
                  <a16:creationId xmlns:a16="http://schemas.microsoft.com/office/drawing/2014/main" id="{EC4CD077-BEF2-4AB8-AFAF-1DCDE545FDF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grpSp>
        <p:nvGrpSpPr>
          <p:cNvPr id="39" name="Group 22">
            <a:extLst>
              <a:ext uri="{FF2B5EF4-FFF2-40B4-BE49-F238E27FC236}">
                <a16:creationId xmlns:a16="http://schemas.microsoft.com/office/drawing/2014/main" id="{E61E6003-10C0-4DE5-AD63-31FC78A32E82}"/>
              </a:ext>
            </a:extLst>
          </p:cNvPr>
          <p:cNvGrpSpPr/>
          <p:nvPr/>
        </p:nvGrpSpPr>
        <p:grpSpPr>
          <a:xfrm>
            <a:off x="3052053" y="3768493"/>
            <a:ext cx="654524" cy="652139"/>
            <a:chOff x="-853920" y="161983"/>
            <a:chExt cx="1436665" cy="143666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145FD3C5-2CC6-4FE8-9C23-F6BF85428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549E58C3-D738-4CCB-8C88-F8194B16141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3C9F2951-3C95-4C51-86C2-EF5EB6620B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4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1CBF85A8-4518-4F32-91F7-08263121B0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1996413" y="854103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-183422" y="1002613"/>
            <a:ext cx="3405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Departamento Jurídico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76816" y="1052573"/>
            <a:ext cx="5128573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FII-DIGECOG-DJ-001</a:t>
            </a:r>
            <a:r>
              <a:rPr lang="es-ES" sz="1466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acuerdos interinstitucionales elaborados y monitoreados. 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876816" y="2570296"/>
            <a:ext cx="7950125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FII-DIGECOG-DJ-003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auditorías de cumplimiento legal.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879233" y="3459318"/>
            <a:ext cx="8334145" cy="540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FII-DIGECOG-DJ-006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4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procesos de compras y contrataciones realizados oportunamente.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876816" y="4277668"/>
            <a:ext cx="7992378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FII-DIGECOG-DJ-007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DO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contratos y adendas elaborados, notariados o renovados.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77D2D3E-257E-4BA7-A420-8241126B4DFD}"/>
              </a:ext>
            </a:extLst>
          </p:cNvPr>
          <p:cNvSpPr/>
          <p:nvPr/>
        </p:nvSpPr>
        <p:spPr>
          <a:xfrm>
            <a:off x="3774490" y="1750174"/>
            <a:ext cx="7442971" cy="569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FII-Digecog-DJ-002</a:t>
            </a:r>
          </a:p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avance en la implementación del programa de cumplimiento regulatorio o compliance. </a:t>
            </a:r>
            <a:endParaRPr lang="es-D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:a16="http://schemas.microsoft.com/office/drawing/2014/main" id="{F77A1520-D83F-4FDE-BB44-D5B7F9F550CB}"/>
              </a:ext>
            </a:extLst>
          </p:cNvPr>
          <p:cNvSpPr txBox="1"/>
          <p:nvPr/>
        </p:nvSpPr>
        <p:spPr>
          <a:xfrm>
            <a:off x="2326078" y="407179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42" name="Group 22">
            <a:extLst>
              <a:ext uri="{FF2B5EF4-FFF2-40B4-BE49-F238E27FC236}">
                <a16:creationId xmlns:a16="http://schemas.microsoft.com/office/drawing/2014/main" id="{517CD3CD-45E1-4391-920A-F1700C84D843}"/>
              </a:ext>
            </a:extLst>
          </p:cNvPr>
          <p:cNvGrpSpPr/>
          <p:nvPr/>
        </p:nvGrpSpPr>
        <p:grpSpPr>
          <a:xfrm>
            <a:off x="3156269" y="965544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A7E27D8F-B998-40EB-97D0-84D740DA9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DA1475C-91FF-4FD3-961E-3482FA92BB7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95%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63F8668E-D776-4774-A60A-796D185663EA}"/>
              </a:ext>
            </a:extLst>
          </p:cNvPr>
          <p:cNvGrpSpPr/>
          <p:nvPr/>
        </p:nvGrpSpPr>
        <p:grpSpPr>
          <a:xfrm>
            <a:off x="3156269" y="1722871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CDFF4273-A548-4409-AAEF-8866CE02B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2CE6B3B8-7400-434B-91A4-0EC15AB0269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F08D0588-442B-4610-8519-458BA57E1869}"/>
              </a:ext>
            </a:extLst>
          </p:cNvPr>
          <p:cNvGrpSpPr/>
          <p:nvPr/>
        </p:nvGrpSpPr>
        <p:grpSpPr>
          <a:xfrm>
            <a:off x="3152247" y="2500733"/>
            <a:ext cx="654524" cy="652139"/>
            <a:chOff x="-853920" y="161983"/>
            <a:chExt cx="1436665" cy="1436665"/>
          </a:xfrm>
        </p:grpSpPr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AA834002-721A-4C95-B389-1EF1312C2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5" name="TextBox 24">
              <a:extLst>
                <a:ext uri="{FF2B5EF4-FFF2-40B4-BE49-F238E27FC236}">
                  <a16:creationId xmlns:a16="http://schemas.microsoft.com/office/drawing/2014/main" id="{D3B28A15-A5FA-4634-A687-6084E7600C0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6</a:t>
              </a:r>
            </a:p>
          </p:txBody>
        </p:sp>
      </p:grpSp>
      <p:grpSp>
        <p:nvGrpSpPr>
          <p:cNvPr id="56" name="Group 22">
            <a:extLst>
              <a:ext uri="{FF2B5EF4-FFF2-40B4-BE49-F238E27FC236}">
                <a16:creationId xmlns:a16="http://schemas.microsoft.com/office/drawing/2014/main" id="{77F5E9D1-B564-47D7-9EC9-ECDC46E727EF}"/>
              </a:ext>
            </a:extLst>
          </p:cNvPr>
          <p:cNvGrpSpPr/>
          <p:nvPr/>
        </p:nvGrpSpPr>
        <p:grpSpPr>
          <a:xfrm>
            <a:off x="3160575" y="3363029"/>
            <a:ext cx="654524" cy="652139"/>
            <a:chOff x="-853920" y="161983"/>
            <a:chExt cx="1436665" cy="1436665"/>
          </a:xfrm>
        </p:grpSpPr>
        <p:pic>
          <p:nvPicPr>
            <p:cNvPr id="57" name="Picture 23">
              <a:extLst>
                <a:ext uri="{FF2B5EF4-FFF2-40B4-BE49-F238E27FC236}">
                  <a16:creationId xmlns:a16="http://schemas.microsoft.com/office/drawing/2014/main" id="{6D6AAC7A-FFC3-4B07-BB64-E7E3D33EC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8" name="TextBox 24">
              <a:extLst>
                <a:ext uri="{FF2B5EF4-FFF2-40B4-BE49-F238E27FC236}">
                  <a16:creationId xmlns:a16="http://schemas.microsoft.com/office/drawing/2014/main" id="{566FA14B-B031-485A-BF87-B7882AE42AE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59" name="Group 22">
            <a:extLst>
              <a:ext uri="{FF2B5EF4-FFF2-40B4-BE49-F238E27FC236}">
                <a16:creationId xmlns:a16="http://schemas.microsoft.com/office/drawing/2014/main" id="{EF95011A-F03B-47F2-A6C5-DF9F9D822E56}"/>
              </a:ext>
            </a:extLst>
          </p:cNvPr>
          <p:cNvGrpSpPr/>
          <p:nvPr/>
        </p:nvGrpSpPr>
        <p:grpSpPr>
          <a:xfrm>
            <a:off x="3159748" y="4188256"/>
            <a:ext cx="654524" cy="652139"/>
            <a:chOff x="-853920" y="161983"/>
            <a:chExt cx="1436665" cy="1436665"/>
          </a:xfrm>
        </p:grpSpPr>
        <p:pic>
          <p:nvPicPr>
            <p:cNvPr id="60" name="Picture 23">
              <a:extLst>
                <a:ext uri="{FF2B5EF4-FFF2-40B4-BE49-F238E27FC236}">
                  <a16:creationId xmlns:a16="http://schemas.microsoft.com/office/drawing/2014/main" id="{459549BD-A3C8-466C-A973-BF452A7E5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61" name="TextBox 24">
              <a:extLst>
                <a:ext uri="{FF2B5EF4-FFF2-40B4-BE49-F238E27FC236}">
                  <a16:creationId xmlns:a16="http://schemas.microsoft.com/office/drawing/2014/main" id="{0E5EC7C8-739D-464C-9E15-D930B0E6C32A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0CFA2DCE-A2FE-4FE9-8BE2-2492318DD0C9}"/>
              </a:ext>
            </a:extLst>
          </p:cNvPr>
          <p:cNvGrpSpPr/>
          <p:nvPr/>
        </p:nvGrpSpPr>
        <p:grpSpPr>
          <a:xfrm>
            <a:off x="3222292" y="5006877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53964434-1CDD-4C2A-92B8-752C303B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41E8EEFD-9487-45B1-BB19-EE4BC516D722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6" name="TextBox 17">
            <a:extLst>
              <a:ext uri="{FF2B5EF4-FFF2-40B4-BE49-F238E27FC236}">
                <a16:creationId xmlns:a16="http://schemas.microsoft.com/office/drawing/2014/main" id="{83FEFAEB-5A74-4AB6-8F24-338BBEB8EAB7}"/>
              </a:ext>
            </a:extLst>
          </p:cNvPr>
          <p:cNvSpPr txBox="1"/>
          <p:nvPr/>
        </p:nvSpPr>
        <p:spPr>
          <a:xfrm>
            <a:off x="3963535" y="5094759"/>
            <a:ext cx="7253926" cy="531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FII-DIGECOG-DJ-008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Porcentajes de asesorías y procesos legales en respuesta a requerimientos de las áreas.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8161F551-9838-4FE0-B850-D6CDA756F9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>
            <a:extLst>
              <a:ext uri="{FF2B5EF4-FFF2-40B4-BE49-F238E27FC236}">
                <a16:creationId xmlns:a16="http://schemas.microsoft.com/office/drawing/2014/main" id="{0D62D23F-140D-4708-B170-004EEC3C4F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-8389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134108" y="1323722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481745"/>
            <a:ext cx="3405714" cy="974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Oficina de Acceso </a:t>
            </a:r>
          </a:p>
          <a:p>
            <a:r>
              <a:rPr lang="en-US" dirty="0"/>
              <a:t>a la Información (OAI)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10580" y="1558668"/>
            <a:ext cx="7630632" cy="5582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FII-DIGECOG-OAI-001 </a:t>
            </a:r>
          </a:p>
          <a:p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cumplimiento de programas éticos y de Transparencia Activa Digecog. 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10579" y="2347618"/>
            <a:ext cx="6682938" cy="85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333"/>
              </a:lnSpc>
              <a:spcBef>
                <a:spcPct val="0"/>
              </a:spcBef>
              <a:defRPr sz="1400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FII-DIGECOG-OAI-002</a:t>
            </a:r>
          </a:p>
          <a:p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solicitudes de información pública respondidas según los plazos establecidos en la Ley 200-04. 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510579" y="3355501"/>
            <a:ext cx="668293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 03 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Porciento de quejas, denuncias, reclamaciones y sugerencias recibidas y tramitadas de forma oportuna. .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510580" y="4124043"/>
            <a:ext cx="7481132" cy="520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s-DO"/>
            </a:defPPr>
            <a:lvl1pPr>
              <a:lnSpc>
                <a:spcPts val="2053"/>
              </a:lnSpc>
              <a:spcBef>
                <a:spcPct val="0"/>
              </a:spcBef>
              <a:defRPr sz="1466" b="1">
                <a:solidFill>
                  <a:srgbClr val="000000"/>
                </a:solidFill>
                <a:latin typeface="+mj-lt"/>
              </a:defRPr>
            </a:lvl1pPr>
          </a:lstStyle>
          <a:p>
            <a:r>
              <a:rPr lang="es-E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FII-DIGECOG-OAI-004</a:t>
            </a:r>
          </a:p>
          <a:p>
            <a:r>
              <a:rPr lang="es-E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cumplimiento de estándares de  transparencia Institucional. 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8">
            <a:extLst>
              <a:ext uri="{FF2B5EF4-FFF2-40B4-BE49-F238E27FC236}">
                <a16:creationId xmlns:a16="http://schemas.microsoft.com/office/drawing/2014/main" id="{8A5D2D52-65A2-4845-B1A4-BE66E0E90FA2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8" name="Group 22">
            <a:extLst>
              <a:ext uri="{FF2B5EF4-FFF2-40B4-BE49-F238E27FC236}">
                <a16:creationId xmlns:a16="http://schemas.microsoft.com/office/drawing/2014/main" id="{B94D4D1A-4284-4BED-8B78-71AD0A88C60B}"/>
              </a:ext>
            </a:extLst>
          </p:cNvPr>
          <p:cNvGrpSpPr/>
          <p:nvPr/>
        </p:nvGrpSpPr>
        <p:grpSpPr>
          <a:xfrm>
            <a:off x="3763383" y="1547022"/>
            <a:ext cx="654524" cy="652139"/>
            <a:chOff x="-853920" y="161983"/>
            <a:chExt cx="1436665" cy="1436665"/>
          </a:xfrm>
        </p:grpSpPr>
        <p:pic>
          <p:nvPicPr>
            <p:cNvPr id="39" name="Picture 23">
              <a:extLst>
                <a:ext uri="{FF2B5EF4-FFF2-40B4-BE49-F238E27FC236}">
                  <a16:creationId xmlns:a16="http://schemas.microsoft.com/office/drawing/2014/main" id="{FA2303BE-6A33-4789-94D6-7C977205E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0" name="TextBox 24">
              <a:extLst>
                <a:ext uri="{FF2B5EF4-FFF2-40B4-BE49-F238E27FC236}">
                  <a16:creationId xmlns:a16="http://schemas.microsoft.com/office/drawing/2014/main" id="{28DD7CCC-50FD-4671-B1B7-3AFC55FED34C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2" name="Group 22">
            <a:extLst>
              <a:ext uri="{FF2B5EF4-FFF2-40B4-BE49-F238E27FC236}">
                <a16:creationId xmlns:a16="http://schemas.microsoft.com/office/drawing/2014/main" id="{EECBA2F1-EAAE-47F5-80F5-A0AC9CE54EBC}"/>
              </a:ext>
            </a:extLst>
          </p:cNvPr>
          <p:cNvGrpSpPr/>
          <p:nvPr/>
        </p:nvGrpSpPr>
        <p:grpSpPr>
          <a:xfrm>
            <a:off x="3758326" y="2399534"/>
            <a:ext cx="654524" cy="652139"/>
            <a:chOff x="-853920" y="161983"/>
            <a:chExt cx="1436665" cy="1436665"/>
          </a:xfrm>
        </p:grpSpPr>
        <p:pic>
          <p:nvPicPr>
            <p:cNvPr id="43" name="Picture 23">
              <a:extLst>
                <a:ext uri="{FF2B5EF4-FFF2-40B4-BE49-F238E27FC236}">
                  <a16:creationId xmlns:a16="http://schemas.microsoft.com/office/drawing/2014/main" id="{1143E0BF-77A6-4268-80B2-13A02BA35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4" name="TextBox 24">
              <a:extLst>
                <a:ext uri="{FF2B5EF4-FFF2-40B4-BE49-F238E27FC236}">
                  <a16:creationId xmlns:a16="http://schemas.microsoft.com/office/drawing/2014/main" id="{ED02C7B5-A0DB-49B5-9415-48F78DD209EF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5" name="Group 22">
            <a:extLst>
              <a:ext uri="{FF2B5EF4-FFF2-40B4-BE49-F238E27FC236}">
                <a16:creationId xmlns:a16="http://schemas.microsoft.com/office/drawing/2014/main" id="{582C138F-0D85-45EC-B569-5BF6B84CB0BC}"/>
              </a:ext>
            </a:extLst>
          </p:cNvPr>
          <p:cNvGrpSpPr/>
          <p:nvPr/>
        </p:nvGrpSpPr>
        <p:grpSpPr>
          <a:xfrm>
            <a:off x="3770571" y="3286460"/>
            <a:ext cx="654524" cy="652139"/>
            <a:chOff x="-853920" y="161983"/>
            <a:chExt cx="1436665" cy="1436665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EC78E42F-BF69-4D3B-9FCB-3B28E7186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5AF7194E-5AC9-4BE8-A641-E90F10385BF3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65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48" name="Group 22">
            <a:extLst>
              <a:ext uri="{FF2B5EF4-FFF2-40B4-BE49-F238E27FC236}">
                <a16:creationId xmlns:a16="http://schemas.microsoft.com/office/drawing/2014/main" id="{B3371D2C-1DCA-475E-B1C3-36F20B04F8B1}"/>
              </a:ext>
            </a:extLst>
          </p:cNvPr>
          <p:cNvGrpSpPr/>
          <p:nvPr/>
        </p:nvGrpSpPr>
        <p:grpSpPr>
          <a:xfrm>
            <a:off x="3768364" y="4077424"/>
            <a:ext cx="654524" cy="652139"/>
            <a:chOff x="-853920" y="161983"/>
            <a:chExt cx="1436665" cy="1436665"/>
          </a:xfrm>
        </p:grpSpPr>
        <p:pic>
          <p:nvPicPr>
            <p:cNvPr id="49" name="Picture 23">
              <a:extLst>
                <a:ext uri="{FF2B5EF4-FFF2-40B4-BE49-F238E27FC236}">
                  <a16:creationId xmlns:a16="http://schemas.microsoft.com/office/drawing/2014/main" id="{6058EC1D-CC9D-43A5-A3E4-6D71AB85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50" name="TextBox 24">
              <a:extLst>
                <a:ext uri="{FF2B5EF4-FFF2-40B4-BE49-F238E27FC236}">
                  <a16:creationId xmlns:a16="http://schemas.microsoft.com/office/drawing/2014/main" id="{E287A582-CBFA-45CC-A145-F301DB15B361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pic>
        <p:nvPicPr>
          <p:cNvPr id="31" name="Imagen 30">
            <a:extLst>
              <a:ext uri="{FF2B5EF4-FFF2-40B4-BE49-F238E27FC236}">
                <a16:creationId xmlns:a16="http://schemas.microsoft.com/office/drawing/2014/main" id="{6C53FC7A-64F1-4C1F-9B7C-EDEDEE5551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85D26C-9A98-42A4-AEDB-2D31C26A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04553"/>
              </p:ext>
            </p:extLst>
          </p:nvPr>
        </p:nvGraphicFramePr>
        <p:xfrm>
          <a:off x="1121833" y="1538810"/>
          <a:ext cx="9948334" cy="3726963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53571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13276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866509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155579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155579">
                  <a:extLst>
                    <a:ext uri="{9D8B030D-6E8A-4147-A177-3AD203B41FA5}">
                      <a16:colId xmlns:a16="http://schemas.microsoft.com/office/drawing/2014/main" val="2806474858"/>
                    </a:ext>
                  </a:extLst>
                </a:gridCol>
                <a:gridCol w="137359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1728600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6048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General 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 Generales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91236"/>
                  </a:ext>
                </a:extLst>
              </a:tr>
              <a:tr h="684696">
                <a:tc vMerge="1">
                  <a:txBody>
                    <a:bodyPr/>
                    <a:lstStyle/>
                    <a:p>
                      <a:pPr algn="ctr" fontAlgn="ctr"/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66531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6851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algn="ctr" fontAlgn="ctr"/>
                      <a:endParaRPr lang="es-D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50403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  <a:p>
                      <a:pPr algn="ctr" fontAlgn="ctr"/>
                      <a:endParaRPr lang="es-DO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69EC02D6-2852-4544-A61D-63611DF79B57}"/>
              </a:ext>
            </a:extLst>
          </p:cNvPr>
          <p:cNvSpPr txBox="1"/>
          <p:nvPr/>
        </p:nvSpPr>
        <p:spPr>
          <a:xfrm>
            <a:off x="3428076" y="466939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 general 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trimestre 2025</a:t>
            </a:r>
            <a:endParaRPr lang="es-DO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8E07BB2-2D79-4799-A774-1CC3F9791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10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DE2E1AB5-C5A7-4E99-8E2C-785F6724A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2054212" y="128591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841221"/>
            <a:ext cx="3405714" cy="954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Oficina de Acceso </a:t>
            </a:r>
          </a:p>
          <a:p>
            <a:r>
              <a:rPr lang="en-US" dirty="0"/>
              <a:t>a la Información.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79700" y="1971487"/>
            <a:ext cx="749798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FII-DIGECOG-OAI-005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Porcentaje de los servicios brindados por la OAI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66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6208486-9327-4855-89FE-96B2378B0781}"/>
              </a:ext>
            </a:extLst>
          </p:cNvPr>
          <p:cNvSpPr/>
          <p:nvPr/>
        </p:nvSpPr>
        <p:spPr>
          <a:xfrm>
            <a:off x="4225129" y="2880201"/>
            <a:ext cx="6955019" cy="604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FII-DIGECOG-OAI-006</a:t>
            </a:r>
          </a:p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 de informes estadísticos y de balance de gestión elaborados. </a:t>
            </a:r>
            <a:endParaRPr lang="es-DO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434D4F33-55F0-42A3-B80C-1DB6C8A81F19}"/>
              </a:ext>
            </a:extLst>
          </p:cNvPr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Metas POA segundo trimestre del 2025</a:t>
            </a:r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4DAA2EE5-BBD9-4876-B0B3-3F7DA23F3C2C}"/>
              </a:ext>
            </a:extLst>
          </p:cNvPr>
          <p:cNvGrpSpPr/>
          <p:nvPr/>
        </p:nvGrpSpPr>
        <p:grpSpPr>
          <a:xfrm>
            <a:off x="3538118" y="1919681"/>
            <a:ext cx="654524" cy="652139"/>
            <a:chOff x="-853920" y="161983"/>
            <a:chExt cx="1436665" cy="1436665"/>
          </a:xfrm>
        </p:grpSpPr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30F79399-28A6-4EBE-9826-7DCBD4C327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2" name="TextBox 24">
              <a:extLst>
                <a:ext uri="{FF2B5EF4-FFF2-40B4-BE49-F238E27FC236}">
                  <a16:creationId xmlns:a16="http://schemas.microsoft.com/office/drawing/2014/main" id="{66A0A487-73A7-4AD0-BED7-6E30D2B44457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C571C930-85DF-4ABE-83C9-988A7F57F9C5}"/>
              </a:ext>
            </a:extLst>
          </p:cNvPr>
          <p:cNvGrpSpPr/>
          <p:nvPr/>
        </p:nvGrpSpPr>
        <p:grpSpPr>
          <a:xfrm>
            <a:off x="3538118" y="2825218"/>
            <a:ext cx="654524" cy="652139"/>
            <a:chOff x="-853920" y="161983"/>
            <a:chExt cx="1436665" cy="1436665"/>
          </a:xfrm>
        </p:grpSpPr>
        <p:pic>
          <p:nvPicPr>
            <p:cNvPr id="34" name="Picture 23">
              <a:extLst>
                <a:ext uri="{FF2B5EF4-FFF2-40B4-BE49-F238E27FC236}">
                  <a16:creationId xmlns:a16="http://schemas.microsoft.com/office/drawing/2014/main" id="{8C378658-8D2D-4E8F-ACE7-74727C4DB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853920" y="161983"/>
              <a:ext cx="1436665" cy="1436665"/>
            </a:xfrm>
            <a:prstGeom prst="rect">
              <a:avLst/>
            </a:prstGeom>
          </p:spPr>
        </p:pic>
        <p:sp>
          <p:nvSpPr>
            <p:cNvPr id="35" name="TextBox 24">
              <a:extLst>
                <a:ext uri="{FF2B5EF4-FFF2-40B4-BE49-F238E27FC236}">
                  <a16:creationId xmlns:a16="http://schemas.microsoft.com/office/drawing/2014/main" id="{5D4FAEEA-2183-4FC6-80A3-440607C5903B}"/>
                </a:ext>
              </a:extLst>
            </p:cNvPr>
            <p:cNvSpPr txBox="1"/>
            <p:nvPr/>
          </p:nvSpPr>
          <p:spPr>
            <a:xfrm>
              <a:off x="-756911" y="393171"/>
              <a:ext cx="1252335" cy="697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00" b="1" dirty="0">
                  <a:solidFill>
                    <a:srgbClr val="F4F4F4"/>
                  </a:solidFill>
                  <a:latin typeface="Lovelo Bold"/>
                </a:rPr>
                <a:t>4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C7BEFE7B-7A7B-4109-92CA-33262875DA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37187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567D0A-B77A-4BB1-912B-921C10430EED}"/>
              </a:ext>
            </a:extLst>
          </p:cNvPr>
          <p:cNvSpPr txBox="1"/>
          <p:nvPr/>
        </p:nvSpPr>
        <p:spPr>
          <a:xfrm>
            <a:off x="2776802" y="601619"/>
            <a:ext cx="63818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MX" dirty="0"/>
              <a:t>Plan Operativo Anual 2025</a:t>
            </a:r>
          </a:p>
          <a:p>
            <a:r>
              <a:rPr lang="es-MX" dirty="0"/>
              <a:t>Monitoreo primer trimestre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EC6D7C0-9A24-4D58-BDF1-9197EF907673}"/>
              </a:ext>
            </a:extLst>
          </p:cNvPr>
          <p:cNvSpPr txBox="1"/>
          <p:nvPr/>
        </p:nvSpPr>
        <p:spPr>
          <a:xfrm>
            <a:off x="4587194" y="3321661"/>
            <a:ext cx="245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Porcentaje efectividad</a:t>
            </a:r>
            <a:endParaRPr lang="es-DO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9971ED-DF30-49EF-AC95-3FA65F1F03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4"/>
          <a:stretch/>
        </p:blipFill>
        <p:spPr>
          <a:xfrm>
            <a:off x="4723653" y="1462569"/>
            <a:ext cx="2183234" cy="1802723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81294735-7F76-4DDB-84AC-C3861BBEDEF4}"/>
              </a:ext>
            </a:extLst>
          </p:cNvPr>
          <p:cNvGrpSpPr/>
          <p:nvPr/>
        </p:nvGrpSpPr>
        <p:grpSpPr>
          <a:xfrm>
            <a:off x="2136565" y="4069751"/>
            <a:ext cx="7662334" cy="1652730"/>
            <a:chOff x="2467061" y="4374076"/>
            <a:chExt cx="7662334" cy="1652730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ECFC631-46E8-47B2-B76B-27F07F0672E4}"/>
                </a:ext>
              </a:extLst>
            </p:cNvPr>
            <p:cNvSpPr txBox="1"/>
            <p:nvPr/>
          </p:nvSpPr>
          <p:spPr>
            <a:xfrm>
              <a:off x="2710580" y="4755811"/>
              <a:ext cx="3344129" cy="120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Elaborado por:</a:t>
              </a:r>
            </a:p>
            <a:p>
              <a:pPr algn="ctr"/>
              <a:endParaRPr lang="es-E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DO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DO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Alexandra Merán Santana</a:t>
              </a:r>
            </a:p>
            <a:p>
              <a:pPr algn="ctr"/>
              <a:r>
                <a:rPr lang="es-E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Enc. Div. de Monitoreo de Programas, Planes y Proyectos</a:t>
              </a:r>
              <a:r>
                <a:rPr lang="es-ES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C0DB9E87-2D57-432E-9726-165E5C6B7110}"/>
                </a:ext>
              </a:extLst>
            </p:cNvPr>
            <p:cNvSpPr txBox="1"/>
            <p:nvPr/>
          </p:nvSpPr>
          <p:spPr>
            <a:xfrm>
              <a:off x="6463683" y="4755811"/>
              <a:ext cx="342219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Aprobado por:</a:t>
              </a:r>
            </a:p>
            <a:p>
              <a:pPr algn="ctr"/>
              <a:endParaRPr lang="es-E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DO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s-DO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s-E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Laura Pérez Lalane</a:t>
              </a:r>
            </a:p>
            <a:p>
              <a:pPr algn="ctr"/>
              <a:r>
                <a:rPr lang="es-E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Enc. Dpto. de Planificación y Desarrollo.</a:t>
              </a: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DF999342-1747-4867-AF9D-454BD75034C7}"/>
                </a:ext>
              </a:extLst>
            </p:cNvPr>
            <p:cNvGrpSpPr/>
            <p:nvPr/>
          </p:nvGrpSpPr>
          <p:grpSpPr>
            <a:xfrm>
              <a:off x="2467061" y="4374076"/>
              <a:ext cx="7662334" cy="1652730"/>
              <a:chOff x="2264832" y="4529666"/>
              <a:chExt cx="7662334" cy="1652730"/>
            </a:xfrm>
          </p:grpSpPr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BC5CF5A3-D9D9-407D-934B-6DED196E64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64832" y="4529666"/>
                <a:ext cx="7662334" cy="1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CFA92577-4010-4C52-80EC-1EC08FC68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5999" y="4529666"/>
                <a:ext cx="42517" cy="1652729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B5231804-C85B-401B-815D-211452D719B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4733" y="6160724"/>
                <a:ext cx="6727576" cy="21672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0391D2-071C-47A6-B6EE-7A6A523ACC15}"/>
              </a:ext>
            </a:extLst>
          </p:cNvPr>
          <p:cNvSpPr txBox="1"/>
          <p:nvPr/>
        </p:nvSpPr>
        <p:spPr>
          <a:xfrm>
            <a:off x="5462644" y="2250134"/>
            <a:ext cx="670543" cy="3771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endParaRPr lang="es-DO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A510ACD-84AC-4DEA-9470-CE7B9E261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82" y="5921690"/>
            <a:ext cx="1957637" cy="954108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B404B84C-8675-41A7-AE51-1BDCC155403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88932" y="5956750"/>
            <a:ext cx="1340268" cy="8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085D26C-9A98-42A4-AEDB-2D31C26A6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586427"/>
              </p:ext>
            </p:extLst>
          </p:nvPr>
        </p:nvGraphicFramePr>
        <p:xfrm>
          <a:off x="1219200" y="1320843"/>
          <a:ext cx="9745133" cy="377512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483923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109622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848810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131976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131976">
                  <a:extLst>
                    <a:ext uri="{9D8B030D-6E8A-4147-A177-3AD203B41FA5}">
                      <a16:colId xmlns:a16="http://schemas.microsoft.com/office/drawing/2014/main" val="2806474858"/>
                    </a:ext>
                  </a:extLst>
                </a:gridCol>
                <a:gridCol w="1345534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1693292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5018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General 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 Generales</a:t>
                      </a: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091236"/>
                  </a:ext>
                </a:extLst>
              </a:tr>
              <a:tr h="529863">
                <a:tc vMerge="1">
                  <a:txBody>
                    <a:bodyPr/>
                    <a:lstStyle/>
                    <a:p>
                      <a:pPr algn="ctr" fontAlgn="ctr"/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1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endParaRPr lang="es-DO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312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Planificación y Desarrollo.</a:t>
                      </a: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082354"/>
                  </a:ext>
                </a:extLst>
              </a:tr>
              <a:tr h="39419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97%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Presente periodo el  Departamento posee cuatro (4) actividades sin realizar. </a:t>
                      </a: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117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56750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 el Presente periodo el  Departamento posee dos (2) actividades sin realizar.</a:t>
                      </a:r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45267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1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3679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1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59156A2D-5D89-49D7-8C07-75A668073819}"/>
              </a:ext>
            </a:extLst>
          </p:cNvPr>
          <p:cNvSpPr txBox="1"/>
          <p:nvPr/>
        </p:nvSpPr>
        <p:spPr>
          <a:xfrm>
            <a:off x="3428076" y="466939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Resumen general 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trimestre 2025</a:t>
            </a:r>
            <a:endParaRPr lang="es-DO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F04A3E-507D-4185-AA5D-0CF69D948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BAE7D3F-1AB5-48BE-98F8-ABB892CA91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9960707"/>
              </p:ext>
            </p:extLst>
          </p:nvPr>
        </p:nvGraphicFramePr>
        <p:xfrm>
          <a:off x="2751666" y="1792603"/>
          <a:ext cx="6527800" cy="350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D88B5A7-6E6D-4311-AD17-A1651EB1C8ED}"/>
              </a:ext>
            </a:extLst>
          </p:cNvPr>
          <p:cNvSpPr txBox="1"/>
          <p:nvPr/>
        </p:nvSpPr>
        <p:spPr>
          <a:xfrm>
            <a:off x="3028486" y="585472"/>
            <a:ext cx="613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Gráfico general Efectividad POA </a:t>
            </a:r>
          </a:p>
          <a:p>
            <a:pPr algn="ctr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Primer trimestre 2025</a:t>
            </a:r>
            <a:endParaRPr lang="es-DO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BC255B-0374-46D6-86BA-31F79F69FB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6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AA40BB2-BCAB-4D95-99B4-6AD83A05D64C}"/>
              </a:ext>
            </a:extLst>
          </p:cNvPr>
          <p:cNvSpPr txBox="1"/>
          <p:nvPr/>
        </p:nvSpPr>
        <p:spPr>
          <a:xfrm>
            <a:off x="1830922" y="2474893"/>
            <a:ext cx="8530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Ejecución detallada del Primer trimestre </a:t>
            </a:r>
          </a:p>
          <a:p>
            <a:r>
              <a:rPr lang="es-DO" dirty="0"/>
              <a:t>Plan Operativo Anual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2F8270-1671-4FF2-859C-96EAA0429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2" y="1189028"/>
          <a:ext cx="9288455" cy="3618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FII-DIGECOG-NP-001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informes  técnicos elaborados,  que  surjan del análisis de brecha sobre las actualizaciones normativas nacionales e internacionales 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FII-DIGECOG-NP-004</a:t>
                      </a: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técnicos de las áreas financieras activos en el programa de nivelación.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FII-DIGECOG-NP-006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 centros educativos y gremiales, a los que se les orienta sobre el Sistema de Contabilidad Gubernamental.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FII-DIGECOG-NP-007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Porcentajes de instituciones incorporadas en el SINOC.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7053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4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2" y="623762"/>
            <a:ext cx="622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Normas y Procedimientos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491A031-E2E5-4AFD-B8A0-343944ACA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0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409E6A-8572-4399-B343-0E42F30D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8" t="24402" r="10487" b="239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0599A7F-33CD-4AE1-AB1A-EE8FF1ED33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2372" y="1189028"/>
          <a:ext cx="9288455" cy="3609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Meta programada T1</a:t>
                      </a: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Enero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Febrero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Marzo</a:t>
                      </a:r>
                    </a:p>
                  </a:txBody>
                  <a:tcPr marL="9445" marR="9445" marT="944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2237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FII-DIGECOG-PC-005</a:t>
                      </a:r>
                      <a:endParaRPr lang="es-E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Financieros del Gobierno Central elaborados al Cierre 2024 y Corte e Intermedio 2025.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FII-DIGECOG-PC-006</a:t>
                      </a:r>
                      <a:endParaRPr lang="es-E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Cantidad de Estados Financieros Consolidados del Sector Público No Financiero, Gobierno General, Empresas Públicas No Financieras y Gobiernos Locales elaborados al Cierre 2024 y Corte 2025.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496188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FII-DIGECOG-PC-007</a:t>
                      </a:r>
                      <a:endParaRPr lang="es-ES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Porcentaje de instituciones del Sector Público con sus registros contables y presupuestarios en materia de Ingresos, Gastos, Activos Financieros, No Financieros y Pasivos Financieros monitoreados y validados.</a:t>
                      </a:r>
                      <a:endParaRPr lang="es-DO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N/A</a:t>
                      </a: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952614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de indicadores medidos</a:t>
                      </a:r>
                      <a:r>
                        <a:rPr lang="es-ES" sz="12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T1: 3</a:t>
                      </a: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45" marR="9445" marT="944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95968D1-E0E0-4773-88EF-045B3323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70" y="5405807"/>
            <a:ext cx="974018" cy="77412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0666F-0E18-4660-87C1-43DD9C2B0046}"/>
              </a:ext>
            </a:extLst>
          </p:cNvPr>
          <p:cNvSpPr txBox="1"/>
          <p:nvPr/>
        </p:nvSpPr>
        <p:spPr>
          <a:xfrm>
            <a:off x="7458358" y="5659772"/>
            <a:ext cx="2046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Efectividad Departamento </a:t>
            </a:r>
            <a:endParaRPr lang="es-DO" sz="12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2BB2165-39E2-4BEA-8468-6C763FB917D9}"/>
              </a:ext>
            </a:extLst>
          </p:cNvPr>
          <p:cNvSpPr txBox="1"/>
          <p:nvPr/>
        </p:nvSpPr>
        <p:spPr>
          <a:xfrm>
            <a:off x="2917073" y="623762"/>
            <a:ext cx="630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DO"/>
            </a:defPPr>
            <a:lvl1pPr algn="ctr">
              <a:defRPr sz="280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DO" dirty="0"/>
              <a:t>Dirección de Procesamiento Contable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BB4F1C-E81A-48F7-8B87-FCED33691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1" y="5628309"/>
            <a:ext cx="2523078" cy="122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266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C5AC9F0DAFC7489B39BA41C75CB688" ma:contentTypeVersion="15" ma:contentTypeDescription="Create a new document." ma:contentTypeScope="" ma:versionID="66bbed06af7b3f5605ed935b6a5a0f2e">
  <xsd:schema xmlns:xsd="http://www.w3.org/2001/XMLSchema" xmlns:xs="http://www.w3.org/2001/XMLSchema" xmlns:p="http://schemas.microsoft.com/office/2006/metadata/properties" xmlns:ns3="f3bf23d4-cea9-4bc7-8cee-33b0274bf157" xmlns:ns4="7f4174ca-9853-43a4-baa7-a67d242f5901" targetNamespace="http://schemas.microsoft.com/office/2006/metadata/properties" ma:root="true" ma:fieldsID="55686aa58e642743a3eb6e703755ddb1" ns3:_="" ns4:_="">
    <xsd:import namespace="f3bf23d4-cea9-4bc7-8cee-33b0274bf157"/>
    <xsd:import namespace="7f4174ca-9853-43a4-baa7-a67d242f5901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f23d4-cea9-4bc7-8cee-33b0274bf157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174ca-9853-43a4-baa7-a67d242f59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bf23d4-cea9-4bc7-8cee-33b0274bf157" xsi:nil="true"/>
  </documentManagement>
</p:properties>
</file>

<file path=customXml/itemProps1.xml><?xml version="1.0" encoding="utf-8"?>
<ds:datastoreItem xmlns:ds="http://schemas.openxmlformats.org/officeDocument/2006/customXml" ds:itemID="{314659AD-8045-41BA-8D32-5B7173420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bf23d4-cea9-4bc7-8cee-33b0274bf157"/>
    <ds:schemaRef ds:uri="7f4174ca-9853-43a4-baa7-a67d242f59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90C51D-2F34-4FFF-9DAF-CBD84A6870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162DF2-731C-4BAB-9A21-49FA98DB75B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7f4174ca-9853-43a4-baa7-a67d242f5901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3bf23d4-cea9-4bc7-8cee-33b0274bf15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6353</TotalTime>
  <Words>3341</Words>
  <Application>Microsoft Office PowerPoint</Application>
  <PresentationFormat>Panorámica</PresentationFormat>
  <Paragraphs>883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Lovelo Bold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Departamento Planificación y Desarollo</dc:creator>
  <cp:lastModifiedBy>Laura Perez Lalane</cp:lastModifiedBy>
  <cp:revision>282</cp:revision>
  <cp:lastPrinted>2023-04-17T14:16:56Z</cp:lastPrinted>
  <dcterms:created xsi:type="dcterms:W3CDTF">2021-12-21T13:29:34Z</dcterms:created>
  <dcterms:modified xsi:type="dcterms:W3CDTF">2025-04-23T17:50:49Z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0x010100CBC5AC9F0DAFC7489B39BA41C75CB688</vt:lpwstr>
  </property>
</Properties>
</file>